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notesSlides/notesSlide2.xml" ContentType="application/vnd.openxmlformats-officedocument.presentationml.notesSlide+xml"/>
  <Override PartName="/ppt/charts/chart2.xml" ContentType="application/vnd.openxmlformats-officedocument.drawingml.chart+xml"/>
  <Override PartName="/ppt/theme/themeOverride1.xml" ContentType="application/vnd.openxmlformats-officedocument.themeOverride+xml"/>
  <Override PartName="/ppt/charts/chart3.xml" ContentType="application/vnd.openxmlformats-officedocument.drawingml.chart+xml"/>
  <Override PartName="/ppt/theme/themeOverride2.xml" ContentType="application/vnd.openxmlformats-officedocument.themeOverr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2" r:id="rId1"/>
  </p:sldMasterIdLst>
  <p:notesMasterIdLst>
    <p:notesMasterId r:id="rId37"/>
  </p:notesMasterIdLst>
  <p:handoutMasterIdLst>
    <p:handoutMasterId r:id="rId38"/>
  </p:handoutMasterIdLst>
  <p:sldIdLst>
    <p:sldId id="271" r:id="rId2"/>
    <p:sldId id="432" r:id="rId3"/>
    <p:sldId id="498" r:id="rId4"/>
    <p:sldId id="512" r:id="rId5"/>
    <p:sldId id="564" r:id="rId6"/>
    <p:sldId id="569" r:id="rId7"/>
    <p:sldId id="547" r:id="rId8"/>
    <p:sldId id="546" r:id="rId9"/>
    <p:sldId id="461" r:id="rId10"/>
    <p:sldId id="566" r:id="rId11"/>
    <p:sldId id="567" r:id="rId12"/>
    <p:sldId id="565" r:id="rId13"/>
    <p:sldId id="453" r:id="rId14"/>
    <p:sldId id="454" r:id="rId15"/>
    <p:sldId id="455" r:id="rId16"/>
    <p:sldId id="540" r:id="rId17"/>
    <p:sldId id="463" r:id="rId18"/>
    <p:sldId id="433" r:id="rId19"/>
    <p:sldId id="531" r:id="rId20"/>
    <p:sldId id="521" r:id="rId21"/>
    <p:sldId id="468" r:id="rId22"/>
    <p:sldId id="474" r:id="rId23"/>
    <p:sldId id="568" r:id="rId24"/>
    <p:sldId id="478" r:id="rId25"/>
    <p:sldId id="481" r:id="rId26"/>
    <p:sldId id="513" r:id="rId27"/>
    <p:sldId id="562" r:id="rId28"/>
    <p:sldId id="555" r:id="rId29"/>
    <p:sldId id="561" r:id="rId30"/>
    <p:sldId id="554" r:id="rId31"/>
    <p:sldId id="559" r:id="rId32"/>
    <p:sldId id="440" r:id="rId33"/>
    <p:sldId id="543" r:id="rId34"/>
    <p:sldId id="495" r:id="rId35"/>
    <p:sldId id="570" r:id="rId36"/>
  </p:sldIdLst>
  <p:sldSz cx="9144000" cy="6858000" type="screen4x3"/>
  <p:notesSz cx="6946900" cy="9220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foremast" initials="tf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6600"/>
    <a:srgbClr val="FFEDC9"/>
    <a:srgbClr val="006600"/>
    <a:srgbClr val="FFCC00"/>
    <a:srgbClr val="8E81EF"/>
    <a:srgbClr val="FFFF00"/>
    <a:srgbClr val="000000"/>
    <a:srgbClr val="313EBD"/>
    <a:srgbClr val="49701E"/>
    <a:srgbClr val="FFE7B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5782" autoAdjust="0"/>
    <p:restoredTop sz="94354" autoAdjust="0"/>
  </p:normalViewPr>
  <p:slideViewPr>
    <p:cSldViewPr>
      <p:cViewPr varScale="1">
        <p:scale>
          <a:sx n="95" d="100"/>
          <a:sy n="95" d="100"/>
        </p:scale>
        <p:origin x="-1014" y="-12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320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2.xlsx"/><Relationship Id="rId1" Type="http://schemas.openxmlformats.org/officeDocument/2006/relationships/themeOverride" Target="../theme/themeOverride1.xm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3.xlsx"/><Relationship Id="rId1" Type="http://schemas.openxmlformats.org/officeDocument/2006/relationships/themeOverride" Target="../theme/themeOverrid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2432513123359679"/>
          <c:y val="4.0978783902012324E-2"/>
          <c:w val="0.76753390201224758"/>
          <c:h val="0.85151406074239877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Total Recordable Case Rate</c:v>
                </c:pt>
              </c:strCache>
            </c:strRef>
          </c:tx>
          <c:spPr>
            <a:ln>
              <a:solidFill>
                <a:srgbClr val="0070C0"/>
              </a:solidFill>
            </a:ln>
          </c:spPr>
          <c:marker>
            <c:symbol val="none"/>
          </c:marker>
          <c:cat>
            <c:strRef>
              <c:f>Sheet1!$A$2:$A$5</c:f>
              <c:strCache>
                <c:ptCount val="4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 (thru Q2)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0.37000000000000038</c:v>
                </c:pt>
                <c:pt idx="1">
                  <c:v>0.96000000000000063</c:v>
                </c:pt>
                <c:pt idx="2">
                  <c:v>0.84000000000000064</c:v>
                </c:pt>
                <c:pt idx="3">
                  <c:v>1.59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Days Away, Restricted or Transferred Case Rate</c:v>
                </c:pt>
              </c:strCache>
            </c:strRef>
          </c:tx>
          <c:spPr>
            <a:ln>
              <a:solidFill>
                <a:srgbClr val="FF0000"/>
              </a:solidFill>
            </a:ln>
          </c:spPr>
          <c:marker>
            <c:symbol val="none"/>
          </c:marker>
          <c:cat>
            <c:strRef>
              <c:f>Sheet1!$A$2:$A$5</c:f>
              <c:strCache>
                <c:ptCount val="4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 (thru Q2)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0</c:v>
                </c:pt>
                <c:pt idx="1">
                  <c:v>0.43000000000000038</c:v>
                </c:pt>
                <c:pt idx="2">
                  <c:v>0.27</c:v>
                </c:pt>
                <c:pt idx="3">
                  <c:v>0.53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0711680"/>
        <c:axId val="40713216"/>
      </c:lineChart>
      <c:catAx>
        <c:axId val="4071168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 b="1">
                <a:latin typeface="Arial" pitchFamily="34" charset="0"/>
                <a:cs typeface="Arial" pitchFamily="34" charset="0"/>
              </a:defRPr>
            </a:pPr>
            <a:endParaRPr lang="en-US"/>
          </a:p>
        </c:txPr>
        <c:crossAx val="40713216"/>
        <c:crosses val="autoZero"/>
        <c:auto val="1"/>
        <c:lblAlgn val="ctr"/>
        <c:lblOffset val="100"/>
        <c:noMultiLvlLbl val="0"/>
      </c:catAx>
      <c:valAx>
        <c:axId val="40713216"/>
        <c:scaling>
          <c:orientation val="minMax"/>
          <c:max val="6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>
                    <a:latin typeface="Arial" pitchFamily="34" charset="0"/>
                    <a:cs typeface="Arial" pitchFamily="34" charset="0"/>
                  </a:defRPr>
                </a:pPr>
                <a:r>
                  <a:rPr lang="en-US" dirty="0" smtClean="0">
                    <a:latin typeface="Arial" pitchFamily="34" charset="0"/>
                    <a:cs typeface="Arial" pitchFamily="34" charset="0"/>
                  </a:rPr>
                  <a:t># Cases/200,000 Hours Worked</a:t>
                </a:r>
                <a:endParaRPr lang="en-US" dirty="0">
                  <a:latin typeface="Arial" pitchFamily="34" charset="0"/>
                  <a:cs typeface="Arial" pitchFamily="34" charset="0"/>
                </a:endParaRP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b="1">
                <a:latin typeface="Arial" pitchFamily="34" charset="0"/>
                <a:cs typeface="Arial" pitchFamily="34" charset="0"/>
              </a:defRPr>
            </a:pPr>
            <a:endParaRPr lang="en-US"/>
          </a:p>
        </c:txPr>
        <c:crossAx val="40711680"/>
        <c:crosses val="autoZero"/>
        <c:crossBetween val="between"/>
      </c:valAx>
    </c:plotArea>
    <c:legend>
      <c:legendPos val="r"/>
      <c:legendEntry>
        <c:idx val="0"/>
        <c:txPr>
          <a:bodyPr/>
          <a:lstStyle/>
          <a:p>
            <a:pPr>
              <a:defRPr sz="1400" b="1">
                <a:latin typeface="Arial" pitchFamily="34" charset="0"/>
                <a:cs typeface="Arial" pitchFamily="34" charset="0"/>
              </a:defRPr>
            </a:pPr>
            <a:endParaRPr lang="en-US"/>
          </a:p>
        </c:txPr>
      </c:legendEntry>
      <c:legendEntry>
        <c:idx val="1"/>
        <c:txPr>
          <a:bodyPr/>
          <a:lstStyle/>
          <a:p>
            <a:pPr>
              <a:defRPr sz="1400" b="1">
                <a:latin typeface="Arial" pitchFamily="34" charset="0"/>
                <a:cs typeface="Arial" pitchFamily="34" charset="0"/>
              </a:defRPr>
            </a:pPr>
            <a:endParaRPr lang="en-US"/>
          </a:p>
        </c:txPr>
      </c:legendEntry>
      <c:layout>
        <c:manualLayout>
          <c:xMode val="edge"/>
          <c:yMode val="edge"/>
          <c:x val="0.70557228783901949"/>
          <c:y val="7.1561679790026284E-2"/>
          <c:w val="0.2944277121609844"/>
          <c:h val="0.26428404782735532"/>
        </c:manualLayout>
      </c:layout>
      <c:overlay val="1"/>
      <c:txPr>
        <a:bodyPr/>
        <a:lstStyle/>
        <a:p>
          <a:pPr>
            <a:defRPr sz="1400">
              <a:latin typeface="Arial" pitchFamily="34" charset="0"/>
              <a:cs typeface="Arial" pitchFamily="34" charset="0"/>
            </a:defRPr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19186144222090951"/>
          <c:y val="0.25832417816024594"/>
          <c:w val="0.69123293963254562"/>
          <c:h val="0.71661298277240149"/>
        </c:manualLayout>
      </c:layout>
      <c:pieChart>
        <c:varyColors val="1"/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 w="20835">
          <a:noFill/>
        </a:ln>
      </c:spPr>
    </c:plotArea>
    <c:plotVisOnly val="1"/>
    <c:dispBlanksAs val="zero"/>
    <c:showDLblsOverMax val="0"/>
  </c:chart>
  <c:spPr>
    <a:noFill/>
    <a:ln>
      <a:noFill/>
    </a:ln>
  </c:spPr>
  <c:txPr>
    <a:bodyPr/>
    <a:lstStyle/>
    <a:p>
      <a:pPr>
        <a:defRPr sz="820" b="1" baseline="0">
          <a:latin typeface="Times New Roman" pitchFamily="18" charset="0"/>
          <a:cs typeface="Times New Roman" pitchFamily="18" charset="0"/>
        </a:defRPr>
      </a:pPr>
      <a:endParaRPr lang="en-US"/>
    </a:p>
  </c:txPr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19186144222090884"/>
          <c:y val="0.25832417816023989"/>
          <c:w val="0.69123293963254562"/>
          <c:h val="0.71661298277240149"/>
        </c:manualLayout>
      </c:layout>
      <c:pieChart>
        <c:varyColors val="1"/>
        <c:ser>
          <c:idx val="0"/>
          <c:order val="0"/>
          <c:dLbls>
            <c:dLbl>
              <c:idx val="0"/>
              <c:layout>
                <c:manualLayout>
                  <c:x val="-0.22833808167141764"/>
                  <c:y val="-0.18107952295436755"/>
                </c:manualLayout>
              </c:layout>
              <c:tx>
                <c:rich>
                  <a:bodyPr/>
                  <a:lstStyle/>
                  <a:p>
                    <a:pPr>
                      <a:defRPr sz="1000" b="0" baseline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defRPr>
                    </a:pPr>
                    <a:r>
                      <a:rPr lang="en-US" sz="1000" b="0">
                        <a:latin typeface="Arial" pitchFamily="34" charset="0"/>
                        <a:cs typeface="Arial" pitchFamily="34" charset="0"/>
                      </a:rPr>
                      <a:t>N</a:t>
                    </a:r>
                    <a:r>
                      <a:rPr lang="en-US" sz="900"/>
                      <a:t>uclear Physics, </a:t>
                    </a:r>
                  </a:p>
                  <a:p>
                    <a:pPr>
                      <a:defRPr sz="1000" b="0" baseline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defRPr>
                    </a:pPr>
                    <a:r>
                      <a:rPr lang="en-US" sz="900"/>
                      <a:t>133.4</a:t>
                    </a:r>
                  </a:p>
                </c:rich>
              </c:tx>
              <c:spPr/>
              <c:dLblPos val="bestFit"/>
              <c:showLegendKey val="0"/>
              <c:showVal val="0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0.18523618182127885"/>
                  <c:y val="9.5888572885844597E-2"/>
                </c:manualLayout>
              </c:layout>
              <c:tx>
                <c:rich>
                  <a:bodyPr/>
                  <a:lstStyle/>
                  <a:p>
                    <a:pPr>
                      <a:defRPr sz="900" b="0" baseline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defRPr>
                    </a:pPr>
                    <a:r>
                      <a:rPr lang="en-US" sz="900" b="0" dirty="0">
                        <a:latin typeface="Arial" pitchFamily="34" charset="0"/>
                        <a:cs typeface="Arial" pitchFamily="34" charset="0"/>
                      </a:rPr>
                      <a:t>O</a:t>
                    </a:r>
                    <a:r>
                      <a:rPr lang="en-US" sz="900" dirty="0"/>
                      <a:t>ther </a:t>
                    </a:r>
                    <a:endParaRPr lang="en-US" sz="900" dirty="0" smtClean="0"/>
                  </a:p>
                  <a:p>
                    <a:pPr>
                      <a:defRPr sz="900" b="0" baseline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defRPr>
                    </a:pPr>
                    <a:r>
                      <a:rPr lang="en-US" sz="900" dirty="0" smtClean="0"/>
                      <a:t>Office of Science</a:t>
                    </a:r>
                    <a:r>
                      <a:rPr lang="en-US" sz="900" dirty="0"/>
                      <a:t>,</a:t>
                    </a:r>
                  </a:p>
                  <a:p>
                    <a:pPr>
                      <a:defRPr sz="900" b="0" baseline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defRPr>
                    </a:pPr>
                    <a:r>
                      <a:rPr lang="en-US" sz="900" dirty="0"/>
                      <a:t> 33.8</a:t>
                    </a:r>
                  </a:p>
                </c:rich>
              </c:tx>
              <c:spPr/>
              <c:dLblPos val="bestFit"/>
              <c:showLegendKey val="0"/>
              <c:showVal val="0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6.7939676436766877E-2"/>
                  <c:y val="9.5351735353109243E-2"/>
                </c:manualLayout>
              </c:layout>
              <c:spPr/>
              <c:txPr>
                <a:bodyPr/>
                <a:lstStyle/>
                <a:p>
                  <a:pPr>
                    <a:defRPr sz="850" b="0">
                      <a:latin typeface="Arial" pitchFamily="34" charset="0"/>
                      <a:cs typeface="Arial" pitchFamily="34" charset="0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9.6686089238845141E-2"/>
                  <c:y val="2.3427775340399182E-2"/>
                </c:manualLayout>
              </c:layout>
              <c:spPr/>
              <c:txPr>
                <a:bodyPr/>
                <a:lstStyle/>
                <a:p>
                  <a:pPr>
                    <a:defRPr sz="850" b="0">
                      <a:latin typeface="Arial" pitchFamily="34" charset="0"/>
                      <a:cs typeface="Arial" pitchFamily="34" charset="0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3.8817585301837265E-2"/>
                  <c:y val="-8.1262921313721426E-2"/>
                </c:manualLayout>
              </c:layout>
              <c:tx>
                <c:rich>
                  <a:bodyPr/>
                  <a:lstStyle/>
                  <a:p>
                    <a:pPr>
                      <a:defRPr sz="850" b="0">
                        <a:latin typeface="Arial" pitchFamily="34" charset="0"/>
                        <a:cs typeface="Arial" pitchFamily="34" charset="0"/>
                      </a:defRPr>
                    </a:pPr>
                    <a:r>
                      <a:rPr lang="en-US" sz="850" b="0" dirty="0">
                        <a:latin typeface="Arial" pitchFamily="34" charset="0"/>
                        <a:cs typeface="Arial" pitchFamily="34" charset="0"/>
                      </a:rPr>
                      <a:t>B</a:t>
                    </a:r>
                    <a:r>
                      <a:rPr lang="en-US" sz="850" dirty="0"/>
                      <a:t>iological &amp; </a:t>
                    </a:r>
                    <a:r>
                      <a:rPr lang="en-US" sz="850" dirty="0" smtClean="0"/>
                      <a:t>Environ.</a:t>
                    </a:r>
                    <a:endParaRPr lang="en-US" sz="850" dirty="0"/>
                  </a:p>
                  <a:p>
                    <a:pPr>
                      <a:defRPr sz="850" b="0">
                        <a:latin typeface="Arial" pitchFamily="34" charset="0"/>
                        <a:cs typeface="Arial" pitchFamily="34" charset="0"/>
                      </a:defRPr>
                    </a:pPr>
                    <a:r>
                      <a:rPr lang="en-US" sz="850" dirty="0"/>
                      <a:t> Research, 0.78</a:t>
                    </a:r>
                  </a:p>
                </c:rich>
              </c:tx>
              <c:spPr/>
              <c:dLblPos val="bestFit"/>
              <c:showLegendKey val="0"/>
              <c:showVal val="0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0.139579023210334"/>
                  <c:y val="-6.4229943285061389E-2"/>
                </c:manualLayout>
              </c:layout>
              <c:tx>
                <c:rich>
                  <a:bodyPr/>
                  <a:lstStyle/>
                  <a:p>
                    <a:pPr>
                      <a:defRPr sz="850" b="0">
                        <a:latin typeface="Arial" pitchFamily="34" charset="0"/>
                        <a:cs typeface="Arial" pitchFamily="34" charset="0"/>
                      </a:defRPr>
                    </a:pPr>
                    <a:r>
                      <a:rPr lang="en-US" sz="850" b="0">
                        <a:latin typeface="Arial" pitchFamily="34" charset="0"/>
                        <a:cs typeface="Arial" pitchFamily="34" charset="0"/>
                      </a:rPr>
                      <a:t>A</a:t>
                    </a:r>
                    <a:r>
                      <a:rPr lang="en-US" sz="850"/>
                      <a:t>dvanced Scientific</a:t>
                    </a:r>
                  </a:p>
                  <a:p>
                    <a:pPr>
                      <a:defRPr sz="850" b="0">
                        <a:latin typeface="Arial" pitchFamily="34" charset="0"/>
                        <a:cs typeface="Arial" pitchFamily="34" charset="0"/>
                      </a:defRPr>
                    </a:pPr>
                    <a:r>
                      <a:rPr lang="en-US" sz="850"/>
                      <a:t> Computing </a:t>
                    </a:r>
                  </a:p>
                  <a:p>
                    <a:pPr>
                      <a:defRPr sz="850" b="0">
                        <a:latin typeface="Arial" pitchFamily="34" charset="0"/>
                        <a:cs typeface="Arial" pitchFamily="34" charset="0"/>
                      </a:defRPr>
                    </a:pPr>
                    <a:r>
                      <a:rPr lang="en-US" sz="850"/>
                      <a:t>Research, </a:t>
                    </a:r>
                  </a:p>
                  <a:p>
                    <a:pPr>
                      <a:defRPr sz="850" b="0">
                        <a:latin typeface="Arial" pitchFamily="34" charset="0"/>
                        <a:cs typeface="Arial" pitchFamily="34" charset="0"/>
                      </a:defRPr>
                    </a:pPr>
                    <a:r>
                      <a:rPr lang="en-US" sz="850"/>
                      <a:t>0.05</a:t>
                    </a:r>
                  </a:p>
                </c:rich>
              </c:tx>
              <c:spPr/>
              <c:dLblPos val="bestFit"/>
              <c:showLegendKey val="0"/>
              <c:showVal val="0"/>
              <c:showCatName val="0"/>
              <c:showSerName val="0"/>
              <c:showPercent val="0"/>
              <c:showBubbleSize val="0"/>
            </c:dLbl>
            <c:dLbl>
              <c:idx val="6"/>
              <c:layout>
                <c:manualLayout>
                  <c:x val="5.2489830877953531E-2"/>
                  <c:y val="0.14762681075420686"/>
                </c:manualLayout>
              </c:layout>
              <c:tx>
                <c:rich>
                  <a:bodyPr/>
                  <a:lstStyle/>
                  <a:p>
                    <a:pPr>
                      <a:defRPr sz="900" b="0">
                        <a:latin typeface="Arial" pitchFamily="34" charset="0"/>
                        <a:cs typeface="Arial" pitchFamily="34" charset="0"/>
                      </a:defRPr>
                    </a:pPr>
                    <a:r>
                      <a:rPr lang="en-US" sz="900" b="0" dirty="0">
                        <a:latin typeface="Arial" pitchFamily="34" charset="0"/>
                        <a:cs typeface="Arial" pitchFamily="34" charset="0"/>
                      </a:rPr>
                      <a:t>W</a:t>
                    </a:r>
                    <a:r>
                      <a:rPr lang="en-US" sz="900" dirty="0"/>
                      <a:t>FO, </a:t>
                    </a:r>
                  </a:p>
                  <a:p>
                    <a:pPr>
                      <a:defRPr sz="900" b="0">
                        <a:latin typeface="Arial" pitchFamily="34" charset="0"/>
                        <a:cs typeface="Arial" pitchFamily="34" charset="0"/>
                      </a:defRPr>
                    </a:pPr>
                    <a:r>
                      <a:rPr lang="en-US" sz="900" dirty="0"/>
                      <a:t>13.3</a:t>
                    </a:r>
                  </a:p>
                </c:rich>
              </c:tx>
              <c:spPr/>
              <c:dLblPos val="bestFit"/>
              <c:showLegendKey val="0"/>
              <c:showVal val="0"/>
              <c:showCatName val="0"/>
              <c:showSerName val="0"/>
              <c:showPercent val="0"/>
              <c:showBubbleSize val="0"/>
            </c:dLbl>
            <c:dLbl>
              <c:idx val="7"/>
              <c:layout>
                <c:manualLayout>
                  <c:x val="0.12020611394164202"/>
                  <c:y val="-4.9083464566929476E-2"/>
                </c:manualLayout>
              </c:layout>
              <c:tx>
                <c:rich>
                  <a:bodyPr/>
                  <a:lstStyle/>
                  <a:p>
                    <a:r>
                      <a:rPr lang="en-US" sz="850" b="0" dirty="0">
                        <a:latin typeface="Arial" pitchFamily="34" charset="0"/>
                        <a:cs typeface="Arial" pitchFamily="34" charset="0"/>
                      </a:rPr>
                      <a:t>E</a:t>
                    </a:r>
                    <a:r>
                      <a:rPr lang="en-US" sz="850" dirty="0"/>
                      <a:t>nergy Efficiency </a:t>
                    </a:r>
                  </a:p>
                  <a:p>
                    <a:r>
                      <a:rPr lang="en-US" sz="850" dirty="0"/>
                      <a:t>and Renewable</a:t>
                    </a:r>
                  </a:p>
                  <a:p>
                    <a:r>
                      <a:rPr lang="en-US" sz="850" dirty="0"/>
                      <a:t> Energy, 0.02</a:t>
                    </a:r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0"/>
              <c:showBubbleSize val="0"/>
            </c:dLbl>
            <c:dLbl>
              <c:idx val="8"/>
              <c:layout>
                <c:manualLayout>
                  <c:x val="0.14817532808398937"/>
                  <c:y val="5.4064546916972829E-2"/>
                </c:manualLayout>
              </c:layout>
              <c:spPr/>
              <c:txPr>
                <a:bodyPr/>
                <a:lstStyle/>
                <a:p>
                  <a:pPr>
                    <a:defRPr sz="850" b="0">
                      <a:latin typeface="Arial" pitchFamily="34" charset="0"/>
                      <a:cs typeface="Arial" pitchFamily="34" charset="0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000" b="0">
                    <a:latin typeface="Arial" pitchFamily="34" charset="0"/>
                    <a:cs typeface="Arial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1"/>
          </c:dLbls>
          <c:cat>
            <c:strRef>
              <c:f>Sheet2!$A$5:$A$13</c:f>
              <c:strCache>
                <c:ptCount val="9"/>
                <c:pt idx="0">
                  <c:v>Nuclear Physics</c:v>
                </c:pt>
                <c:pt idx="1">
                  <c:v>Other Science</c:v>
                </c:pt>
                <c:pt idx="2">
                  <c:v>High Energy Physics</c:v>
                </c:pt>
                <c:pt idx="3">
                  <c:v>Basic Energy Sciences</c:v>
                </c:pt>
                <c:pt idx="4">
                  <c:v>Biological &amp; Environmental Research</c:v>
                </c:pt>
                <c:pt idx="5">
                  <c:v>Advanced Scientific Computing Research</c:v>
                </c:pt>
                <c:pt idx="6">
                  <c:v>Work For Others</c:v>
                </c:pt>
                <c:pt idx="7">
                  <c:v>Energy Efficiency and Renewable Energy</c:v>
                </c:pt>
                <c:pt idx="8">
                  <c:v>Other DOE</c:v>
                </c:pt>
              </c:strCache>
            </c:strRef>
          </c:cat>
          <c:val>
            <c:numRef>
              <c:f>Sheet2!$B$5:$B$13</c:f>
              <c:numCache>
                <c:formatCode>0.00</c:formatCode>
                <c:ptCount val="9"/>
                <c:pt idx="0">
                  <c:v>133.36200000000107</c:v>
                </c:pt>
                <c:pt idx="1">
                  <c:v>33.82</c:v>
                </c:pt>
                <c:pt idx="2">
                  <c:v>2.8</c:v>
                </c:pt>
                <c:pt idx="3">
                  <c:v>1.1719999999999842</c:v>
                </c:pt>
                <c:pt idx="4">
                  <c:v>0.77500000000000668</c:v>
                </c:pt>
                <c:pt idx="5">
                  <c:v>4.6000000000000013E-2</c:v>
                </c:pt>
                <c:pt idx="6">
                  <c:v>13.332000000000004</c:v>
                </c:pt>
                <c:pt idx="7">
                  <c:v>2.1000000000000119E-2</c:v>
                </c:pt>
                <c:pt idx="8">
                  <c:v>2.600000000000012E-2</c:v>
                </c:pt>
              </c:numCache>
            </c:numRef>
          </c:val>
        </c:ser>
        <c:dLbls>
          <c:showLegendKey val="0"/>
          <c:showVal val="1"/>
          <c:showCatName val="1"/>
          <c:showSerName val="0"/>
          <c:showPercent val="0"/>
          <c:showBubbleSize val="0"/>
          <c:showLeaderLines val="1"/>
        </c:dLbls>
        <c:firstSliceAng val="0"/>
      </c:pieChart>
      <c:spPr>
        <a:noFill/>
        <a:ln w="13376">
          <a:noFill/>
        </a:ln>
      </c:spPr>
    </c:plotArea>
    <c:plotVisOnly val="1"/>
    <c:dispBlanksAs val="zero"/>
    <c:showDLblsOverMax val="0"/>
  </c:chart>
  <c:spPr>
    <a:noFill/>
    <a:ln>
      <a:noFill/>
    </a:ln>
  </c:spPr>
  <c:txPr>
    <a:bodyPr/>
    <a:lstStyle/>
    <a:p>
      <a:pPr>
        <a:defRPr sz="527" b="1" baseline="0">
          <a:latin typeface="Times New Roman" pitchFamily="18" charset="0"/>
          <a:cs typeface="Times New Roman" pitchFamily="18" charset="0"/>
        </a:defRPr>
      </a:pPr>
      <a:endParaRPr lang="en-US"/>
    </a:p>
  </c:txPr>
  <c:externalData r:id="rId2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w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0.36667</cdr:x>
      <cdr:y>0.63889</cdr:y>
    </cdr:from>
    <cdr:to>
      <cdr:x>0.46667</cdr:x>
      <cdr:y>0.69603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3352800" y="3505200"/>
          <a:ext cx="914400" cy="31349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1200" b="1" dirty="0" smtClean="0">
              <a:latin typeface="Arial" pitchFamily="34" charset="0"/>
              <a:cs typeface="Arial" pitchFamily="34" charset="0"/>
            </a:rPr>
            <a:t>TRC Goal</a:t>
          </a:r>
          <a:endParaRPr lang="en-US" sz="1200" b="1" dirty="0">
            <a:latin typeface="Arial" pitchFamily="34" charset="0"/>
            <a:cs typeface="Arial" pitchFamily="34" charset="0"/>
          </a:endParaRPr>
        </a:p>
      </cdr:txBody>
    </cdr:sp>
  </cdr:relSizeAnchor>
  <cdr:relSizeAnchor xmlns:cdr="http://schemas.openxmlformats.org/drawingml/2006/chartDrawing">
    <cdr:from>
      <cdr:x>0.34167</cdr:x>
      <cdr:y>0.69444</cdr:y>
    </cdr:from>
    <cdr:to>
      <cdr:x>0.38334</cdr:x>
      <cdr:y>0.79525</cdr:y>
    </cdr:to>
    <cdr:sp macro="" textlink="">
      <cdr:nvSpPr>
        <cdr:cNvPr id="4" name="Straight Arrow Connector 3"/>
        <cdr:cNvSpPr/>
      </cdr:nvSpPr>
      <cdr:spPr bwMode="auto">
        <a:xfrm xmlns:a="http://schemas.openxmlformats.org/drawingml/2006/main" rot="5400000">
          <a:off x="3038173" y="3896027"/>
          <a:ext cx="553084" cy="381030"/>
        </a:xfrm>
        <a:prstGeom xmlns:a="http://schemas.openxmlformats.org/drawingml/2006/main" prst="straightConnector1">
          <a:avLst/>
        </a:prstGeom>
        <a:solidFill xmlns:a="http://schemas.openxmlformats.org/drawingml/2006/main">
          <a:schemeClr val="accent1"/>
        </a:solidFill>
        <a:ln xmlns:a="http://schemas.openxmlformats.org/drawingml/2006/main" w="9525" cap="flat" cmpd="sng" algn="ctr">
          <a:solidFill>
            <a:schemeClr val="tx1"/>
          </a:solidFill>
          <a:prstDash val="solid"/>
          <a:round/>
          <a:headEnd type="none" w="med" len="med"/>
          <a:tailEnd type="arrow"/>
        </a:ln>
        <a:effectLst xmlns:a="http://schemas.openxmlformats.org/drawingml/2006/main"/>
      </cdr:spPr>
      <cdr:txBody>
        <a:bodyPr xmlns:a="http://schemas.openxmlformats.org/drawingml/2006/main" vertOverflow="clip" vert="horz" wrap="square" lIns="91440" tIns="45720" rIns="91440" bIns="45720" numCol="1" anchor="t" anchorCtr="0" compatLnSpc="1">
          <a:prstTxWarp prst="textNoShape">
            <a:avLst/>
          </a:prstTxWarp>
        </a:bodyPr>
        <a:lstStyle xmlns:a="http://schemas.openxmlformats.org/drawingml/2006/main"/>
        <a:p xmlns:a="http://schemas.openxmlformats.org/drawingml/2006/main">
          <a:endParaRPr lang="en-US" dirty="0"/>
        </a:p>
      </cdr:txBody>
    </cdr:sp>
  </cdr:relSizeAnchor>
  <cdr:relSizeAnchor xmlns:cdr="http://schemas.openxmlformats.org/drawingml/2006/chartDrawing">
    <cdr:from>
      <cdr:x>0.825</cdr:x>
      <cdr:y>0.65278</cdr:y>
    </cdr:from>
    <cdr:to>
      <cdr:x>0.925</cdr:x>
      <cdr:y>0.70992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7543800" y="3581400"/>
          <a:ext cx="914400" cy="31349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1200" b="1" dirty="0" smtClean="0">
              <a:latin typeface="Arial" pitchFamily="34" charset="0"/>
              <a:cs typeface="Arial" pitchFamily="34" charset="0"/>
            </a:rPr>
            <a:t>DART Goal</a:t>
          </a:r>
          <a:endParaRPr lang="en-US" sz="1200" b="1" dirty="0">
            <a:latin typeface="Arial" pitchFamily="34" charset="0"/>
            <a:cs typeface="Arial" pitchFamily="34" charset="0"/>
          </a:endParaRPr>
        </a:p>
      </cdr:txBody>
    </cdr:sp>
  </cdr:relSizeAnchor>
  <cdr:relSizeAnchor xmlns:cdr="http://schemas.openxmlformats.org/drawingml/2006/chartDrawing">
    <cdr:from>
      <cdr:x>0.875</cdr:x>
      <cdr:y>0.69444</cdr:y>
    </cdr:from>
    <cdr:to>
      <cdr:x>0.89166</cdr:x>
      <cdr:y>0.85437</cdr:y>
    </cdr:to>
    <cdr:sp macro="" textlink="">
      <cdr:nvSpPr>
        <cdr:cNvPr id="7" name="Straight Arrow Connector 6"/>
        <cdr:cNvSpPr/>
      </cdr:nvSpPr>
      <cdr:spPr bwMode="auto">
        <a:xfrm xmlns:a="http://schemas.openxmlformats.org/drawingml/2006/main" rot="5400000">
          <a:off x="7638450" y="4172550"/>
          <a:ext cx="877440" cy="152340"/>
        </a:xfrm>
        <a:prstGeom xmlns:a="http://schemas.openxmlformats.org/drawingml/2006/main" prst="straightConnector1">
          <a:avLst/>
        </a:prstGeom>
        <a:solidFill xmlns:a="http://schemas.openxmlformats.org/drawingml/2006/main">
          <a:schemeClr val="accent1"/>
        </a:solidFill>
        <a:ln xmlns:a="http://schemas.openxmlformats.org/drawingml/2006/main" w="9525" cap="flat" cmpd="sng" algn="ctr">
          <a:solidFill>
            <a:schemeClr val="tx1"/>
          </a:solidFill>
          <a:prstDash val="solid"/>
          <a:round/>
          <a:headEnd type="none" w="med" len="med"/>
          <a:tailEnd type="arrow"/>
        </a:ln>
        <a:effectLst xmlns:a="http://schemas.openxmlformats.org/drawingml/2006/main"/>
      </cdr:spPr>
      <cdr:txBody>
        <a:bodyPr xmlns:a="http://schemas.openxmlformats.org/drawingml/2006/main" vertOverflow="clip" vert="horz" wrap="square" lIns="91440" tIns="45720" rIns="91440" bIns="45720" numCol="1" anchor="t" anchorCtr="0" compatLnSpc="1">
          <a:prstTxWarp prst="textNoShape">
            <a:avLst/>
          </a:prstTxWarp>
        </a:bodyPr>
        <a:lstStyle xmlns:a="http://schemas.openxmlformats.org/drawingml/2006/main"/>
        <a:p xmlns:a="http://schemas.openxmlformats.org/drawingml/2006/main">
          <a:endParaRPr lang="en-US" dirty="0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0009" cy="460853"/>
          </a:xfrm>
          <a:prstGeom prst="rect">
            <a:avLst/>
          </a:prstGeom>
        </p:spPr>
        <p:txBody>
          <a:bodyPr vert="horz" lIns="90544" tIns="45272" rIns="90544" bIns="4527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35320" y="0"/>
            <a:ext cx="3010009" cy="460853"/>
          </a:xfrm>
          <a:prstGeom prst="rect">
            <a:avLst/>
          </a:prstGeom>
        </p:spPr>
        <p:txBody>
          <a:bodyPr vert="horz" lIns="90544" tIns="45272" rIns="90544" bIns="45272" rtlCol="0"/>
          <a:lstStyle>
            <a:lvl1pPr algn="r">
              <a:defRPr sz="1200"/>
            </a:lvl1pPr>
          </a:lstStyle>
          <a:p>
            <a:fld id="{497CFB4E-0ED3-4AF0-AC6A-082759E0A9F7}" type="datetimeFigureOut">
              <a:rPr lang="en-US" smtClean="0"/>
              <a:pPr/>
              <a:t>6/1/2012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757775"/>
            <a:ext cx="3010009" cy="460853"/>
          </a:xfrm>
          <a:prstGeom prst="rect">
            <a:avLst/>
          </a:prstGeom>
        </p:spPr>
        <p:txBody>
          <a:bodyPr vert="horz" lIns="90544" tIns="45272" rIns="90544" bIns="4527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35320" y="8757775"/>
            <a:ext cx="3010009" cy="460853"/>
          </a:xfrm>
          <a:prstGeom prst="rect">
            <a:avLst/>
          </a:prstGeom>
        </p:spPr>
        <p:txBody>
          <a:bodyPr vert="horz" lIns="90544" tIns="45272" rIns="90544" bIns="45272" rtlCol="0" anchor="b"/>
          <a:lstStyle>
            <a:lvl1pPr algn="r">
              <a:defRPr sz="1200"/>
            </a:lvl1pPr>
          </a:lstStyle>
          <a:p>
            <a:fld id="{B232BFFF-C582-4941-AF2C-9FCD109F6D2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793213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4" y="0"/>
            <a:ext cx="3010323" cy="461010"/>
          </a:xfrm>
          <a:prstGeom prst="rect">
            <a:avLst/>
          </a:prstGeom>
        </p:spPr>
        <p:txBody>
          <a:bodyPr vert="horz" lIns="92343" tIns="46172" rIns="92343" bIns="4617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34973" y="0"/>
            <a:ext cx="3010323" cy="461010"/>
          </a:xfrm>
          <a:prstGeom prst="rect">
            <a:avLst/>
          </a:prstGeom>
        </p:spPr>
        <p:txBody>
          <a:bodyPr vert="horz" lIns="92343" tIns="46172" rIns="92343" bIns="46172" rtlCol="0"/>
          <a:lstStyle>
            <a:lvl1pPr algn="r">
              <a:defRPr sz="1200"/>
            </a:lvl1pPr>
          </a:lstStyle>
          <a:p>
            <a:fld id="{3B8110B6-5549-4C2C-9DB9-000DCC1AEB8D}" type="datetimeFigureOut">
              <a:rPr lang="en-US" smtClean="0"/>
              <a:pPr/>
              <a:t>6/1/2012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68400" y="692150"/>
            <a:ext cx="4610100" cy="3457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343" tIns="46172" rIns="92343" bIns="46172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4690" y="4379598"/>
            <a:ext cx="5557520" cy="4149090"/>
          </a:xfrm>
          <a:prstGeom prst="rect">
            <a:avLst/>
          </a:prstGeom>
        </p:spPr>
        <p:txBody>
          <a:bodyPr vert="horz" lIns="92343" tIns="46172" rIns="92343" bIns="46172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4" y="8757593"/>
            <a:ext cx="3010323" cy="461010"/>
          </a:xfrm>
          <a:prstGeom prst="rect">
            <a:avLst/>
          </a:prstGeom>
        </p:spPr>
        <p:txBody>
          <a:bodyPr vert="horz" lIns="92343" tIns="46172" rIns="92343" bIns="4617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34973" y="8757593"/>
            <a:ext cx="3010323" cy="461010"/>
          </a:xfrm>
          <a:prstGeom prst="rect">
            <a:avLst/>
          </a:prstGeom>
        </p:spPr>
        <p:txBody>
          <a:bodyPr vert="horz" lIns="92343" tIns="46172" rIns="92343" bIns="46172" rtlCol="0" anchor="b"/>
          <a:lstStyle>
            <a:lvl1pPr algn="r">
              <a:defRPr sz="1200"/>
            </a:lvl1pPr>
          </a:lstStyle>
          <a:p>
            <a:fld id="{B55DF9A8-A8E8-41EA-B260-D01AD0AE4FE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16610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B4CF154-6C52-4FB6-9C16-246F477173A9}" type="slidenum">
              <a:rPr lang="en-US">
                <a:solidFill>
                  <a:prstClr val="black"/>
                </a:solidFill>
              </a:rPr>
              <a:pPr>
                <a:defRPr/>
              </a:pPr>
              <a:t>1</a:t>
            </a:fld>
            <a:endParaRPr 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BD5FC8-5514-4D5E-9FCE-248C23E1BE17}" type="slidenum">
              <a:rPr lang="en-US" smtClean="0">
                <a:solidFill>
                  <a:prstClr val="black"/>
                </a:solidFill>
              </a:rPr>
              <a:pPr/>
              <a:t>23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8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68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5DF9A8-A8E8-41EA-B260-D01AD0AE4FE4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186173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AF2D93B-BDD3-484D-93E4-32FA9F9F268A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27</a:t>
            </a:fld>
            <a:endParaRPr 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Like to give an overview of Jefferson Lab.</a:t>
            </a:r>
          </a:p>
          <a:p>
            <a:r>
              <a:rPr lang="en-US" dirty="0" smtClean="0"/>
              <a:t> </a:t>
            </a:r>
          </a:p>
          <a:p>
            <a:r>
              <a:rPr lang="en-US" dirty="0" smtClean="0"/>
              <a:t>I can’t get going without saying something of the current status of the lab.</a:t>
            </a:r>
          </a:p>
          <a:p>
            <a:endParaRPr lang="en-US" dirty="0" smtClean="0"/>
          </a:p>
          <a:p>
            <a:r>
              <a:rPr lang="en-US" dirty="0" smtClean="0"/>
              <a:t>The dominant part of the talk will concern our 12 </a:t>
            </a:r>
            <a:r>
              <a:rPr lang="en-US" dirty="0" err="1" smtClean="0"/>
              <a:t>GeV</a:t>
            </a:r>
            <a:r>
              <a:rPr lang="en-US" dirty="0" smtClean="0"/>
              <a:t> Upgrade Project, the physics and the project status.</a:t>
            </a:r>
          </a:p>
          <a:p>
            <a:endParaRPr lang="en-US" dirty="0" smtClean="0"/>
          </a:p>
          <a:p>
            <a:r>
              <a:rPr lang="en-US" dirty="0" smtClean="0"/>
              <a:t>However, the technology which enables our nuclear physics and its enhancement also provides opportunities in the future</a:t>
            </a:r>
          </a:p>
          <a:p>
            <a:r>
              <a:rPr lang="en-US" dirty="0" smtClean="0"/>
              <a:t>	Photon Science</a:t>
            </a:r>
          </a:p>
          <a:p>
            <a:r>
              <a:rPr lang="en-US" dirty="0" smtClean="0"/>
              <a:t>	Accelerator Driven Systems</a:t>
            </a:r>
          </a:p>
          <a:p>
            <a:r>
              <a:rPr lang="en-US" dirty="0" smtClean="0"/>
              <a:t>	Nuclear Physics</a:t>
            </a:r>
          </a:p>
          <a:p>
            <a:r>
              <a:rPr lang="en-US" dirty="0" smtClean="0"/>
              <a:t>	</a:t>
            </a:r>
          </a:p>
          <a:p>
            <a:r>
              <a:rPr lang="en-US" dirty="0" smtClean="0"/>
              <a:t>Conclude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B4CF154-6C52-4FB6-9C16-246F477173A9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30</a:t>
            </a:fld>
            <a:endParaRPr 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FBE77AE-780D-4C03-AF55-926C1F8D3692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4</a:t>
            </a:fld>
            <a:endParaRPr 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C8224C-8770-4CF2-A1E4-A246CB135B8A}" type="slidenum">
              <a:rPr lang="en-US" smtClean="0"/>
              <a:pPr/>
              <a:t>7</a:t>
            </a:fld>
            <a:endParaRPr 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69523E-340A-48C4-92C8-64E29C526E3C}" type="slidenum">
              <a:rPr lang="en-US" smtClean="0">
                <a:solidFill>
                  <a:prstClr val="black"/>
                </a:solidFill>
              </a:rPr>
              <a:pPr/>
              <a:t>8</a:t>
            </a:fld>
            <a:endParaRPr 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8435" name="Notes Placeholder 2"/>
          <p:cNvSpPr txBox="1"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Times New Roman" pitchFamily="18" charset="0"/>
              <a:ea typeface="ＭＳ Ｐゴシック" charset="-128"/>
            </a:endParaRPr>
          </a:p>
        </p:txBody>
      </p:sp>
      <p:sp>
        <p:nvSpPr>
          <p:cNvPr id="18436" name="Slide Number Placeholder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3935044" y="8756936"/>
            <a:ext cx="3010762" cy="46138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fld id="{7869F375-D74E-484B-8DDA-087D835F6169}" type="slidenum">
              <a:rPr lang="en-US">
                <a:solidFill>
                  <a:prstClr val="black"/>
                </a:solidFill>
              </a:rPr>
              <a:pPr/>
              <a:t>10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-596900" y="0"/>
            <a:ext cx="4835525" cy="3627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7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94992" y="4379900"/>
            <a:ext cx="5553902" cy="4059754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394" tIns="45696" rIns="91394" bIns="45696" numCol="1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fld id="{2936AE6F-0960-42F7-9669-79FC85849ACC}" type="slidenum">
              <a:rPr lang="en-US">
                <a:solidFill>
                  <a:srgbClr val="000000"/>
                </a:solidFill>
              </a:rPr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t>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79513" y="693738"/>
            <a:ext cx="4605337" cy="34544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1195984">
              <a:spcBef>
                <a:spcPct val="0"/>
              </a:spcBef>
            </a:pPr>
            <a:endParaRPr lang="en-US" dirty="0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5DF9A8-A8E8-41EA-B260-D01AD0AE4FE4}" type="slidenum">
              <a:rPr lang="en-US" smtClean="0">
                <a:solidFill>
                  <a:prstClr val="black"/>
                </a:solidFill>
              </a:rPr>
              <a:pPr/>
              <a:t>16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99079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5DF9A8-A8E8-41EA-B260-D01AD0AE4FE4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42560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457200" indent="-457200">
              <a:defRPr>
                <a:latin typeface="Arial" pitchFamily="34" charset="0"/>
                <a:cs typeface="Arial" pitchFamily="34" charset="0"/>
              </a:defRPr>
            </a:lvl1pPr>
            <a:lvl2pPr marL="914400" indent="-457200">
              <a:defRPr>
                <a:latin typeface="Arial" pitchFamily="34" charset="0"/>
                <a:cs typeface="Arial" pitchFamily="34" charset="0"/>
              </a:defRPr>
            </a:lvl2pPr>
            <a:lvl3pPr marL="1257300" indent="-342900">
              <a:tabLst/>
              <a:defRPr>
                <a:latin typeface="Arial" pitchFamily="34" charset="0"/>
                <a:cs typeface="Arial" pitchFamily="34" charset="0"/>
              </a:defRPr>
            </a:lvl3pPr>
            <a:lvl4pPr marL="1714500" indent="-342900">
              <a:defRPr>
                <a:latin typeface="Arial" pitchFamily="34" charset="0"/>
                <a:cs typeface="Arial" pitchFamily="34" charset="0"/>
              </a:defRPr>
            </a:lvl4pPr>
            <a:lvl5pPr>
              <a:defRPr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0" y="804041"/>
            <a:ext cx="9144000" cy="5638800"/>
          </a:xfrm>
          <a:prstGeom prst="rect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162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SzTx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" pitchFamily="18" charset="0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SzTx/>
              <a:buFont typeface="Arial" pitchFamily="34" charset="0"/>
              <a:buNone/>
              <a:tabLst/>
            </a:pPr>
            <a:endParaRPr kumimoji="0" lang="en-US" sz="28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4"/>
          <p:cNvSpPr/>
          <p:nvPr userDrawn="1"/>
        </p:nvSpPr>
        <p:spPr bwMode="auto">
          <a:xfrm>
            <a:off x="0" y="0"/>
            <a:ext cx="9144000" cy="709448"/>
          </a:xfrm>
          <a:prstGeom prst="rect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162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0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4255896" y="6519446"/>
            <a:ext cx="60946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i="1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Page </a:t>
            </a:r>
            <a:fld id="{90D66C53-FD60-4B76-87AB-8CA91569D26A}" type="slidenum">
              <a:rPr lang="en-US" sz="800" i="1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pPr marL="0" marR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800" dirty="0" smtClean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  <a:p>
            <a:endParaRPr lang="en-US" sz="8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 bwMode="auto">
          <a:xfrm>
            <a:off x="0" y="804041"/>
            <a:ext cx="9144000" cy="5638800"/>
          </a:xfrm>
          <a:prstGeom prst="rect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162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SzTx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" pitchFamily="18" charset="0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SzTx/>
              <a:buFont typeface="Arial" pitchFamily="34" charset="0"/>
              <a:buNone/>
              <a:tabLst/>
            </a:pPr>
            <a:endParaRPr kumimoji="0" lang="en-US" sz="28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Rectangle 2"/>
          <p:cNvSpPr/>
          <p:nvPr userDrawn="1"/>
        </p:nvSpPr>
        <p:spPr bwMode="auto">
          <a:xfrm>
            <a:off x="0" y="0"/>
            <a:ext cx="9144000" cy="709448"/>
          </a:xfrm>
          <a:prstGeom prst="rect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162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0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4268872" y="6519446"/>
            <a:ext cx="60625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i="1" dirty="0" smtClean="0">
                <a:solidFill>
                  <a:srgbClr val="FFFFFF"/>
                </a:solidFill>
                <a:cs typeface="Arial" charset="0"/>
              </a:rPr>
              <a:t> </a:t>
            </a:r>
            <a:r>
              <a:rPr lang="en-US" sz="800" i="1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Page </a:t>
            </a:r>
            <a:fld id="{90D66C53-FD60-4B76-87AB-8CA91569D26A}" type="slidenum">
              <a:rPr lang="en-US" sz="800" i="1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pPr marL="0" marR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800" dirty="0" smtClean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  <a:p>
            <a:endParaRPr lang="en-US" sz="8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9144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2"/>
          <p:cNvSpPr/>
          <p:nvPr userDrawn="1"/>
        </p:nvSpPr>
        <p:spPr bwMode="auto">
          <a:xfrm>
            <a:off x="0" y="804041"/>
            <a:ext cx="9144000" cy="5638800"/>
          </a:xfrm>
          <a:prstGeom prst="rect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162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SzTx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" pitchFamily="18" charset="0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SzTx/>
              <a:buFont typeface="Arial" pitchFamily="34" charset="0"/>
              <a:buNone/>
              <a:tabLst/>
            </a:pPr>
            <a:endParaRPr kumimoji="0" lang="en-US" sz="28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0" y="0"/>
            <a:ext cx="9144000" cy="709448"/>
          </a:xfrm>
          <a:prstGeom prst="rect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162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0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4281696" y="6519446"/>
            <a:ext cx="58060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i="1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Page </a:t>
            </a:r>
            <a:fld id="{90D66C53-FD60-4B76-87AB-8CA91569D26A}" type="slidenum">
              <a:rPr lang="en-US" sz="800" i="1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pPr marL="0" marR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800" dirty="0" smtClean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  <a:p>
            <a:endParaRPr lang="en-US" sz="8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 bwMode="auto">
          <a:xfrm>
            <a:off x="0" y="804041"/>
            <a:ext cx="9144000" cy="5638800"/>
          </a:xfrm>
          <a:prstGeom prst="rect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162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Clr>
                <a:srgbClr val="C00000"/>
              </a:buClr>
            </a:pPr>
            <a:endParaRPr lang="en-US" sz="2400" dirty="0">
              <a:solidFill>
                <a:srgbClr val="002060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Font typeface="Arial" pitchFamily="34" charset="0"/>
              <a:buNone/>
            </a:pPr>
            <a:endParaRPr lang="en-US" sz="28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7"/>
          <p:cNvSpPr/>
          <p:nvPr userDrawn="1"/>
        </p:nvSpPr>
        <p:spPr bwMode="auto">
          <a:xfrm>
            <a:off x="0" y="0"/>
            <a:ext cx="9144000" cy="709448"/>
          </a:xfrm>
          <a:prstGeom prst="rect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162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40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4281696" y="6466949"/>
            <a:ext cx="58060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i="1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Page </a:t>
            </a:r>
            <a:fld id="{90D66C53-FD60-4B76-87AB-8CA91569D26A}" type="slidenum">
              <a:rPr lang="en-US" sz="800" i="1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pPr marL="0" marR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800" dirty="0" smtClean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  <a:p>
            <a:endParaRPr lang="en-US" sz="8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7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0"/>
            <a:ext cx="7772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62000" y="914400"/>
            <a:ext cx="777240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4"/>
          </p:nvPr>
        </p:nvSpPr>
        <p:spPr>
          <a:xfrm>
            <a:off x="6400800" y="6492875"/>
            <a:ext cx="30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2F4A7BC4-D250-4D18-8640-15D2DE187811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9" r:id="rId3"/>
    <p:sldLayoutId id="2147483688" r:id="rId4"/>
    <p:sldLayoutId id="2147483702" r:id="rId5"/>
  </p:sldLayoutIdLst>
  <p:timing>
    <p:tnLst>
      <p:par>
        <p:cTn id="1" dur="indefinite" restart="never" nodeType="tmRoot"/>
      </p:par>
    </p:tnLst>
  </p:timing>
  <p:hf hd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pitchFamily="34" charset="0"/>
          <a:ea typeface="+mj-ea"/>
          <a:cs typeface="Arial" pitchFamily="34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Arial" pitchFamily="34" charset="0"/>
          <a:cs typeface="Arial" pitchFamily="34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pitchFamily="34" charset="0"/>
          <a:cs typeface="Arial" pitchFamily="34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Arial" pitchFamily="34" charset="0"/>
          <a:cs typeface="Arial" pitchFamily="34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Arial" pitchFamily="34" charset="0"/>
          <a:cs typeface="Arial" pitchFamily="34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26.jpeg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4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25.jpeg"/><Relationship Id="rId9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emf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jpeg"/><Relationship Id="rId9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10" Type="http://schemas.openxmlformats.org/officeDocument/2006/relationships/image" Target="../media/image51.jpeg"/><Relationship Id="rId4" Type="http://schemas.openxmlformats.org/officeDocument/2006/relationships/image" Target="../media/image45.jpeg"/><Relationship Id="rId9" Type="http://schemas.openxmlformats.org/officeDocument/2006/relationships/image" Target="../media/image50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jpeg"/><Relationship Id="rId9" Type="http://schemas.openxmlformats.org/officeDocument/2006/relationships/image" Target="../media/image5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jpeg"/><Relationship Id="rId4" Type="http://schemas.openxmlformats.org/officeDocument/2006/relationships/image" Target="../media/image6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emf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jpeg"/><Relationship Id="rId9" Type="http://schemas.openxmlformats.org/officeDocument/2006/relationships/image" Target="../media/image11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jpeg"/><Relationship Id="rId3" Type="http://schemas.openxmlformats.org/officeDocument/2006/relationships/image" Target="../media/image76.jpeg"/><Relationship Id="rId7" Type="http://schemas.openxmlformats.org/officeDocument/2006/relationships/image" Target="../media/image80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9.jpeg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stewartm\Desktop\Edited Photos\JLab (requested Angle #3).jpg"/>
          <p:cNvPicPr>
            <a:picLocks noChangeAspect="1" noChangeArrowheads="1"/>
          </p:cNvPicPr>
          <p:nvPr/>
        </p:nvPicPr>
        <p:blipFill rotWithShape="1">
          <a:blip r:embed="rId4" cstate="print"/>
          <a:srcRect l="28194" t="12256" r="8969" b="12256"/>
          <a:stretch/>
        </p:blipFill>
        <p:spPr bwMode="auto">
          <a:xfrm>
            <a:off x="0" y="2127873"/>
            <a:ext cx="9144000" cy="389192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650544"/>
            <a:ext cx="9144000" cy="1477328"/>
          </a:xfrm>
          <a:prstGeom prst="rect">
            <a:avLst/>
          </a:prstGeom>
          <a:solidFill>
            <a:srgbClr val="990000"/>
          </a:solidFill>
        </p:spPr>
        <p:style>
          <a:lnRef idx="0">
            <a:scrgbClr r="0" g="0" b="0"/>
          </a:lnRef>
          <a:fillRef idx="1003">
            <a:schemeClr val="dk2"/>
          </a:fillRef>
          <a:effectRef idx="0">
            <a:scrgbClr r="0" g="0" b="0"/>
          </a:effectRef>
          <a:fontRef idx="major"/>
        </p:style>
        <p:txBody>
          <a:bodyPr wrap="square" rtlCol="0" anchor="t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n-US" sz="2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Jefferson Lab Status and Outlook</a:t>
            </a:r>
          </a:p>
          <a:p>
            <a:r>
              <a:rPr lang="en-US" sz="2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Hugh Montgomery</a:t>
            </a:r>
          </a:p>
          <a:p>
            <a:r>
              <a:rPr lang="en-US" sz="2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n-US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Jefferson Lab Users Meeting, 2012</a:t>
            </a:r>
            <a:endParaRPr lang="en-US" sz="6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endParaRPr lang="en-US" sz="6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52400" y="6434076"/>
            <a:ext cx="124745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June 4, 2012</a:t>
            </a:r>
            <a:endParaRPr lang="en-US" sz="1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22" name="TextBox 10"/>
          <p:cNvSpPr txBox="1">
            <a:spLocks noChangeArrowheads="1"/>
          </p:cNvSpPr>
          <p:nvPr/>
        </p:nvSpPr>
        <p:spPr bwMode="auto">
          <a:xfrm>
            <a:off x="0" y="118698"/>
            <a:ext cx="9143999" cy="565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731" tIns="36366" rIns="72731" bIns="36366">
            <a:spAutoFit/>
          </a:bodyPr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2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G2p/</a:t>
            </a:r>
            <a:r>
              <a:rPr lang="en-US" sz="3200" b="1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GEp</a:t>
            </a:r>
            <a:r>
              <a:rPr lang="en-US" sz="32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: Major </a:t>
            </a:r>
            <a:r>
              <a:rPr lang="en-US" sz="32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New Installation in Hall A</a:t>
            </a:r>
          </a:p>
        </p:txBody>
      </p:sp>
      <p:pic>
        <p:nvPicPr>
          <p:cNvPr id="4" name="Content Placeholder 3" descr="total G2p installation.bmp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 l="2099" t="17487" r="2099" b="15319"/>
          <a:stretch>
            <a:fillRect/>
          </a:stretch>
        </p:blipFill>
        <p:spPr>
          <a:xfrm>
            <a:off x="191945" y="2152030"/>
            <a:ext cx="5674368" cy="27195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17412" name="TextBox 5"/>
          <p:cNvSpPr txBox="1">
            <a:spLocks noChangeArrowheads="1"/>
          </p:cNvSpPr>
          <p:nvPr/>
        </p:nvSpPr>
        <p:spPr bwMode="auto">
          <a:xfrm>
            <a:off x="3030030" y="2225533"/>
            <a:ext cx="2569915" cy="523212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lIns="91430" tIns="45716" rIns="91430" bIns="45716">
            <a:spAutoFit/>
          </a:bodyPr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New Beam Diagnostics</a:t>
            </a:r>
          </a:p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0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en-US" sz="100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BPM,BCM,Harps,Tungsten</a:t>
            </a:r>
            <a:r>
              <a:rPr lang="en-US" sz="10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00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Calo</a:t>
            </a:r>
            <a:r>
              <a:rPr lang="en-US" sz="10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)</a:t>
            </a:r>
          </a:p>
        </p:txBody>
      </p:sp>
      <p:sp>
        <p:nvSpPr>
          <p:cNvPr id="17413" name="TextBox 6"/>
          <p:cNvSpPr txBox="1">
            <a:spLocks noChangeArrowheads="1"/>
          </p:cNvSpPr>
          <p:nvPr/>
        </p:nvSpPr>
        <p:spPr bwMode="auto">
          <a:xfrm>
            <a:off x="4804267" y="2693329"/>
            <a:ext cx="1082328" cy="369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0" tIns="45716" rIns="91430" bIns="45716">
            <a:spAutoFit/>
          </a:bodyPr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Chicane</a:t>
            </a:r>
          </a:p>
        </p:txBody>
      </p:sp>
      <p:sp>
        <p:nvSpPr>
          <p:cNvPr id="17414" name="TextBox 7"/>
          <p:cNvSpPr txBox="1">
            <a:spLocks noChangeArrowheads="1"/>
          </p:cNvSpPr>
          <p:nvPr/>
        </p:nvSpPr>
        <p:spPr bwMode="auto">
          <a:xfrm>
            <a:off x="2472386" y="4917254"/>
            <a:ext cx="1962889" cy="369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0" tIns="45716" rIns="91430" bIns="45716">
            <a:spAutoFit/>
          </a:bodyPr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Polarized Target</a:t>
            </a:r>
          </a:p>
        </p:txBody>
      </p:sp>
      <p:sp>
        <p:nvSpPr>
          <p:cNvPr id="17415" name="TextBox 8"/>
          <p:cNvSpPr txBox="1">
            <a:spLocks noChangeArrowheads="1"/>
          </p:cNvSpPr>
          <p:nvPr/>
        </p:nvSpPr>
        <p:spPr bwMode="auto">
          <a:xfrm>
            <a:off x="218264" y="4974816"/>
            <a:ext cx="1505520" cy="369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0" tIns="45716" rIns="91430" bIns="45716">
            <a:spAutoFit/>
          </a:bodyPr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Local Dump</a:t>
            </a:r>
          </a:p>
        </p:txBody>
      </p:sp>
      <p:sp>
        <p:nvSpPr>
          <p:cNvPr id="17416" name="TextBox 10"/>
          <p:cNvSpPr txBox="1">
            <a:spLocks noChangeArrowheads="1"/>
          </p:cNvSpPr>
          <p:nvPr/>
        </p:nvSpPr>
        <p:spPr bwMode="auto">
          <a:xfrm>
            <a:off x="1619774" y="2187367"/>
            <a:ext cx="813023" cy="369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0" tIns="45716" rIns="91430" bIns="45716">
            <a:spAutoFit/>
          </a:bodyPr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Septa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 rot="10800000" flipV="1">
            <a:off x="3937001" y="3065555"/>
            <a:ext cx="1304290" cy="1032711"/>
          </a:xfrm>
          <a:prstGeom prst="straightConnector1">
            <a:avLst/>
          </a:prstGeom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rot="16200000" flipH="1">
            <a:off x="4965575" y="3526691"/>
            <a:ext cx="1219451" cy="297180"/>
          </a:xfrm>
          <a:prstGeom prst="straightConnector1">
            <a:avLst/>
          </a:prstGeom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stCxn id="4" idx="2"/>
          </p:cNvCxnSpPr>
          <p:nvPr/>
        </p:nvCxnSpPr>
        <p:spPr>
          <a:xfrm flipH="1" flipV="1">
            <a:off x="2581911" y="3987979"/>
            <a:ext cx="447218" cy="883567"/>
          </a:xfrm>
          <a:prstGeom prst="straightConnector1">
            <a:avLst/>
          </a:prstGeom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>
            <a:stCxn id="17416" idx="2"/>
          </p:cNvCxnSpPr>
          <p:nvPr/>
        </p:nvCxnSpPr>
        <p:spPr>
          <a:xfrm>
            <a:off x="2026286" y="2556691"/>
            <a:ext cx="146684" cy="1669778"/>
          </a:xfrm>
          <a:prstGeom prst="straightConnector1">
            <a:avLst/>
          </a:prstGeom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flipV="1">
            <a:off x="1340069" y="4021817"/>
            <a:ext cx="421422" cy="912790"/>
          </a:xfrm>
          <a:prstGeom prst="straightConnector1">
            <a:avLst/>
          </a:prstGeom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423" name="TextBox 3"/>
          <p:cNvSpPr txBox="1">
            <a:spLocks noChangeArrowheads="1"/>
          </p:cNvSpPr>
          <p:nvPr/>
        </p:nvSpPr>
        <p:spPr bwMode="auto">
          <a:xfrm>
            <a:off x="0" y="776415"/>
            <a:ext cx="9143999" cy="350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731" tIns="36366" rIns="72731" bIns="36366">
            <a:spAutoFit/>
          </a:bodyPr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Strong Support from </a:t>
            </a:r>
            <a:r>
              <a:rPr lang="en-US" sz="18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DOE/NP </a:t>
            </a:r>
            <a:r>
              <a:rPr lang="en-US" sz="18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and </a:t>
            </a:r>
            <a:r>
              <a:rPr lang="en-US" sz="18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User </a:t>
            </a:r>
            <a:r>
              <a:rPr lang="en-US" sz="18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Contributions</a:t>
            </a:r>
          </a:p>
        </p:txBody>
      </p:sp>
      <p:sp>
        <p:nvSpPr>
          <p:cNvPr id="16" name="Rectangle 44"/>
          <p:cNvSpPr>
            <a:spLocks noChangeArrowheads="1"/>
          </p:cNvSpPr>
          <p:nvPr/>
        </p:nvSpPr>
        <p:spPr bwMode="auto">
          <a:xfrm>
            <a:off x="548104" y="1169387"/>
            <a:ext cx="8767177" cy="1046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 b="1" u="sng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Spin </a:t>
            </a:r>
            <a:r>
              <a:rPr lang="en-US" sz="1400" b="1" u="sng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Polarizability</a:t>
            </a:r>
            <a:r>
              <a:rPr lang="en-US" sz="14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4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: Major failure (&gt;8</a:t>
            </a:r>
            <a:r>
              <a:rPr lang="en-US" sz="1600" dirty="0">
                <a:solidFill>
                  <a:srgbClr val="000000"/>
                </a:solidFill>
                <a:latin typeface="Symbol" pitchFamily="18" charset="2"/>
              </a:rPr>
              <a:t>s</a:t>
            </a:r>
            <a:r>
              <a:rPr lang="en-US" sz="14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) of </a:t>
            </a:r>
            <a:r>
              <a:rPr lang="en-US" sz="1600" dirty="0">
                <a:solidFill>
                  <a:srgbClr val="000000"/>
                </a:solidFill>
                <a:latin typeface="Symbol" pitchFamily="18" charset="2"/>
                <a:sym typeface="Symbol" pitchFamily="18" charset="2"/>
              </a:rPr>
              <a:t></a:t>
            </a:r>
            <a:r>
              <a:rPr lang="en-US" sz="14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PT for neutron </a:t>
            </a:r>
            <a:r>
              <a:rPr lang="en-US" sz="1600" dirty="0" err="1">
                <a:solidFill>
                  <a:srgbClr val="000000"/>
                </a:solidFill>
                <a:latin typeface="Symbol" pitchFamily="18" charset="2"/>
              </a:rPr>
              <a:t>d</a:t>
            </a:r>
            <a:r>
              <a:rPr lang="en-US" sz="1400" baseline="-2500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LT</a:t>
            </a:r>
            <a:r>
              <a:rPr lang="en-US" sz="1600" dirty="0">
                <a:solidFill>
                  <a:srgbClr val="000000"/>
                </a:solidFill>
                <a:latin typeface="Times"/>
              </a:rPr>
              <a:t>. </a:t>
            </a:r>
            <a:r>
              <a:rPr lang="en-US" sz="14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Need g</a:t>
            </a:r>
            <a:r>
              <a:rPr lang="en-US" sz="1400" baseline="-250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en-US" sz="14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isospin</a:t>
            </a:r>
            <a:r>
              <a:rPr lang="en-US" sz="1400" baseline="-250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4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separation to solve</a:t>
            </a:r>
            <a:r>
              <a:rPr lang="en-US" sz="14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.</a:t>
            </a:r>
            <a:endParaRPr lang="en-US" sz="14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 b="1" u="sng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Hydrogen </a:t>
            </a:r>
            <a:r>
              <a:rPr lang="en-US" sz="1400" b="1" u="sng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HyperFine</a:t>
            </a:r>
            <a:r>
              <a:rPr lang="en-US" sz="1400" b="1" u="sng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Splitting</a:t>
            </a:r>
            <a:r>
              <a:rPr lang="en-US" sz="14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: Lack of knowledge of g</a:t>
            </a:r>
            <a:r>
              <a:rPr lang="en-US" sz="1400" baseline="-250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en-US" sz="14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at low Q</a:t>
            </a:r>
            <a:r>
              <a:rPr lang="en-US" sz="1400" baseline="300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en-US" sz="14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is one of the leading uncertainties</a:t>
            </a:r>
            <a:r>
              <a:rPr lang="en-US" sz="14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.</a:t>
            </a:r>
            <a:endParaRPr lang="en-US" sz="14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 b="1" u="sng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Proton Charge Radius</a:t>
            </a:r>
            <a:r>
              <a:rPr lang="en-US" sz="14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: </a:t>
            </a:r>
            <a:r>
              <a:rPr lang="en-US" sz="14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one of the leading uncertainties in extraction of &lt;</a:t>
            </a:r>
            <a:r>
              <a:rPr lang="en-US" sz="140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R</a:t>
            </a:r>
            <a:r>
              <a:rPr lang="en-US" sz="1400" baseline="-2500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p</a:t>
            </a:r>
            <a:r>
              <a:rPr lang="en-US" sz="14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&gt; from </a:t>
            </a:r>
            <a:r>
              <a:rPr lang="en-US" sz="1600" dirty="0">
                <a:solidFill>
                  <a:srgbClr val="000000"/>
                </a:solidFill>
                <a:latin typeface="Symbol" pitchFamily="18" charset="2"/>
              </a:rPr>
              <a:t>m-</a:t>
            </a:r>
            <a:r>
              <a:rPr lang="en-US" sz="14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H</a:t>
            </a:r>
            <a:r>
              <a:rPr lang="en-US" sz="1600" dirty="0">
                <a:solidFill>
                  <a:srgbClr val="000000"/>
                </a:solidFill>
                <a:latin typeface="Times"/>
              </a:rPr>
              <a:t> </a:t>
            </a:r>
            <a:r>
              <a:rPr lang="en-US" sz="14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Lamb shift.</a:t>
            </a:r>
          </a:p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srgbClr val="000000"/>
                </a:solidFill>
                <a:latin typeface="Times"/>
              </a:rPr>
              <a:t> 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31076" y="5407572"/>
            <a:ext cx="5555519" cy="646331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en-US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Major effort from </a:t>
            </a:r>
            <a:r>
              <a:rPr lang="en-US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JLab</a:t>
            </a:r>
            <a:r>
              <a:rPr lang="en-US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target group</a:t>
            </a:r>
          </a:p>
          <a:p>
            <a:pPr algn="l"/>
            <a:r>
              <a:rPr lang="en-US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to retrofit Hall B SC magnet after user magnet failed </a:t>
            </a:r>
            <a:endParaRPr lang="en-US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2" name="Picture 21" descr="radius_v5(2).eps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085488" y="1934328"/>
            <a:ext cx="3011214" cy="32951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44172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HDIce</a:t>
            </a:r>
            <a:r>
              <a:rPr lang="en-US" dirty="0" smtClean="0"/>
              <a:t> (g14, Hall B) Highlights</a:t>
            </a:r>
            <a:endParaRPr lang="en-US" dirty="0"/>
          </a:p>
        </p:txBody>
      </p:sp>
      <p:graphicFrame>
        <p:nvGraphicFramePr>
          <p:cNvPr id="6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77090957"/>
              </p:ext>
            </p:extLst>
          </p:nvPr>
        </p:nvGraphicFramePr>
        <p:xfrm>
          <a:off x="155447" y="990601"/>
          <a:ext cx="5940554" cy="5360074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tableStyleId>{8A107856-5554-42FB-B03E-39F5DBC370BA}</a:tableStyleId>
              </a:tblPr>
              <a:tblGrid>
                <a:gridCol w="484944"/>
                <a:gridCol w="303090"/>
                <a:gridCol w="303090"/>
                <a:gridCol w="394015"/>
                <a:gridCol w="333402"/>
                <a:gridCol w="313189"/>
                <a:gridCol w="404119"/>
                <a:gridCol w="373816"/>
                <a:gridCol w="303082"/>
                <a:gridCol w="424335"/>
                <a:gridCol w="363708"/>
                <a:gridCol w="363708"/>
                <a:gridCol w="363708"/>
                <a:gridCol w="303078"/>
                <a:gridCol w="303090"/>
                <a:gridCol w="303090"/>
                <a:gridCol w="303090"/>
              </a:tblGrid>
              <a:tr h="612606">
                <a:tc>
                  <a:txBody>
                    <a:bodyPr/>
                    <a:lstStyle/>
                    <a:p>
                      <a:endParaRPr lang="en-US" sz="1200" b="0" dirty="0"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0" dirty="0" err="1" smtClean="0">
                          <a:latin typeface="Calibri"/>
                          <a:cs typeface="Calibri"/>
                        </a:rPr>
                        <a:t>σ</a:t>
                      </a:r>
                      <a:endParaRPr lang="en-US" sz="1200" b="0" dirty="0"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0" dirty="0" err="1" smtClean="0">
                          <a:latin typeface="Calibri"/>
                          <a:cs typeface="Calibri"/>
                        </a:rPr>
                        <a:t>Σ</a:t>
                      </a:r>
                      <a:endParaRPr lang="en-US" sz="1200" b="0" dirty="0"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0" dirty="0" smtClean="0">
                          <a:latin typeface="Calibri"/>
                          <a:cs typeface="Calibri"/>
                        </a:rPr>
                        <a:t>T</a:t>
                      </a:r>
                      <a:endParaRPr lang="en-US" sz="1200" b="0" dirty="0"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0" dirty="0" smtClean="0">
                          <a:latin typeface="Calibri"/>
                          <a:cs typeface="Calibri"/>
                        </a:rPr>
                        <a:t>P</a:t>
                      </a:r>
                      <a:endParaRPr lang="en-US" sz="1200" b="0" dirty="0"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0" dirty="0" smtClean="0">
                          <a:latin typeface="Calibri"/>
                          <a:cs typeface="Calibri"/>
                        </a:rPr>
                        <a:t>E</a:t>
                      </a:r>
                      <a:endParaRPr lang="en-US" sz="1200" b="0" dirty="0"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0" dirty="0" smtClean="0">
                          <a:latin typeface="Calibri"/>
                          <a:cs typeface="Calibri"/>
                        </a:rPr>
                        <a:t>F</a:t>
                      </a:r>
                      <a:endParaRPr lang="en-US" sz="1200" b="0" dirty="0"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0" dirty="0" smtClean="0">
                          <a:latin typeface="Calibri"/>
                          <a:cs typeface="Calibri"/>
                        </a:rPr>
                        <a:t>G</a:t>
                      </a:r>
                      <a:endParaRPr lang="en-US" sz="1200" b="0" dirty="0"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0" dirty="0" smtClean="0">
                          <a:latin typeface="Calibri"/>
                          <a:cs typeface="Calibri"/>
                        </a:rPr>
                        <a:t>H</a:t>
                      </a:r>
                      <a:endParaRPr lang="en-US" sz="1200" b="0" dirty="0"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0" dirty="0" err="1" smtClean="0">
                          <a:latin typeface="Calibri"/>
                          <a:cs typeface="Calibri"/>
                        </a:rPr>
                        <a:t>T</a:t>
                      </a:r>
                      <a:r>
                        <a:rPr lang="en-US" sz="1200" b="0" baseline="-25000" dirty="0" err="1" smtClean="0">
                          <a:latin typeface="Calibri"/>
                          <a:cs typeface="Calibri"/>
                        </a:rPr>
                        <a:t>x</a:t>
                      </a:r>
                      <a:endParaRPr lang="en-US" sz="1200" b="0" baseline="-25000" dirty="0"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0" dirty="0" err="1" smtClean="0">
                          <a:latin typeface="Calibri"/>
                          <a:cs typeface="Calibri"/>
                        </a:rPr>
                        <a:t>T</a:t>
                      </a:r>
                      <a:r>
                        <a:rPr lang="en-US" sz="1200" b="0" baseline="-25000" dirty="0" err="1" smtClean="0">
                          <a:latin typeface="Calibri"/>
                          <a:cs typeface="Calibri"/>
                        </a:rPr>
                        <a:t>z</a:t>
                      </a:r>
                      <a:endParaRPr lang="en-US" sz="1200" b="0" baseline="-25000" dirty="0"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0" dirty="0" smtClean="0">
                          <a:latin typeface="Calibri"/>
                          <a:cs typeface="Calibri"/>
                        </a:rPr>
                        <a:t>L</a:t>
                      </a:r>
                      <a:r>
                        <a:rPr lang="en-US" sz="1200" b="0" baseline="-25000" dirty="0" smtClean="0">
                          <a:latin typeface="Calibri"/>
                          <a:cs typeface="Calibri"/>
                        </a:rPr>
                        <a:t>x</a:t>
                      </a:r>
                      <a:endParaRPr lang="en-US" sz="1200" b="0" baseline="-25000" dirty="0"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0" dirty="0" err="1" smtClean="0">
                          <a:latin typeface="Calibri"/>
                          <a:cs typeface="Calibri"/>
                        </a:rPr>
                        <a:t>L</a:t>
                      </a:r>
                      <a:r>
                        <a:rPr lang="en-US" sz="1200" b="0" baseline="-25000" dirty="0" err="1" smtClean="0">
                          <a:latin typeface="Calibri"/>
                          <a:cs typeface="Calibri"/>
                        </a:rPr>
                        <a:t>z</a:t>
                      </a:r>
                      <a:endParaRPr lang="en-US" sz="1200" b="0" baseline="-25000" dirty="0"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0" dirty="0" smtClean="0">
                          <a:latin typeface="Calibri"/>
                          <a:cs typeface="Calibri"/>
                        </a:rPr>
                        <a:t>O</a:t>
                      </a:r>
                      <a:r>
                        <a:rPr lang="en-US" sz="1200" b="0" baseline="-25000" dirty="0" smtClean="0">
                          <a:latin typeface="Calibri"/>
                          <a:cs typeface="Calibri"/>
                        </a:rPr>
                        <a:t>x</a:t>
                      </a:r>
                      <a:endParaRPr lang="en-US" sz="1200" b="0" baseline="-25000" dirty="0"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0" dirty="0" smtClean="0">
                          <a:latin typeface="Calibri"/>
                          <a:cs typeface="Calibri"/>
                        </a:rPr>
                        <a:t>O</a:t>
                      </a:r>
                      <a:r>
                        <a:rPr lang="en-US" sz="1200" b="0" baseline="-25000" dirty="0" smtClean="0">
                          <a:latin typeface="Calibri"/>
                          <a:cs typeface="Calibri"/>
                        </a:rPr>
                        <a:t>z</a:t>
                      </a:r>
                      <a:endParaRPr lang="en-US" sz="1200" b="0" baseline="-25000" dirty="0"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0" dirty="0" err="1" smtClean="0">
                          <a:latin typeface="Calibri"/>
                          <a:cs typeface="Calibri"/>
                        </a:rPr>
                        <a:t>C</a:t>
                      </a:r>
                      <a:r>
                        <a:rPr lang="en-US" sz="1200" b="0" baseline="-25000" dirty="0" err="1" smtClean="0">
                          <a:latin typeface="Calibri"/>
                          <a:cs typeface="Calibri"/>
                        </a:rPr>
                        <a:t>x</a:t>
                      </a:r>
                      <a:endParaRPr lang="en-US" sz="1200" b="0" baseline="-25000" dirty="0"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0" dirty="0" err="1" smtClean="0">
                          <a:latin typeface="Calibri"/>
                          <a:cs typeface="Calibri"/>
                        </a:rPr>
                        <a:t>C</a:t>
                      </a:r>
                      <a:r>
                        <a:rPr lang="en-US" sz="1200" b="0" baseline="-25000" dirty="0" err="1" smtClean="0">
                          <a:latin typeface="Calibri"/>
                          <a:cs typeface="Calibri"/>
                        </a:rPr>
                        <a:t>z</a:t>
                      </a:r>
                      <a:endParaRPr lang="en-US" sz="1200" b="0" baseline="-25000" dirty="0">
                        <a:latin typeface="Calibri"/>
                        <a:cs typeface="Calibri"/>
                      </a:endParaRPr>
                    </a:p>
                  </a:txBody>
                  <a:tcPr/>
                </a:tc>
              </a:tr>
              <a:tr h="266908">
                <a:tc gridSpan="17">
                  <a:txBody>
                    <a:bodyPr/>
                    <a:lstStyle/>
                    <a:p>
                      <a:endParaRPr lang="en-US" sz="1200" b="0" dirty="0">
                        <a:latin typeface="Calibri"/>
                        <a:cs typeface="Calibri"/>
                      </a:endParaRPr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200" b="0" dirty="0">
                        <a:latin typeface="Calibri"/>
                        <a:cs typeface="Calibri"/>
                      </a:endParaRPr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200" b="0" dirty="0">
                        <a:latin typeface="Calibri"/>
                        <a:cs typeface="Calibri"/>
                      </a:endParaRPr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200" b="0" dirty="0">
                        <a:latin typeface="Calibri"/>
                        <a:cs typeface="Calibri"/>
                      </a:endParaRPr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200" b="0" dirty="0">
                        <a:latin typeface="Calibri"/>
                        <a:cs typeface="Calibri"/>
                      </a:endParaRPr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200" b="0" dirty="0">
                        <a:latin typeface="Calibri"/>
                        <a:cs typeface="Calibri"/>
                      </a:endParaRPr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200" b="0" dirty="0">
                        <a:latin typeface="Calibri"/>
                        <a:cs typeface="Calibri"/>
                      </a:endParaRPr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200" b="0" dirty="0">
                        <a:latin typeface="Calibri"/>
                        <a:cs typeface="Calibri"/>
                      </a:endParaRPr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200" b="0" dirty="0">
                        <a:latin typeface="Calibri"/>
                        <a:cs typeface="Calibri"/>
                      </a:endParaRPr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200" b="0" baseline="-25000" dirty="0">
                        <a:latin typeface="Calibri"/>
                        <a:cs typeface="Calibri"/>
                      </a:endParaRPr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200" b="0" baseline="-25000" dirty="0">
                        <a:latin typeface="Calibri"/>
                        <a:cs typeface="Calibri"/>
                      </a:endParaRPr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200" b="0" baseline="-25000" dirty="0">
                        <a:latin typeface="Calibri"/>
                        <a:cs typeface="Calibri"/>
                      </a:endParaRPr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200" b="0" baseline="-25000" dirty="0">
                        <a:latin typeface="Calibri"/>
                        <a:cs typeface="Calibri"/>
                      </a:endParaRPr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200" b="0" baseline="-25000" dirty="0">
                        <a:latin typeface="Calibri"/>
                        <a:cs typeface="Calibri"/>
                      </a:endParaRPr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200" b="0" baseline="-25000" dirty="0">
                        <a:latin typeface="Calibri"/>
                        <a:cs typeface="Calibri"/>
                      </a:endParaRPr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200" b="0" baseline="-25000" dirty="0">
                        <a:latin typeface="Calibri"/>
                        <a:cs typeface="Calibri"/>
                      </a:endParaRPr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200" b="0" baseline="-25000" dirty="0">
                        <a:latin typeface="Calibri"/>
                        <a:cs typeface="Calibri"/>
                      </a:endParaRPr>
                    </a:p>
                  </a:txBody>
                  <a:tcPr>
                    <a:noFill/>
                  </a:tcPr>
                </a:tc>
              </a:tr>
              <a:tr h="266908"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latin typeface="+mn-lt"/>
                          <a:cs typeface="Calibri"/>
                        </a:rPr>
                        <a:t>pπ</a:t>
                      </a:r>
                      <a:r>
                        <a:rPr lang="en-US" sz="1200" baseline="30000" dirty="0" smtClean="0">
                          <a:latin typeface="+mn-lt"/>
                          <a:cs typeface="Calibri"/>
                        </a:rPr>
                        <a:t>0</a:t>
                      </a:r>
                      <a:endParaRPr lang="en-US" sz="1200" baseline="30000" dirty="0">
                        <a:latin typeface="+mn-lt"/>
                        <a:cs typeface="Calibri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ClrTx/>
                        <a:buSzPct val="120000"/>
                        <a:buFont typeface="Wingdings" charset="2"/>
                        <a:buNone/>
                      </a:pPr>
                      <a:r>
                        <a:rPr lang="en-US" sz="1200" b="1" dirty="0" smtClean="0">
                          <a:solidFill>
                            <a:srgbClr val="FF0000"/>
                          </a:solidFill>
                          <a:latin typeface="Calibri"/>
                          <a:ea typeface="Zapf Dingbats"/>
                          <a:cs typeface="Calibri"/>
                        </a:rPr>
                        <a:t>✔</a:t>
                      </a:r>
                      <a:endParaRPr lang="en-US" sz="1200" b="1" dirty="0">
                        <a:solidFill>
                          <a:srgbClr val="FF0000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rgbClr val="000000"/>
                          </a:solidFill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1200" b="1" dirty="0">
                        <a:solidFill>
                          <a:srgbClr val="000000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rgbClr val="000000"/>
                          </a:solidFill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1200" b="1" dirty="0">
                        <a:solidFill>
                          <a:srgbClr val="000000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1" dirty="0"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rgbClr val="000000"/>
                          </a:solidFill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1200" b="1" dirty="0">
                        <a:solidFill>
                          <a:srgbClr val="000000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chemeClr val="tx1"/>
                          </a:solidFill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12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rgbClr val="000000"/>
                          </a:solidFill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1200" b="1" dirty="0">
                        <a:solidFill>
                          <a:srgbClr val="000000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rgbClr val="000000"/>
                          </a:solidFill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1200" b="1" dirty="0">
                        <a:solidFill>
                          <a:srgbClr val="000000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1" dirty="0"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1" dirty="0"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1" dirty="0"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1"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1" dirty="0"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1" dirty="0"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1" dirty="0"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1" dirty="0"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FFFFFF"/>
                    </a:solidFill>
                  </a:tcPr>
                </a:tc>
              </a:tr>
              <a:tr h="266908">
                <a:tc>
                  <a:txBody>
                    <a:bodyPr/>
                    <a:lstStyle/>
                    <a:p>
                      <a:r>
                        <a:rPr lang="en-US" sz="1200" dirty="0" err="1" smtClean="0">
                          <a:latin typeface="+mn-lt"/>
                          <a:cs typeface="Calibri"/>
                        </a:rPr>
                        <a:t>nπ</a:t>
                      </a:r>
                      <a:r>
                        <a:rPr lang="en-US" sz="1200" baseline="30000" dirty="0" smtClean="0">
                          <a:latin typeface="+mn-lt"/>
                          <a:cs typeface="Calibri"/>
                        </a:rPr>
                        <a:t>+</a:t>
                      </a:r>
                      <a:endParaRPr lang="en-US" sz="1200" baseline="30000" dirty="0">
                        <a:latin typeface="+mn-lt"/>
                        <a:cs typeface="Calibri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rgbClr val="FF0000"/>
                          </a:solidFill>
                          <a:latin typeface="Calibri"/>
                          <a:ea typeface="Zapf Dingbats"/>
                          <a:cs typeface="Calibri"/>
                        </a:rPr>
                        <a:t>✔</a:t>
                      </a:r>
                      <a:endParaRPr lang="en-US" sz="1200" b="1" dirty="0">
                        <a:solidFill>
                          <a:srgbClr val="FF0000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rgbClr val="000000"/>
                          </a:solidFill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1200" b="1" dirty="0">
                        <a:solidFill>
                          <a:srgbClr val="000000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rgbClr val="000000"/>
                          </a:solidFill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1200" b="1" dirty="0">
                        <a:solidFill>
                          <a:srgbClr val="000000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1" dirty="0"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rgbClr val="000000"/>
                          </a:solidFill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1200" b="1" dirty="0">
                        <a:solidFill>
                          <a:srgbClr val="000000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chemeClr val="tx1"/>
                          </a:solidFill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12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rgbClr val="000000"/>
                          </a:solidFill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1200" b="1" dirty="0">
                        <a:solidFill>
                          <a:srgbClr val="000000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rgbClr val="000000"/>
                          </a:solidFill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1200" b="1" dirty="0">
                        <a:solidFill>
                          <a:srgbClr val="000000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1"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1" dirty="0"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1" dirty="0"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1" dirty="0"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1" dirty="0"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1" dirty="0"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1" dirty="0"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1"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FFFFFF"/>
                    </a:solidFill>
                  </a:tcPr>
                </a:tc>
              </a:tr>
              <a:tr h="266908">
                <a:tc>
                  <a:txBody>
                    <a:bodyPr/>
                    <a:lstStyle/>
                    <a:p>
                      <a:r>
                        <a:rPr lang="en-US" sz="1200" dirty="0" err="1" smtClean="0">
                          <a:latin typeface="+mn-lt"/>
                          <a:cs typeface="Calibri"/>
                        </a:rPr>
                        <a:t>pη</a:t>
                      </a:r>
                      <a:endParaRPr lang="en-US" sz="1200" dirty="0">
                        <a:latin typeface="+mn-lt"/>
                        <a:cs typeface="Calibri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rgbClr val="FF0000"/>
                          </a:solidFill>
                          <a:latin typeface="Calibri"/>
                          <a:ea typeface="Zapf Dingbats"/>
                          <a:cs typeface="Calibri"/>
                        </a:rPr>
                        <a:t>✔</a:t>
                      </a:r>
                      <a:endParaRPr lang="en-US" sz="1200" b="1" dirty="0">
                        <a:solidFill>
                          <a:srgbClr val="FF0000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rgbClr val="000000"/>
                          </a:solidFill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1200" b="1" dirty="0">
                        <a:solidFill>
                          <a:srgbClr val="000000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rgbClr val="000000"/>
                          </a:solidFill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1200" b="1" dirty="0">
                        <a:solidFill>
                          <a:srgbClr val="000000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1"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rgbClr val="000000"/>
                          </a:solidFill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1200" b="1" dirty="0">
                        <a:solidFill>
                          <a:srgbClr val="000000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chemeClr val="tx1"/>
                          </a:solidFill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12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rgbClr val="000000"/>
                          </a:solidFill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1200" b="1" dirty="0">
                        <a:solidFill>
                          <a:srgbClr val="000000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rgbClr val="000000"/>
                          </a:solidFill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1200" b="1" dirty="0">
                        <a:solidFill>
                          <a:srgbClr val="000000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1" dirty="0"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1" dirty="0"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1" dirty="0"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1" dirty="0"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1" dirty="0"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1" dirty="0"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1" dirty="0"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1" dirty="0"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FFFFFF"/>
                    </a:solidFill>
                  </a:tcPr>
                </a:tc>
              </a:tr>
              <a:tr h="266908">
                <a:tc>
                  <a:txBody>
                    <a:bodyPr/>
                    <a:lstStyle/>
                    <a:p>
                      <a:r>
                        <a:rPr lang="en-US" sz="1200" dirty="0" err="1" smtClean="0">
                          <a:latin typeface="+mn-lt"/>
                          <a:cs typeface="Calibri"/>
                        </a:rPr>
                        <a:t>pη</a:t>
                      </a:r>
                      <a:r>
                        <a:rPr lang="en-US" sz="1200" dirty="0" smtClean="0">
                          <a:latin typeface="+mn-lt"/>
                          <a:cs typeface="Calibri"/>
                        </a:rPr>
                        <a:t>’</a:t>
                      </a:r>
                      <a:endParaRPr lang="en-US" sz="1200" dirty="0">
                        <a:latin typeface="+mn-lt"/>
                        <a:cs typeface="Calibri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rgbClr val="FF0000"/>
                          </a:solidFill>
                          <a:latin typeface="Calibri"/>
                          <a:ea typeface="Zapf Dingbats"/>
                          <a:cs typeface="Calibri"/>
                        </a:rPr>
                        <a:t>✔</a:t>
                      </a:r>
                      <a:endParaRPr lang="en-US" sz="1200" b="1" dirty="0">
                        <a:solidFill>
                          <a:srgbClr val="FF0000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rgbClr val="000000"/>
                          </a:solidFill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1200" b="1" dirty="0">
                        <a:solidFill>
                          <a:srgbClr val="000000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rgbClr val="000000"/>
                          </a:solidFill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1200" b="1" dirty="0">
                        <a:solidFill>
                          <a:srgbClr val="000000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1"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rgbClr val="000000"/>
                          </a:solidFill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1200" b="1" dirty="0">
                        <a:solidFill>
                          <a:srgbClr val="000000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chemeClr val="tx1"/>
                          </a:solidFill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12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rgbClr val="000000"/>
                          </a:solidFill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1200" b="1" dirty="0">
                        <a:solidFill>
                          <a:srgbClr val="000000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rgbClr val="000000"/>
                          </a:solidFill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1200" b="1" dirty="0">
                        <a:solidFill>
                          <a:srgbClr val="000000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1"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1"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1"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1"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1" dirty="0"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1" dirty="0"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1" dirty="0"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1" dirty="0"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FFFFFF"/>
                    </a:solidFill>
                  </a:tcPr>
                </a:tc>
              </a:tr>
              <a:tr h="266908">
                <a:tc>
                  <a:txBody>
                    <a:bodyPr/>
                    <a:lstStyle/>
                    <a:p>
                      <a:r>
                        <a:rPr lang="en-US" sz="1200" dirty="0" err="1" smtClean="0">
                          <a:latin typeface="+mn-lt"/>
                          <a:cs typeface="Calibri"/>
                        </a:rPr>
                        <a:t>pω</a:t>
                      </a:r>
                      <a:endParaRPr lang="en-US" sz="1200" dirty="0">
                        <a:latin typeface="+mn-lt"/>
                        <a:cs typeface="Calibri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rgbClr val="FF0000"/>
                          </a:solidFill>
                          <a:latin typeface="Calibri"/>
                          <a:ea typeface="Zapf Dingbats"/>
                          <a:cs typeface="Calibri"/>
                        </a:rPr>
                        <a:t>✔</a:t>
                      </a:r>
                      <a:endParaRPr lang="en-US" sz="1200" b="1" dirty="0">
                        <a:solidFill>
                          <a:srgbClr val="FF0000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rgbClr val="000000"/>
                          </a:solidFill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1200" b="1" dirty="0">
                        <a:solidFill>
                          <a:srgbClr val="000000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rgbClr val="000000"/>
                          </a:solidFill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1200" b="1" dirty="0">
                        <a:solidFill>
                          <a:srgbClr val="000000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1"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rgbClr val="000000"/>
                          </a:solidFill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1200" b="1" dirty="0">
                        <a:solidFill>
                          <a:srgbClr val="000000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chemeClr val="tx1"/>
                          </a:solidFill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12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rgbClr val="000000"/>
                          </a:solidFill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1200" b="1" dirty="0">
                        <a:solidFill>
                          <a:srgbClr val="000000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rgbClr val="000000"/>
                          </a:solidFill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1200" b="1" dirty="0">
                        <a:solidFill>
                          <a:srgbClr val="000000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1" dirty="0"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1" dirty="0"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1"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1"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1"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1" dirty="0"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1" dirty="0"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1" dirty="0"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FFFFFF"/>
                    </a:solidFill>
                  </a:tcPr>
                </a:tc>
              </a:tr>
              <a:tr h="268873"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latin typeface="+mn-lt"/>
                          <a:cs typeface="Calibri"/>
                        </a:rPr>
                        <a:t>K</a:t>
                      </a:r>
                      <a:r>
                        <a:rPr lang="en-US" sz="1200" baseline="30000" dirty="0" smtClean="0">
                          <a:latin typeface="+mn-lt"/>
                          <a:cs typeface="Calibri"/>
                        </a:rPr>
                        <a:t>+</a:t>
                      </a:r>
                      <a:r>
                        <a:rPr lang="en-US" sz="1200" dirty="0" smtClean="0">
                          <a:latin typeface="+mn-lt"/>
                          <a:cs typeface="Calibri"/>
                        </a:rPr>
                        <a:t>Λ</a:t>
                      </a:r>
                      <a:endParaRPr lang="en-US" sz="1200" dirty="0">
                        <a:latin typeface="+mn-lt"/>
                        <a:cs typeface="Calibri"/>
                      </a:endParaRPr>
                    </a:p>
                  </a:txBody>
                  <a:tcPr>
                    <a:solidFill>
                      <a:srgbClr val="FFFBB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rgbClr val="FF0000"/>
                          </a:solidFill>
                          <a:latin typeface="Calibri"/>
                          <a:ea typeface="Zapf Dingbats"/>
                          <a:cs typeface="Calibri"/>
                        </a:rPr>
                        <a:t>✔</a:t>
                      </a:r>
                      <a:endParaRPr lang="en-US" sz="1200" b="1" dirty="0">
                        <a:solidFill>
                          <a:srgbClr val="FF0000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FFFBB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rgbClr val="000000"/>
                          </a:solidFill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1200" b="1" dirty="0">
                        <a:solidFill>
                          <a:srgbClr val="000000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FFFBB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rgbClr val="000000"/>
                          </a:solidFill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1200" b="1" dirty="0">
                        <a:solidFill>
                          <a:srgbClr val="000000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FFFBB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rgbClr val="FF0000"/>
                          </a:solidFill>
                          <a:latin typeface="Calibri"/>
                          <a:ea typeface="Zapf Dingbats"/>
                          <a:cs typeface="Calibri"/>
                        </a:rPr>
                        <a:t>✔</a:t>
                      </a:r>
                      <a:endParaRPr lang="en-US" sz="1200" b="1" dirty="0">
                        <a:solidFill>
                          <a:srgbClr val="FF0000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FFFBB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rgbClr val="000000"/>
                          </a:solidFill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1200" b="1" dirty="0">
                        <a:solidFill>
                          <a:srgbClr val="000000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FFFBB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chemeClr val="tx1"/>
                          </a:solidFill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12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FFFBB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rgbClr val="000000"/>
                          </a:solidFill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1200" b="1" dirty="0">
                        <a:solidFill>
                          <a:srgbClr val="000000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FFFBB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rgbClr val="000000"/>
                          </a:solidFill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1200" b="1" dirty="0">
                        <a:solidFill>
                          <a:srgbClr val="000000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FFFBB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rgbClr val="000000"/>
                          </a:solidFill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1200" b="1" dirty="0">
                        <a:solidFill>
                          <a:srgbClr val="000000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FFFBB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rgbClr val="000000"/>
                          </a:solidFill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1200" b="1" dirty="0">
                        <a:solidFill>
                          <a:srgbClr val="000000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FFFBB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rgbClr val="000000"/>
                          </a:solidFill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1200" b="1" dirty="0">
                        <a:solidFill>
                          <a:srgbClr val="000000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FFFBB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rgbClr val="000000"/>
                          </a:solidFill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1200" b="1" dirty="0">
                        <a:solidFill>
                          <a:srgbClr val="000000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FFFBB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rgbClr val="000000"/>
                          </a:solidFill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1200" b="1" dirty="0">
                        <a:solidFill>
                          <a:srgbClr val="000000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FFFBB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rgbClr val="000000"/>
                          </a:solidFill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1200" b="1" dirty="0">
                        <a:solidFill>
                          <a:srgbClr val="000000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FFFBB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rgbClr val="FF0000"/>
                          </a:solidFill>
                          <a:latin typeface="Calibri"/>
                          <a:ea typeface="Zapf Dingbats"/>
                          <a:cs typeface="Calibri"/>
                        </a:rPr>
                        <a:t>✔</a:t>
                      </a:r>
                      <a:endParaRPr lang="en-US" sz="1200" b="1" dirty="0">
                        <a:solidFill>
                          <a:srgbClr val="FF0000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FFFBB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rgbClr val="FF0000"/>
                          </a:solidFill>
                          <a:latin typeface="Calibri"/>
                          <a:ea typeface="Zapf Dingbats"/>
                          <a:cs typeface="Calibri"/>
                        </a:rPr>
                        <a:t>✔</a:t>
                      </a:r>
                      <a:endParaRPr lang="en-US" sz="1200" b="1" dirty="0">
                        <a:solidFill>
                          <a:srgbClr val="FF0000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FFFBB0"/>
                    </a:solidFill>
                  </a:tcPr>
                </a:tc>
              </a:tr>
              <a:tr h="266908"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latin typeface="+mn-lt"/>
                          <a:cs typeface="Calibri"/>
                        </a:rPr>
                        <a:t>K</a:t>
                      </a:r>
                      <a:r>
                        <a:rPr lang="en-US" sz="1200" baseline="30000" dirty="0" smtClean="0">
                          <a:latin typeface="+mn-lt"/>
                          <a:cs typeface="Calibri"/>
                        </a:rPr>
                        <a:t>+</a:t>
                      </a:r>
                      <a:r>
                        <a:rPr lang="en-US" sz="1200" dirty="0" smtClean="0">
                          <a:latin typeface="+mn-lt"/>
                          <a:cs typeface="Calibri"/>
                        </a:rPr>
                        <a:t>Σ</a:t>
                      </a:r>
                      <a:r>
                        <a:rPr lang="en-US" sz="1200" baseline="30000" dirty="0" smtClean="0">
                          <a:latin typeface="+mn-lt"/>
                          <a:cs typeface="Calibri"/>
                        </a:rPr>
                        <a:t>0</a:t>
                      </a:r>
                      <a:endParaRPr lang="en-US" sz="1200" baseline="30000" dirty="0">
                        <a:latin typeface="+mn-lt"/>
                        <a:cs typeface="Calibri"/>
                      </a:endParaRPr>
                    </a:p>
                  </a:txBody>
                  <a:tcPr>
                    <a:solidFill>
                      <a:srgbClr val="FFFBB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rgbClr val="FF0000"/>
                          </a:solidFill>
                          <a:latin typeface="Calibri"/>
                          <a:ea typeface="Zapf Dingbats"/>
                          <a:cs typeface="Calibri"/>
                        </a:rPr>
                        <a:t>✔</a:t>
                      </a:r>
                      <a:endParaRPr lang="en-US" sz="1200" b="1" dirty="0">
                        <a:solidFill>
                          <a:srgbClr val="FF0000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FFFBB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rgbClr val="000000"/>
                          </a:solidFill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1200" b="1" dirty="0">
                        <a:solidFill>
                          <a:srgbClr val="000000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FFFBB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rgbClr val="000000"/>
                          </a:solidFill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1200" b="1" dirty="0">
                        <a:solidFill>
                          <a:srgbClr val="000000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FFFBB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rgbClr val="FF0000"/>
                          </a:solidFill>
                          <a:latin typeface="Calibri"/>
                          <a:ea typeface="Zapf Dingbats"/>
                          <a:cs typeface="Calibri"/>
                        </a:rPr>
                        <a:t>✔</a:t>
                      </a:r>
                      <a:endParaRPr lang="en-US" sz="1200" b="1" dirty="0">
                        <a:solidFill>
                          <a:srgbClr val="FF0000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FFFBB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rgbClr val="000000"/>
                          </a:solidFill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1200" b="1" dirty="0">
                        <a:solidFill>
                          <a:srgbClr val="000000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FFFBB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chemeClr val="tx1"/>
                          </a:solidFill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12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FFFBB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rgbClr val="000000"/>
                          </a:solidFill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1200" b="1" dirty="0">
                        <a:solidFill>
                          <a:srgbClr val="000000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FFFBB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rgbClr val="000000"/>
                          </a:solidFill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1200" b="1" dirty="0">
                        <a:solidFill>
                          <a:srgbClr val="000000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FFFBB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rgbClr val="000000"/>
                          </a:solidFill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1200" b="1" dirty="0">
                        <a:solidFill>
                          <a:srgbClr val="000000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FFFBB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rgbClr val="000000"/>
                          </a:solidFill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1200" b="1" dirty="0">
                        <a:solidFill>
                          <a:srgbClr val="000000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FFFBB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rgbClr val="000000"/>
                          </a:solidFill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1200" b="1" dirty="0">
                        <a:solidFill>
                          <a:srgbClr val="000000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FFFBB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rgbClr val="000000"/>
                          </a:solidFill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1200" b="1" dirty="0">
                        <a:solidFill>
                          <a:srgbClr val="000000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FFFBB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rgbClr val="000000"/>
                          </a:solidFill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1200" b="1" dirty="0">
                        <a:solidFill>
                          <a:srgbClr val="000000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FFFBB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rgbClr val="000000"/>
                          </a:solidFill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1200" b="1" dirty="0">
                        <a:solidFill>
                          <a:srgbClr val="000000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FFFBB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rgbClr val="FF0000"/>
                          </a:solidFill>
                          <a:latin typeface="Calibri"/>
                          <a:ea typeface="Zapf Dingbats"/>
                          <a:cs typeface="Calibri"/>
                        </a:rPr>
                        <a:t>✔</a:t>
                      </a:r>
                      <a:endParaRPr lang="en-US" sz="1200" b="1" dirty="0">
                        <a:solidFill>
                          <a:srgbClr val="FF0000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FFFBB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rgbClr val="FF0000"/>
                          </a:solidFill>
                          <a:latin typeface="Calibri"/>
                          <a:ea typeface="Zapf Dingbats"/>
                          <a:cs typeface="Calibri"/>
                        </a:rPr>
                        <a:t>✔</a:t>
                      </a:r>
                      <a:endParaRPr lang="en-US" sz="1200" b="1" dirty="0">
                        <a:solidFill>
                          <a:srgbClr val="FF0000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FFFBB0"/>
                    </a:solidFill>
                  </a:tcPr>
                </a:tc>
              </a:tr>
              <a:tr h="258610"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latin typeface="+mn-lt"/>
                          <a:cs typeface="Calibri"/>
                        </a:rPr>
                        <a:t>K</a:t>
                      </a:r>
                      <a:r>
                        <a:rPr lang="en-US" sz="1200" baseline="30000" dirty="0" smtClean="0">
                          <a:latin typeface="+mn-lt"/>
                          <a:cs typeface="Calibri"/>
                        </a:rPr>
                        <a:t>0*</a:t>
                      </a:r>
                      <a:r>
                        <a:rPr lang="en-US" sz="1200" dirty="0" err="1" smtClean="0">
                          <a:latin typeface="+mn-lt"/>
                          <a:cs typeface="Calibri"/>
                        </a:rPr>
                        <a:t>Σ</a:t>
                      </a:r>
                      <a:r>
                        <a:rPr lang="en-US" sz="1200" baseline="30000" dirty="0" smtClean="0">
                          <a:latin typeface="+mn-lt"/>
                          <a:cs typeface="Calibri"/>
                        </a:rPr>
                        <a:t>+</a:t>
                      </a:r>
                      <a:endParaRPr lang="en-US" sz="1200" baseline="30000" dirty="0">
                        <a:latin typeface="+mn-lt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rgbClr val="FF0000"/>
                          </a:solidFill>
                          <a:latin typeface="Calibri"/>
                          <a:ea typeface="Zapf Dingbats"/>
                          <a:cs typeface="Calibri"/>
                        </a:rPr>
                        <a:t>✔</a:t>
                      </a:r>
                      <a:endParaRPr lang="en-US" sz="1200" b="1" dirty="0">
                        <a:solidFill>
                          <a:srgbClr val="FF0000"/>
                        </a:solidFill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 smtClean="0">
                          <a:solidFill>
                            <a:srgbClr val="000000"/>
                          </a:solidFill>
                          <a:latin typeface="+mn-lt"/>
                          <a:ea typeface="Zapf Dingbats"/>
                          <a:cs typeface="Calibri"/>
                        </a:rPr>
                        <a:t>✓</a:t>
                      </a:r>
                      <a:endParaRPr lang="en-US" sz="1200" b="1" dirty="0" smtClean="0">
                        <a:solidFill>
                          <a:srgbClr val="000000"/>
                        </a:solidFill>
                        <a:latin typeface="+mn-lt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b="1" dirty="0"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b="1" dirty="0"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b="1" dirty="0">
                        <a:solidFill>
                          <a:srgbClr val="000000"/>
                        </a:solidFill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b="1" dirty="0"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b="1"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b="1" dirty="0"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b="1" dirty="0"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b="1" dirty="0"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rgbClr val="000000"/>
                          </a:solidFill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1200" b="1" dirty="0">
                        <a:solidFill>
                          <a:srgbClr val="000000"/>
                        </a:solidFill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rgbClr val="000000"/>
                          </a:solidFill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1200" b="1" dirty="0">
                        <a:solidFill>
                          <a:srgbClr val="000000"/>
                        </a:solidFill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b="1" dirty="0">
                        <a:solidFill>
                          <a:srgbClr val="000000"/>
                        </a:solidFill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b="1" dirty="0">
                        <a:solidFill>
                          <a:srgbClr val="000000"/>
                        </a:solidFill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b="1" dirty="0"/>
                    </a:p>
                  </a:txBody>
                  <a:tcPr/>
                </a:tc>
              </a:tr>
              <a:tr h="266908">
                <a:tc gridSpan="17">
                  <a:txBody>
                    <a:bodyPr/>
                    <a:lstStyle/>
                    <a:p>
                      <a:endParaRPr lang="en-US" sz="1200" baseline="30000" dirty="0">
                        <a:latin typeface="+mn-lt"/>
                        <a:cs typeface="Calibri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200" dirty="0">
                        <a:solidFill>
                          <a:srgbClr val="FF0000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200" dirty="0">
                        <a:solidFill>
                          <a:srgbClr val="000000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200" dirty="0"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200" dirty="0"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200" dirty="0">
                        <a:solidFill>
                          <a:srgbClr val="000000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200" dirty="0"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200" dirty="0"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200" dirty="0"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200" dirty="0"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200" dirty="0"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200" dirty="0">
                        <a:solidFill>
                          <a:srgbClr val="000000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200" dirty="0">
                        <a:solidFill>
                          <a:srgbClr val="000000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200" dirty="0">
                        <a:solidFill>
                          <a:srgbClr val="000000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200" dirty="0">
                        <a:solidFill>
                          <a:srgbClr val="000000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200" dirty="0">
                        <a:solidFill>
                          <a:srgbClr val="000000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200" dirty="0">
                        <a:solidFill>
                          <a:srgbClr val="000000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266908">
                <a:tc>
                  <a:txBody>
                    <a:bodyPr/>
                    <a:lstStyle/>
                    <a:p>
                      <a:r>
                        <a:rPr lang="en-US" sz="1200" dirty="0" err="1" smtClean="0">
                          <a:latin typeface="+mn-lt"/>
                          <a:cs typeface="Times New Roman"/>
                        </a:rPr>
                        <a:t>pπ</a:t>
                      </a:r>
                      <a:r>
                        <a:rPr lang="en-US" sz="1200" baseline="30000" dirty="0" smtClean="0">
                          <a:latin typeface="+mn-lt"/>
                          <a:cs typeface="Times New Roman"/>
                        </a:rPr>
                        <a:t>-</a:t>
                      </a:r>
                      <a:endParaRPr lang="en-US" sz="1200" baseline="30000" dirty="0">
                        <a:latin typeface="+mn-lt"/>
                        <a:cs typeface="Times New Roman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ClrTx/>
                        <a:buSzPct val="120000"/>
                        <a:buFont typeface="Wingdings" charset="2"/>
                        <a:buNone/>
                      </a:pPr>
                      <a:r>
                        <a:rPr lang="en-US" sz="1200" b="1" dirty="0" smtClean="0">
                          <a:solidFill>
                            <a:srgbClr val="FF0000"/>
                          </a:solidFill>
                          <a:latin typeface="Zapf Dingbats"/>
                          <a:ea typeface="Zapf Dingbats"/>
                          <a:cs typeface="Zapf Dingbats"/>
                        </a:rPr>
                        <a:t>✔</a:t>
                      </a:r>
                      <a:endParaRPr lang="en-US" sz="1200" b="1" dirty="0">
                        <a:solidFill>
                          <a:srgbClr val="FF0000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latin typeface="Zapf Dingbats"/>
                          <a:ea typeface="Zapf Dingbats"/>
                          <a:cs typeface="Zapf Dingbats"/>
                        </a:rPr>
                        <a:t>✓</a:t>
                      </a:r>
                      <a:endParaRPr lang="en-US" sz="1200" b="1" dirty="0"/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rgbClr val="00D700"/>
                          </a:solidFill>
                          <a:latin typeface="Zapf Dingbats"/>
                          <a:ea typeface="Zapf Dingbats"/>
                          <a:cs typeface="Zapf Dingbats"/>
                        </a:rPr>
                        <a:t>✓</a:t>
                      </a:r>
                      <a:endParaRPr lang="en-US" sz="1200" b="1" dirty="0">
                        <a:solidFill>
                          <a:srgbClr val="00D700"/>
                        </a:solidFill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1" dirty="0">
                        <a:solidFill>
                          <a:srgbClr val="0000FF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chemeClr val="tx1"/>
                          </a:solidFill>
                          <a:latin typeface="Zapf Dingbats"/>
                          <a:ea typeface="Zapf Dingbats"/>
                          <a:cs typeface="Zapf Dingbats"/>
                        </a:rPr>
                        <a:t>✓</a:t>
                      </a:r>
                      <a:endParaRPr 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rgbClr val="00D700"/>
                          </a:solidFill>
                          <a:latin typeface="Zapf Dingbats"/>
                          <a:ea typeface="Zapf Dingbats"/>
                          <a:cs typeface="Zapf Dingbats"/>
                        </a:rPr>
                        <a:t>✓</a:t>
                      </a:r>
                      <a:endParaRPr lang="en-US" sz="1200" b="1" dirty="0">
                        <a:solidFill>
                          <a:srgbClr val="00D700"/>
                        </a:solidFill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rgbClr val="00D700"/>
                          </a:solidFill>
                          <a:latin typeface="Zapf Dingbats"/>
                          <a:ea typeface="Zapf Dingbats"/>
                          <a:cs typeface="Zapf Dingbats"/>
                        </a:rPr>
                        <a:t>✓</a:t>
                      </a:r>
                      <a:endParaRPr lang="en-US" sz="1200" b="1" dirty="0">
                        <a:solidFill>
                          <a:srgbClr val="00D700"/>
                        </a:solidFill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rgbClr val="00D700"/>
                          </a:solidFill>
                          <a:latin typeface="Zapf Dingbats"/>
                          <a:ea typeface="Zapf Dingbats"/>
                          <a:cs typeface="Zapf Dingbats"/>
                        </a:rPr>
                        <a:t>✓</a:t>
                      </a:r>
                      <a:endParaRPr lang="en-US" sz="1200" b="1" dirty="0">
                        <a:solidFill>
                          <a:srgbClr val="00D700"/>
                        </a:solidFill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1" dirty="0">
                        <a:solidFill>
                          <a:srgbClr val="00D700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 b="1" dirty="0">
                        <a:solidFill>
                          <a:srgbClr val="00D700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 b="1" dirty="0">
                        <a:solidFill>
                          <a:srgbClr val="00D700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 b="1" dirty="0">
                        <a:solidFill>
                          <a:srgbClr val="00D700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 b="1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 b="1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 b="1" dirty="0">
                        <a:latin typeface="Times New Roman"/>
                        <a:cs typeface="Times New Roman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 b="1" dirty="0">
                        <a:latin typeface="Times New Roman"/>
                        <a:cs typeface="Times New Roman"/>
                      </a:endParaRPr>
                    </a:p>
                  </a:txBody>
                  <a:tcPr>
                    <a:noFill/>
                  </a:tcPr>
                </a:tc>
              </a:tr>
              <a:tr h="266908">
                <a:tc>
                  <a:txBody>
                    <a:bodyPr/>
                    <a:lstStyle/>
                    <a:p>
                      <a:r>
                        <a:rPr lang="en-US" sz="1200" baseline="0" dirty="0" err="1" smtClean="0">
                          <a:latin typeface="+mn-lt"/>
                          <a:cs typeface="Times New Roman"/>
                        </a:rPr>
                        <a:t>pρ</a:t>
                      </a:r>
                      <a:r>
                        <a:rPr lang="en-US" sz="1200" baseline="30000" dirty="0" smtClean="0">
                          <a:latin typeface="+mn-lt"/>
                          <a:cs typeface="Times New Roman"/>
                        </a:rPr>
                        <a:t>-</a:t>
                      </a:r>
                      <a:endParaRPr lang="en-US" sz="1200" baseline="30000" dirty="0">
                        <a:latin typeface="+mn-lt"/>
                        <a:cs typeface="Times New Roman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latin typeface="Zapf Dingbats"/>
                          <a:ea typeface="Zapf Dingbats"/>
                          <a:cs typeface="Zapf Dingbats"/>
                        </a:rPr>
                        <a:t>✓</a:t>
                      </a:r>
                      <a:endParaRPr lang="en-US" sz="1200" b="1" dirty="0"/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latin typeface="Zapf Dingbats"/>
                          <a:ea typeface="Zapf Dingbats"/>
                          <a:cs typeface="Zapf Dingbats"/>
                        </a:rPr>
                        <a:t>✓</a:t>
                      </a:r>
                      <a:endParaRPr lang="en-US" sz="1200" b="1" dirty="0"/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rgbClr val="00D700"/>
                          </a:solidFill>
                          <a:latin typeface="Zapf Dingbats"/>
                          <a:ea typeface="Zapf Dingbats"/>
                          <a:cs typeface="Zapf Dingbats"/>
                        </a:rPr>
                        <a:t>✓</a:t>
                      </a:r>
                      <a:endParaRPr lang="en-US" sz="1200" b="1" dirty="0">
                        <a:solidFill>
                          <a:srgbClr val="00D700"/>
                        </a:solidFill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1" dirty="0">
                        <a:solidFill>
                          <a:srgbClr val="0000FF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chemeClr val="tx1"/>
                          </a:solidFill>
                          <a:latin typeface="Zapf Dingbats"/>
                          <a:ea typeface="Zapf Dingbats"/>
                          <a:cs typeface="Zapf Dingbats"/>
                        </a:rPr>
                        <a:t>✓</a:t>
                      </a:r>
                      <a:endParaRPr 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rgbClr val="00D700"/>
                          </a:solidFill>
                          <a:latin typeface="Zapf Dingbats"/>
                          <a:ea typeface="Zapf Dingbats"/>
                          <a:cs typeface="Zapf Dingbats"/>
                        </a:rPr>
                        <a:t>✓</a:t>
                      </a:r>
                      <a:endParaRPr lang="en-US" sz="1200" b="1" dirty="0">
                        <a:solidFill>
                          <a:srgbClr val="00D700"/>
                        </a:solidFill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rgbClr val="00D700"/>
                          </a:solidFill>
                          <a:latin typeface="Zapf Dingbats"/>
                          <a:ea typeface="Zapf Dingbats"/>
                          <a:cs typeface="Zapf Dingbats"/>
                        </a:rPr>
                        <a:t>✓</a:t>
                      </a:r>
                      <a:endParaRPr lang="en-US" sz="1200" b="1" dirty="0">
                        <a:solidFill>
                          <a:srgbClr val="00D700"/>
                        </a:solidFill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rgbClr val="00D700"/>
                          </a:solidFill>
                          <a:latin typeface="Zapf Dingbats"/>
                          <a:ea typeface="Zapf Dingbats"/>
                          <a:cs typeface="Zapf Dingbats"/>
                        </a:rPr>
                        <a:t>✓</a:t>
                      </a:r>
                      <a:endParaRPr lang="en-US" sz="1200" b="1" dirty="0">
                        <a:solidFill>
                          <a:srgbClr val="00D700"/>
                        </a:solidFill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1" dirty="0">
                        <a:solidFill>
                          <a:srgbClr val="00D700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 b="1" dirty="0">
                        <a:solidFill>
                          <a:srgbClr val="00D700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 b="1" dirty="0">
                        <a:solidFill>
                          <a:srgbClr val="00D700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 b="1" dirty="0">
                        <a:solidFill>
                          <a:srgbClr val="00D700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 b="1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 b="1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 b="1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 b="1" dirty="0"/>
                    </a:p>
                  </a:txBody>
                  <a:tcPr>
                    <a:noFill/>
                  </a:tcPr>
                </a:tc>
              </a:tr>
              <a:tr h="266908">
                <a:tc>
                  <a:txBody>
                    <a:bodyPr/>
                    <a:lstStyle/>
                    <a:p>
                      <a:r>
                        <a:rPr lang="en-US" sz="1200" baseline="0" dirty="0" smtClean="0">
                          <a:latin typeface="+mn-lt"/>
                          <a:cs typeface="Times New Roman"/>
                        </a:rPr>
                        <a:t>K</a:t>
                      </a:r>
                      <a:r>
                        <a:rPr lang="en-US" sz="1200" baseline="30000" dirty="0" smtClean="0">
                          <a:latin typeface="+mn-lt"/>
                          <a:cs typeface="Times New Roman"/>
                        </a:rPr>
                        <a:t>-</a:t>
                      </a:r>
                      <a:r>
                        <a:rPr lang="en-US" sz="1200" baseline="0" dirty="0" smtClean="0">
                          <a:latin typeface="+mn-lt"/>
                          <a:cs typeface="Times New Roman"/>
                        </a:rPr>
                        <a:t>Σ</a:t>
                      </a:r>
                      <a:r>
                        <a:rPr lang="en-US" sz="1200" baseline="30000" dirty="0" smtClean="0">
                          <a:latin typeface="+mn-lt"/>
                          <a:cs typeface="Times New Roman"/>
                        </a:rPr>
                        <a:t>+</a:t>
                      </a:r>
                      <a:endParaRPr lang="en-US" sz="1200" baseline="30000" dirty="0">
                        <a:latin typeface="+mn-lt"/>
                        <a:cs typeface="Times New Roman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latin typeface="Zapf Dingbats"/>
                          <a:ea typeface="Zapf Dingbats"/>
                          <a:cs typeface="Zapf Dingbats"/>
                        </a:rPr>
                        <a:t>✓</a:t>
                      </a:r>
                      <a:endParaRPr lang="en-US" sz="1200" b="1" dirty="0"/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latin typeface="Zapf Dingbats"/>
                          <a:ea typeface="Zapf Dingbats"/>
                          <a:cs typeface="Zapf Dingbats"/>
                        </a:rPr>
                        <a:t>✓</a:t>
                      </a:r>
                      <a:endParaRPr lang="en-US" sz="1200" b="1" dirty="0"/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rgbClr val="00D700"/>
                          </a:solidFill>
                          <a:latin typeface="Zapf Dingbats"/>
                          <a:ea typeface="Zapf Dingbats"/>
                          <a:cs typeface="Zapf Dingbats"/>
                        </a:rPr>
                        <a:t>✓</a:t>
                      </a:r>
                      <a:endParaRPr lang="en-US" sz="1200" b="1" dirty="0">
                        <a:solidFill>
                          <a:srgbClr val="00D700"/>
                        </a:solidFill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1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chemeClr val="tx1"/>
                          </a:solidFill>
                          <a:latin typeface="Zapf Dingbats"/>
                          <a:ea typeface="Zapf Dingbats"/>
                          <a:cs typeface="Zapf Dingbats"/>
                        </a:rPr>
                        <a:t>✓</a:t>
                      </a:r>
                      <a:endParaRPr 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rgbClr val="00D700"/>
                          </a:solidFill>
                          <a:latin typeface="Zapf Dingbats"/>
                          <a:ea typeface="Zapf Dingbats"/>
                          <a:cs typeface="Zapf Dingbats"/>
                        </a:rPr>
                        <a:t>✓</a:t>
                      </a:r>
                      <a:endParaRPr lang="en-US" sz="1200" b="1" dirty="0">
                        <a:solidFill>
                          <a:srgbClr val="00D700"/>
                        </a:solidFill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rgbClr val="00D700"/>
                          </a:solidFill>
                          <a:latin typeface="Zapf Dingbats"/>
                          <a:ea typeface="Zapf Dingbats"/>
                          <a:cs typeface="Zapf Dingbats"/>
                        </a:rPr>
                        <a:t>✓</a:t>
                      </a:r>
                      <a:endParaRPr lang="en-US" sz="1200" b="1" dirty="0">
                        <a:solidFill>
                          <a:srgbClr val="00D700"/>
                        </a:solidFill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rgbClr val="00D700"/>
                          </a:solidFill>
                          <a:latin typeface="Zapf Dingbats"/>
                          <a:ea typeface="Zapf Dingbats"/>
                          <a:cs typeface="Zapf Dingbats"/>
                        </a:rPr>
                        <a:t>✓</a:t>
                      </a:r>
                      <a:endParaRPr lang="en-US" sz="1200" b="1" dirty="0">
                        <a:solidFill>
                          <a:srgbClr val="00D700"/>
                        </a:solidFill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1" dirty="0">
                        <a:solidFill>
                          <a:srgbClr val="00D700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 b="1" dirty="0">
                        <a:solidFill>
                          <a:srgbClr val="00D700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 b="1" dirty="0">
                        <a:solidFill>
                          <a:srgbClr val="00D700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 b="1" dirty="0">
                        <a:solidFill>
                          <a:srgbClr val="00D700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 b="1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 b="1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 b="1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 b="1" dirty="0"/>
                    </a:p>
                  </a:txBody>
                  <a:tcPr>
                    <a:noFill/>
                  </a:tcPr>
                </a:tc>
              </a:tr>
              <a:tr h="266908"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latin typeface="+mn-lt"/>
                          <a:cs typeface="Times New Roman"/>
                        </a:rPr>
                        <a:t>K</a:t>
                      </a:r>
                      <a:r>
                        <a:rPr lang="en-US" sz="1200" baseline="30000" dirty="0" smtClean="0">
                          <a:latin typeface="+mn-lt"/>
                          <a:cs typeface="Times New Roman"/>
                        </a:rPr>
                        <a:t>0</a:t>
                      </a:r>
                      <a:r>
                        <a:rPr lang="en-US" sz="1200" dirty="0" smtClean="0">
                          <a:latin typeface="+mn-lt"/>
                          <a:cs typeface="Times New Roman"/>
                        </a:rPr>
                        <a:t>Λ</a:t>
                      </a:r>
                      <a:endParaRPr lang="en-US" sz="1200" dirty="0">
                        <a:latin typeface="+mn-lt"/>
                        <a:cs typeface="Times New Roman"/>
                      </a:endParaRPr>
                    </a:p>
                  </a:txBody>
                  <a:tcPr>
                    <a:solidFill>
                      <a:srgbClr val="FFFBB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latin typeface="Zapf Dingbats"/>
                          <a:ea typeface="Zapf Dingbats"/>
                          <a:cs typeface="Zapf Dingbats"/>
                        </a:rPr>
                        <a:t>✓</a:t>
                      </a:r>
                      <a:endParaRPr lang="en-US" sz="1200" b="1" dirty="0"/>
                    </a:p>
                  </a:txBody>
                  <a:tcPr>
                    <a:solidFill>
                      <a:srgbClr val="FFFBB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latin typeface="Zapf Dingbats"/>
                          <a:ea typeface="Zapf Dingbats"/>
                          <a:cs typeface="Zapf Dingbats"/>
                        </a:rPr>
                        <a:t>✓</a:t>
                      </a:r>
                      <a:endParaRPr lang="en-US" sz="1200" b="1" dirty="0"/>
                    </a:p>
                  </a:txBody>
                  <a:tcPr>
                    <a:solidFill>
                      <a:srgbClr val="FFFBB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rgbClr val="00D700"/>
                          </a:solidFill>
                          <a:latin typeface="Zapf Dingbats"/>
                          <a:ea typeface="Zapf Dingbats"/>
                          <a:cs typeface="Zapf Dingbats"/>
                        </a:rPr>
                        <a:t>✓</a:t>
                      </a:r>
                      <a:endParaRPr lang="en-US" sz="1200" b="1" dirty="0">
                        <a:solidFill>
                          <a:srgbClr val="00D700"/>
                        </a:solidFill>
                      </a:endParaRPr>
                    </a:p>
                  </a:txBody>
                  <a:tcPr>
                    <a:solidFill>
                      <a:srgbClr val="FFFBB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latin typeface="Zapf Dingbats"/>
                          <a:ea typeface="Zapf Dingbats"/>
                          <a:cs typeface="Zapf Dingbats"/>
                        </a:rPr>
                        <a:t>✓</a:t>
                      </a:r>
                      <a:endParaRPr lang="en-US" sz="1200" b="1" dirty="0"/>
                    </a:p>
                  </a:txBody>
                  <a:tcPr>
                    <a:solidFill>
                      <a:srgbClr val="FFFBB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chemeClr val="tx1"/>
                          </a:solidFill>
                          <a:latin typeface="Zapf Dingbats"/>
                          <a:ea typeface="Zapf Dingbats"/>
                          <a:cs typeface="Zapf Dingbats"/>
                        </a:rPr>
                        <a:t>✓</a:t>
                      </a:r>
                      <a:endParaRPr 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FFBB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rgbClr val="00D700"/>
                          </a:solidFill>
                          <a:latin typeface="Zapf Dingbats"/>
                          <a:ea typeface="Zapf Dingbats"/>
                          <a:cs typeface="Zapf Dingbats"/>
                        </a:rPr>
                        <a:t>✓</a:t>
                      </a:r>
                      <a:endParaRPr lang="en-US" sz="1200" b="1" dirty="0">
                        <a:solidFill>
                          <a:srgbClr val="00D700"/>
                        </a:solidFill>
                      </a:endParaRPr>
                    </a:p>
                  </a:txBody>
                  <a:tcPr>
                    <a:solidFill>
                      <a:srgbClr val="FFFBB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rgbClr val="00D700"/>
                          </a:solidFill>
                          <a:latin typeface="Zapf Dingbats"/>
                          <a:ea typeface="Zapf Dingbats"/>
                          <a:cs typeface="Zapf Dingbats"/>
                        </a:rPr>
                        <a:t>✓</a:t>
                      </a:r>
                      <a:endParaRPr lang="en-US" sz="1200" b="1" dirty="0">
                        <a:solidFill>
                          <a:srgbClr val="00D700"/>
                        </a:solidFill>
                      </a:endParaRPr>
                    </a:p>
                  </a:txBody>
                  <a:tcPr>
                    <a:solidFill>
                      <a:srgbClr val="FFFBB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rgbClr val="00D700"/>
                          </a:solidFill>
                          <a:latin typeface="Zapf Dingbats"/>
                          <a:ea typeface="Zapf Dingbats"/>
                          <a:cs typeface="Zapf Dingbats"/>
                        </a:rPr>
                        <a:t>✓</a:t>
                      </a:r>
                      <a:endParaRPr lang="en-US" sz="1200" b="1" dirty="0">
                        <a:solidFill>
                          <a:srgbClr val="00D700"/>
                        </a:solidFill>
                      </a:endParaRPr>
                    </a:p>
                  </a:txBody>
                  <a:tcPr>
                    <a:solidFill>
                      <a:srgbClr val="FFFBB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rgbClr val="00D700"/>
                          </a:solidFill>
                          <a:latin typeface="Zapf Dingbats"/>
                          <a:ea typeface="Zapf Dingbats"/>
                          <a:cs typeface="Zapf Dingbats"/>
                        </a:rPr>
                        <a:t>✓</a:t>
                      </a:r>
                      <a:endParaRPr lang="en-US" sz="1200" b="1" dirty="0">
                        <a:solidFill>
                          <a:srgbClr val="00D700"/>
                        </a:solidFill>
                      </a:endParaRPr>
                    </a:p>
                  </a:txBody>
                  <a:tcPr>
                    <a:solidFill>
                      <a:srgbClr val="FFFBB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rgbClr val="00D700"/>
                          </a:solidFill>
                          <a:latin typeface="Zapf Dingbats"/>
                          <a:ea typeface="Zapf Dingbats"/>
                          <a:cs typeface="Zapf Dingbats"/>
                        </a:rPr>
                        <a:t>✓</a:t>
                      </a:r>
                      <a:endParaRPr lang="en-US" sz="1200" b="1" dirty="0">
                        <a:solidFill>
                          <a:srgbClr val="00D700"/>
                        </a:solidFill>
                      </a:endParaRPr>
                    </a:p>
                  </a:txBody>
                  <a:tcPr>
                    <a:solidFill>
                      <a:srgbClr val="FFFBB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rgbClr val="00D700"/>
                          </a:solidFill>
                          <a:latin typeface="Zapf Dingbats"/>
                          <a:ea typeface="Zapf Dingbats"/>
                          <a:cs typeface="Zapf Dingbats"/>
                        </a:rPr>
                        <a:t>✓</a:t>
                      </a:r>
                      <a:endParaRPr lang="en-US" sz="1200" b="1" dirty="0">
                        <a:solidFill>
                          <a:srgbClr val="00D700"/>
                        </a:solidFill>
                      </a:endParaRPr>
                    </a:p>
                  </a:txBody>
                  <a:tcPr>
                    <a:solidFill>
                      <a:srgbClr val="FFFBB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rgbClr val="00D700"/>
                          </a:solidFill>
                          <a:latin typeface="Zapf Dingbats"/>
                          <a:ea typeface="Zapf Dingbats"/>
                          <a:cs typeface="Zapf Dingbats"/>
                        </a:rPr>
                        <a:t>✓</a:t>
                      </a:r>
                      <a:endParaRPr lang="en-US" sz="1200" b="1" dirty="0">
                        <a:solidFill>
                          <a:srgbClr val="00D700"/>
                        </a:solidFill>
                      </a:endParaRPr>
                    </a:p>
                  </a:txBody>
                  <a:tcPr>
                    <a:solidFill>
                      <a:srgbClr val="FFFBB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chemeClr val="tx1"/>
                          </a:solidFill>
                          <a:latin typeface="Zapf Dingbats"/>
                          <a:ea typeface="Zapf Dingbats"/>
                          <a:cs typeface="Zapf Dingbats"/>
                        </a:rPr>
                        <a:t>✓</a:t>
                      </a:r>
                      <a:endParaRPr 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FFBB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chemeClr val="tx1"/>
                          </a:solidFill>
                          <a:latin typeface="Zapf Dingbats"/>
                          <a:ea typeface="Zapf Dingbats"/>
                          <a:cs typeface="Zapf Dingbats"/>
                        </a:rPr>
                        <a:t>✓</a:t>
                      </a:r>
                      <a:endParaRPr 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FFBB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chemeClr val="tx1"/>
                          </a:solidFill>
                          <a:latin typeface="Zapf Dingbats"/>
                          <a:ea typeface="Zapf Dingbats"/>
                          <a:cs typeface="Zapf Dingbats"/>
                        </a:rPr>
                        <a:t>✓</a:t>
                      </a:r>
                      <a:endParaRPr 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FFBB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chemeClr val="tx1"/>
                          </a:solidFill>
                          <a:latin typeface="Zapf Dingbats"/>
                          <a:ea typeface="Zapf Dingbats"/>
                          <a:cs typeface="Zapf Dingbats"/>
                        </a:rPr>
                        <a:t>✓</a:t>
                      </a:r>
                      <a:endParaRPr 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FFBB0"/>
                    </a:solidFill>
                  </a:tcPr>
                </a:tc>
              </a:tr>
              <a:tr h="266908"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latin typeface="+mn-lt"/>
                          <a:cs typeface="Times New Roman"/>
                        </a:rPr>
                        <a:t>K</a:t>
                      </a:r>
                      <a:r>
                        <a:rPr lang="en-US" sz="1200" baseline="30000" dirty="0" smtClean="0">
                          <a:latin typeface="+mn-lt"/>
                          <a:cs typeface="Times New Roman"/>
                        </a:rPr>
                        <a:t>0</a:t>
                      </a:r>
                      <a:r>
                        <a:rPr lang="en-US" sz="1200" dirty="0" smtClean="0">
                          <a:latin typeface="+mn-lt"/>
                          <a:cs typeface="Times New Roman"/>
                        </a:rPr>
                        <a:t>Σ</a:t>
                      </a:r>
                      <a:r>
                        <a:rPr lang="en-US" sz="1200" baseline="30000" dirty="0" smtClean="0">
                          <a:latin typeface="+mn-lt"/>
                          <a:cs typeface="Times New Roman"/>
                        </a:rPr>
                        <a:t>0</a:t>
                      </a:r>
                      <a:endParaRPr lang="en-US" sz="1200" baseline="30000" dirty="0">
                        <a:latin typeface="+mn-lt"/>
                        <a:cs typeface="Times New Roman"/>
                      </a:endParaRPr>
                    </a:p>
                  </a:txBody>
                  <a:tcPr>
                    <a:solidFill>
                      <a:srgbClr val="FFFBB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latin typeface="Zapf Dingbats"/>
                          <a:ea typeface="Zapf Dingbats"/>
                          <a:cs typeface="Zapf Dingbats"/>
                        </a:rPr>
                        <a:t>✓</a:t>
                      </a:r>
                      <a:endParaRPr lang="en-US" sz="1200" b="1" dirty="0"/>
                    </a:p>
                  </a:txBody>
                  <a:tcPr>
                    <a:solidFill>
                      <a:srgbClr val="FFFBB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latin typeface="Zapf Dingbats"/>
                          <a:ea typeface="Zapf Dingbats"/>
                          <a:cs typeface="Zapf Dingbats"/>
                        </a:rPr>
                        <a:t>✓</a:t>
                      </a:r>
                      <a:endParaRPr lang="en-US" sz="1200" b="1" dirty="0"/>
                    </a:p>
                  </a:txBody>
                  <a:tcPr>
                    <a:solidFill>
                      <a:srgbClr val="FFFBB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rgbClr val="00D700"/>
                          </a:solidFill>
                          <a:latin typeface="Zapf Dingbats"/>
                          <a:ea typeface="Zapf Dingbats"/>
                          <a:cs typeface="Zapf Dingbats"/>
                        </a:rPr>
                        <a:t>✓</a:t>
                      </a:r>
                      <a:endParaRPr lang="en-US" sz="1200" b="1" dirty="0">
                        <a:solidFill>
                          <a:srgbClr val="00D700"/>
                        </a:solidFill>
                      </a:endParaRPr>
                    </a:p>
                  </a:txBody>
                  <a:tcPr>
                    <a:solidFill>
                      <a:srgbClr val="FFFBB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latin typeface="Zapf Dingbats"/>
                          <a:ea typeface="Zapf Dingbats"/>
                          <a:cs typeface="Zapf Dingbats"/>
                        </a:rPr>
                        <a:t>✓</a:t>
                      </a:r>
                      <a:endParaRPr lang="en-US" sz="1200" b="1" dirty="0"/>
                    </a:p>
                  </a:txBody>
                  <a:tcPr>
                    <a:solidFill>
                      <a:srgbClr val="FFFBB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chemeClr val="tx1"/>
                          </a:solidFill>
                          <a:latin typeface="Zapf Dingbats"/>
                          <a:ea typeface="Zapf Dingbats"/>
                          <a:cs typeface="Zapf Dingbats"/>
                        </a:rPr>
                        <a:t>✓</a:t>
                      </a:r>
                      <a:endParaRPr 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FFBB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rgbClr val="00D700"/>
                          </a:solidFill>
                          <a:latin typeface="Zapf Dingbats"/>
                          <a:ea typeface="Zapf Dingbats"/>
                          <a:cs typeface="Zapf Dingbats"/>
                        </a:rPr>
                        <a:t>✓</a:t>
                      </a:r>
                      <a:endParaRPr lang="en-US" sz="1200" b="1" dirty="0">
                        <a:solidFill>
                          <a:srgbClr val="00D700"/>
                        </a:solidFill>
                      </a:endParaRPr>
                    </a:p>
                  </a:txBody>
                  <a:tcPr>
                    <a:solidFill>
                      <a:srgbClr val="FFFBB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rgbClr val="00D700"/>
                          </a:solidFill>
                          <a:latin typeface="Zapf Dingbats"/>
                          <a:ea typeface="Zapf Dingbats"/>
                          <a:cs typeface="Zapf Dingbats"/>
                        </a:rPr>
                        <a:t>✓</a:t>
                      </a:r>
                      <a:endParaRPr lang="en-US" sz="1200" b="1" dirty="0">
                        <a:solidFill>
                          <a:srgbClr val="00D700"/>
                        </a:solidFill>
                      </a:endParaRPr>
                    </a:p>
                  </a:txBody>
                  <a:tcPr>
                    <a:solidFill>
                      <a:srgbClr val="FFFBB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rgbClr val="00D700"/>
                          </a:solidFill>
                          <a:latin typeface="Zapf Dingbats"/>
                          <a:ea typeface="Zapf Dingbats"/>
                          <a:cs typeface="Zapf Dingbats"/>
                        </a:rPr>
                        <a:t>✓</a:t>
                      </a:r>
                      <a:endParaRPr lang="en-US" sz="1200" b="1" dirty="0">
                        <a:solidFill>
                          <a:srgbClr val="00D700"/>
                        </a:solidFill>
                      </a:endParaRPr>
                    </a:p>
                  </a:txBody>
                  <a:tcPr>
                    <a:solidFill>
                      <a:srgbClr val="FFFBB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rgbClr val="00D700"/>
                          </a:solidFill>
                          <a:latin typeface="Zapf Dingbats"/>
                          <a:ea typeface="Zapf Dingbats"/>
                          <a:cs typeface="Zapf Dingbats"/>
                        </a:rPr>
                        <a:t>✓</a:t>
                      </a:r>
                      <a:endParaRPr lang="en-US" sz="1200" b="1" dirty="0">
                        <a:solidFill>
                          <a:srgbClr val="00D700"/>
                        </a:solidFill>
                      </a:endParaRPr>
                    </a:p>
                  </a:txBody>
                  <a:tcPr>
                    <a:solidFill>
                      <a:srgbClr val="FFFBB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rgbClr val="00D700"/>
                          </a:solidFill>
                          <a:latin typeface="Zapf Dingbats"/>
                          <a:ea typeface="Zapf Dingbats"/>
                          <a:cs typeface="Zapf Dingbats"/>
                        </a:rPr>
                        <a:t>✓</a:t>
                      </a:r>
                      <a:endParaRPr lang="en-US" sz="1200" b="1" dirty="0">
                        <a:solidFill>
                          <a:srgbClr val="00D700"/>
                        </a:solidFill>
                      </a:endParaRPr>
                    </a:p>
                  </a:txBody>
                  <a:tcPr>
                    <a:solidFill>
                      <a:srgbClr val="FFFBB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rgbClr val="00D700"/>
                          </a:solidFill>
                          <a:latin typeface="Zapf Dingbats"/>
                          <a:ea typeface="Zapf Dingbats"/>
                          <a:cs typeface="Zapf Dingbats"/>
                        </a:rPr>
                        <a:t>✓</a:t>
                      </a:r>
                      <a:endParaRPr lang="en-US" sz="1200" b="1" dirty="0">
                        <a:solidFill>
                          <a:srgbClr val="00D700"/>
                        </a:solidFill>
                      </a:endParaRPr>
                    </a:p>
                  </a:txBody>
                  <a:tcPr>
                    <a:solidFill>
                      <a:srgbClr val="FFFBB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rgbClr val="00D700"/>
                          </a:solidFill>
                          <a:latin typeface="Zapf Dingbats"/>
                          <a:ea typeface="Zapf Dingbats"/>
                          <a:cs typeface="Zapf Dingbats"/>
                        </a:rPr>
                        <a:t>✓</a:t>
                      </a:r>
                      <a:endParaRPr lang="en-US" sz="1200" b="1" dirty="0">
                        <a:solidFill>
                          <a:srgbClr val="00D700"/>
                        </a:solidFill>
                      </a:endParaRPr>
                    </a:p>
                  </a:txBody>
                  <a:tcPr>
                    <a:solidFill>
                      <a:srgbClr val="FFFBB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chemeClr val="tx1"/>
                          </a:solidFill>
                          <a:latin typeface="Zapf Dingbats"/>
                          <a:ea typeface="Zapf Dingbats"/>
                          <a:cs typeface="Zapf Dingbats"/>
                        </a:rPr>
                        <a:t>✓</a:t>
                      </a:r>
                      <a:endParaRPr 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FFBB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chemeClr val="tx1"/>
                          </a:solidFill>
                          <a:latin typeface="Zapf Dingbats"/>
                          <a:ea typeface="Zapf Dingbats"/>
                          <a:cs typeface="Zapf Dingbats"/>
                        </a:rPr>
                        <a:t>✓</a:t>
                      </a:r>
                      <a:endParaRPr 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FFBB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chemeClr val="tx1"/>
                          </a:solidFill>
                          <a:latin typeface="Zapf Dingbats"/>
                          <a:ea typeface="Zapf Dingbats"/>
                          <a:cs typeface="Zapf Dingbats"/>
                        </a:rPr>
                        <a:t>✓</a:t>
                      </a:r>
                      <a:endParaRPr 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FFBB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chemeClr val="tx1"/>
                          </a:solidFill>
                          <a:latin typeface="Zapf Dingbats"/>
                          <a:ea typeface="Zapf Dingbats"/>
                          <a:cs typeface="Zapf Dingbats"/>
                        </a:rPr>
                        <a:t>✓</a:t>
                      </a:r>
                      <a:endParaRPr 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FFBB0"/>
                    </a:solidFill>
                  </a:tcPr>
                </a:tc>
              </a:tr>
              <a:tr h="266908"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latin typeface="+mn-lt"/>
                          <a:cs typeface="Times New Roman"/>
                        </a:rPr>
                        <a:t>K</a:t>
                      </a:r>
                      <a:r>
                        <a:rPr lang="en-US" sz="1200" baseline="30000" dirty="0" smtClean="0">
                          <a:latin typeface="+mn-lt"/>
                          <a:cs typeface="Times New Roman"/>
                        </a:rPr>
                        <a:t>0*</a:t>
                      </a:r>
                      <a:r>
                        <a:rPr lang="en-US" sz="1200" dirty="0" smtClean="0">
                          <a:latin typeface="+mn-lt"/>
                          <a:cs typeface="Times New Roman"/>
                        </a:rPr>
                        <a:t>Σ</a:t>
                      </a:r>
                      <a:r>
                        <a:rPr lang="en-US" sz="1200" baseline="30000" dirty="0" smtClean="0">
                          <a:latin typeface="+mn-lt"/>
                          <a:cs typeface="Times New Roman"/>
                        </a:rPr>
                        <a:t>0</a:t>
                      </a:r>
                      <a:endParaRPr lang="en-US" sz="1200" baseline="30000" dirty="0">
                        <a:latin typeface="+mn-lt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latin typeface="Zapf Dingbats"/>
                          <a:ea typeface="Zapf Dingbats"/>
                          <a:cs typeface="Zapf Dingbats"/>
                        </a:rPr>
                        <a:t>✓</a:t>
                      </a:r>
                      <a:endParaRPr 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latin typeface="Zapf Dingbats"/>
                          <a:ea typeface="Zapf Dingbats"/>
                          <a:cs typeface="Zapf Dingbats"/>
                        </a:rPr>
                        <a:t>✓</a:t>
                      </a:r>
                      <a:endParaRPr 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b="1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" name="Picture 3" descr="100_2017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67" r="5852" b="25900"/>
          <a:stretch>
            <a:fillRect/>
          </a:stretch>
        </p:blipFill>
        <p:spPr bwMode="auto">
          <a:xfrm>
            <a:off x="4267200" y="887907"/>
            <a:ext cx="4648200" cy="2133600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 descr="D pol in g14 -3panel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15" r="13333" b="5759"/>
          <a:stretch>
            <a:fillRect/>
          </a:stretch>
        </p:blipFill>
        <p:spPr bwMode="auto">
          <a:xfrm>
            <a:off x="4737123" y="3478161"/>
            <a:ext cx="4195483" cy="2743200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328928" y="1585375"/>
            <a:ext cx="15229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800000"/>
                </a:solidFill>
                <a:latin typeface="Calibri"/>
                <a:ea typeface="ＭＳ Ｐゴシック" charset="-128"/>
                <a:cs typeface="ＭＳ Ｐゴシック" charset="-128"/>
              </a:rPr>
              <a:t>Proton targets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350264" y="4296773"/>
            <a:ext cx="16722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800000"/>
                </a:solidFill>
                <a:latin typeface="Calibri"/>
                <a:ea typeface="ＭＳ Ｐゴシック" charset="-128"/>
                <a:cs typeface="ＭＳ Ｐゴシック" charset="-128"/>
              </a:rPr>
              <a:t>Neutron targets</a:t>
            </a:r>
          </a:p>
        </p:txBody>
      </p:sp>
      <p:sp>
        <p:nvSpPr>
          <p:cNvPr id="9" name="Rectangle 8"/>
          <p:cNvSpPr/>
          <p:nvPr/>
        </p:nvSpPr>
        <p:spPr>
          <a:xfrm>
            <a:off x="3443389" y="4296773"/>
            <a:ext cx="1255472" cy="369332"/>
          </a:xfrm>
          <a:prstGeom prst="rect">
            <a:avLst/>
          </a:prstGeom>
          <a:solidFill>
            <a:schemeClr val="accent2">
              <a:tint val="20000"/>
            </a:schemeClr>
          </a:solidFill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D700"/>
                </a:solidFill>
                <a:latin typeface="Zapf Dingbats"/>
                <a:ea typeface="Zapf Dingbats"/>
                <a:cs typeface="Zapf Dingbats"/>
              </a:rPr>
              <a:t>✔</a:t>
            </a:r>
            <a:r>
              <a:rPr lang="en-US" dirty="0">
                <a:ln>
                  <a:solidFill>
                    <a:srgbClr val="0000FF"/>
                  </a:solidFill>
                </a:ln>
                <a:latin typeface="Zapf Dingbats"/>
                <a:ea typeface="Zapf Dingbats"/>
                <a:cs typeface="Zapf Dingbats"/>
              </a:rPr>
              <a:t> </a:t>
            </a:r>
            <a:r>
              <a:rPr lang="en-US" b="1" dirty="0">
                <a:solidFill>
                  <a:srgbClr val="00D700"/>
                </a:solidFill>
                <a:ea typeface="Zapf Dingbats"/>
                <a:cs typeface="Zapf Dingbats"/>
              </a:rPr>
              <a:t>-</a:t>
            </a:r>
            <a:r>
              <a:rPr lang="en-US" b="1" dirty="0">
                <a:ln>
                  <a:solidFill>
                    <a:srgbClr val="0000FF"/>
                  </a:solidFill>
                </a:ln>
                <a:solidFill>
                  <a:srgbClr val="000000"/>
                </a:solidFill>
                <a:ea typeface="Zapf Dingbats"/>
                <a:cs typeface="Zapf Dingbats"/>
              </a:rPr>
              <a:t> </a:t>
            </a:r>
            <a:r>
              <a:rPr lang="en-US" b="1" dirty="0" err="1"/>
              <a:t>HDIce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077236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5" name="Text Box 5"/>
          <p:cNvSpPr txBox="1">
            <a:spLocks noChangeArrowheads="1"/>
          </p:cNvSpPr>
          <p:nvPr/>
        </p:nvSpPr>
        <p:spPr bwMode="auto">
          <a:xfrm>
            <a:off x="1957544" y="24398"/>
            <a:ext cx="5038725" cy="6286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/>
          <a:lstStyle/>
          <a:p>
            <a:pPr algn="ctr" defTabSz="457200" eaLnBrk="1" hangingPunct="1">
              <a:spcBef>
                <a:spcPct val="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3600" b="1" dirty="0" err="1" smtClean="0">
                <a:latin typeface="Arial"/>
              </a:rPr>
              <a:t>Qweak</a:t>
            </a:r>
            <a:endParaRPr lang="en-US" sz="3600" b="1" dirty="0">
              <a:latin typeface="Arial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85019" y="3239463"/>
            <a:ext cx="4410781" cy="2966897"/>
            <a:chOff x="109703" y="2748103"/>
            <a:chExt cx="4410781" cy="2966897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0592" y="2748103"/>
              <a:ext cx="4389892" cy="296689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grpSp>
          <p:nvGrpSpPr>
            <p:cNvPr id="2" name="Group 12"/>
            <p:cNvGrpSpPr/>
            <p:nvPr/>
          </p:nvGrpSpPr>
          <p:grpSpPr>
            <a:xfrm>
              <a:off x="109703" y="3102383"/>
              <a:ext cx="3819194" cy="1499299"/>
              <a:chOff x="546556" y="1916756"/>
              <a:chExt cx="6695132" cy="2458394"/>
            </a:xfrm>
          </p:grpSpPr>
          <p:graphicFrame>
            <p:nvGraphicFramePr>
              <p:cNvPr id="10241" name="Object 1"/>
              <p:cNvGraphicFramePr>
                <a:graphicFrameLocks noChangeAspect="1"/>
              </p:cNvGraphicFramePr>
              <p:nvPr/>
            </p:nvGraphicFramePr>
            <p:xfrm>
              <a:off x="4514850" y="4159250"/>
              <a:ext cx="114300" cy="2159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75476" r:id="rId5" imgW="114151" imgH="215619" progId="Equation.3">
                      <p:embed/>
                    </p:oleObj>
                  </mc:Choice>
                  <mc:Fallback>
                    <p:oleObj r:id="rId5" imgW="114151" imgH="215619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514850" y="4159250"/>
                            <a:ext cx="114300" cy="215900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blipFill dpi="0" rotWithShape="0">
                                  <a:blip/>
                                  <a:srcRect/>
                                  <a:stretch>
                                    <a:fillRect/>
                                  </a:stretch>
                                </a:blip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10246" name="Text Box 6"/>
              <p:cNvSpPr txBox="1">
                <a:spLocks noChangeArrowheads="1"/>
              </p:cNvSpPr>
              <p:nvPr/>
            </p:nvSpPr>
            <p:spPr bwMode="auto">
              <a:xfrm>
                <a:off x="546556" y="1916756"/>
                <a:ext cx="1009911" cy="558702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  <a:effectLst/>
            </p:spPr>
            <p:txBody>
              <a:bodyPr wrap="none" lIns="90000" tIns="46800" rIns="90000" bIns="46800">
                <a:spAutoFit/>
              </a:bodyPr>
              <a:lstStyle/>
              <a:p>
                <a:pPr algn="ctr" defTabSz="457200" eaLnBrk="1" hangingPunct="1">
                  <a:spcBef>
                    <a:spcPct val="0"/>
                  </a:spcBef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</a:pPr>
                <a:r>
                  <a:rPr lang="en-US" sz="800" dirty="0" err="1" smtClean="0">
                    <a:solidFill>
                      <a:srgbClr val="000000"/>
                    </a:solidFill>
                    <a:latin typeface="Arial" pitchFamily="34" charset="0"/>
                    <a:cs typeface="Arial" pitchFamily="34" charset="0"/>
                  </a:rPr>
                  <a:t>lumi</a:t>
                </a:r>
                <a:r>
                  <a:rPr lang="en-US" sz="800" dirty="0" smtClean="0">
                    <a:solidFill>
                      <a:srgbClr val="00000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endParaRPr lang="en-US" sz="800" dirty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endParaRPr>
              </a:p>
              <a:p>
                <a:pPr algn="ctr" defTabSz="457200" eaLnBrk="1" hangingPunct="1">
                  <a:spcBef>
                    <a:spcPct val="0"/>
                  </a:spcBef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</a:pPr>
                <a:r>
                  <a:rPr lang="en-US" sz="800" dirty="0">
                    <a:solidFill>
                      <a:srgbClr val="000000"/>
                    </a:solidFill>
                    <a:latin typeface="Arial" pitchFamily="34" charset="0"/>
                    <a:cs typeface="Arial" pitchFamily="34" charset="0"/>
                  </a:rPr>
                  <a:t>monitors</a:t>
                </a:r>
              </a:p>
            </p:txBody>
          </p:sp>
          <p:cxnSp>
            <p:nvCxnSpPr>
              <p:cNvPr id="10248" name="AutoShape 8"/>
              <p:cNvCxnSpPr>
                <a:cxnSpLocks noChangeShapeType="1"/>
              </p:cNvCxnSpPr>
              <p:nvPr/>
            </p:nvCxnSpPr>
            <p:spPr bwMode="auto">
              <a:xfrm>
                <a:off x="750888" y="2377881"/>
                <a:ext cx="349249" cy="449262"/>
              </a:xfrm>
              <a:prstGeom prst="straightConnector1">
                <a:avLst/>
              </a:prstGeom>
              <a:noFill/>
              <a:ln w="9360">
                <a:solidFill>
                  <a:srgbClr val="000000"/>
                </a:solidFill>
                <a:miter lim="800000"/>
                <a:headEnd/>
                <a:tailEnd type="triangle" w="med" len="med"/>
              </a:ln>
              <a:effectLst/>
            </p:spPr>
          </p:cxnSp>
          <p:sp>
            <p:nvSpPr>
              <p:cNvPr id="10247" name="Text Box 7"/>
              <p:cNvSpPr txBox="1">
                <a:spLocks noChangeArrowheads="1"/>
              </p:cNvSpPr>
              <p:nvPr/>
            </p:nvSpPr>
            <p:spPr bwMode="auto">
              <a:xfrm>
                <a:off x="6231777" y="2309888"/>
                <a:ext cx="1009911" cy="558702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  <a:effectLst/>
            </p:spPr>
            <p:txBody>
              <a:bodyPr wrap="none" lIns="90000" tIns="46800" rIns="90000" bIns="46800">
                <a:spAutoFit/>
              </a:bodyPr>
              <a:lstStyle/>
              <a:p>
                <a:pPr algn="ctr" defTabSz="457200" eaLnBrk="1" hangingPunct="1">
                  <a:spcBef>
                    <a:spcPct val="0"/>
                  </a:spcBef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</a:pPr>
                <a:r>
                  <a:rPr lang="en-US" sz="800" dirty="0" err="1" smtClean="0">
                    <a:solidFill>
                      <a:srgbClr val="000000"/>
                    </a:solidFill>
                    <a:latin typeface="Arial" pitchFamily="34" charset="0"/>
                    <a:cs typeface="Arial" pitchFamily="34" charset="0"/>
                  </a:rPr>
                  <a:t>lumi</a:t>
                </a:r>
                <a:endParaRPr lang="en-US" sz="800" dirty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endParaRPr>
              </a:p>
              <a:p>
                <a:pPr algn="ctr" defTabSz="457200" eaLnBrk="1" hangingPunct="1">
                  <a:spcBef>
                    <a:spcPct val="0"/>
                  </a:spcBef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</a:pPr>
                <a:r>
                  <a:rPr lang="en-US" sz="800" dirty="0">
                    <a:solidFill>
                      <a:srgbClr val="000000"/>
                    </a:solidFill>
                    <a:latin typeface="Arial" pitchFamily="34" charset="0"/>
                    <a:cs typeface="Arial" pitchFamily="34" charset="0"/>
                  </a:rPr>
                  <a:t>monitors</a:t>
                </a:r>
              </a:p>
            </p:txBody>
          </p:sp>
          <p:cxnSp>
            <p:nvCxnSpPr>
              <p:cNvPr id="10249" name="AutoShape 9"/>
              <p:cNvCxnSpPr>
                <a:cxnSpLocks noChangeShapeType="1"/>
              </p:cNvCxnSpPr>
              <p:nvPr/>
            </p:nvCxnSpPr>
            <p:spPr bwMode="auto">
              <a:xfrm flipH="1">
                <a:off x="6240235" y="2806406"/>
                <a:ext cx="338137" cy="895350"/>
              </a:xfrm>
              <a:prstGeom prst="straightConnector1">
                <a:avLst/>
              </a:prstGeom>
              <a:noFill/>
              <a:ln w="9360">
                <a:solidFill>
                  <a:srgbClr val="000000"/>
                </a:solidFill>
                <a:miter lim="800000"/>
                <a:headEnd/>
                <a:tailEnd type="triangle" w="med" len="med"/>
              </a:ln>
              <a:effectLst/>
            </p:spPr>
          </p:cxnSp>
        </p:grpSp>
      </p:grpSp>
      <p:pic>
        <p:nvPicPr>
          <p:cNvPr id="16" name="Picture 15" descr="qweakopenhouse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867400" y="315529"/>
            <a:ext cx="3200400" cy="27324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" name="TextBox 17"/>
          <p:cNvSpPr txBox="1"/>
          <p:nvPr/>
        </p:nvSpPr>
        <p:spPr>
          <a:xfrm>
            <a:off x="1870553" y="1530121"/>
            <a:ext cx="3848489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Precise determination of </a:t>
            </a:r>
          </a:p>
          <a:p>
            <a:pPr algn="ctr"/>
            <a:r>
              <a:rPr lang="en-US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the weak charge of the proton</a:t>
            </a:r>
          </a:p>
          <a:p>
            <a:endParaRPr lang="en-US" sz="16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20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Q</a:t>
            </a:r>
            <a:r>
              <a:rPr lang="en-US" sz="2000" b="1" baseline="40000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p</a:t>
            </a:r>
            <a:r>
              <a:rPr lang="en-US" sz="2000" b="1" baseline="-25000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w</a:t>
            </a:r>
            <a:r>
              <a:rPr lang="en-US" sz="20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= (1 – 4 sin</a:t>
            </a:r>
            <a:r>
              <a:rPr lang="en-US" sz="2000" b="1" baseline="30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en-US" sz="20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Symbol" pitchFamily="18" charset="2"/>
                <a:cs typeface="Arial" pitchFamily="34" charset="0"/>
              </a:rPr>
              <a:t>q</a:t>
            </a:r>
            <a:r>
              <a:rPr lang="en-US" sz="2000" b="1" baseline="-25000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W</a:t>
            </a:r>
            <a:r>
              <a:rPr lang="en-US" sz="20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)</a:t>
            </a:r>
          </a:p>
        </p:txBody>
      </p:sp>
      <p:sp>
        <p:nvSpPr>
          <p:cNvPr id="15" name="Rectangle 14"/>
          <p:cNvSpPr/>
          <p:nvPr/>
        </p:nvSpPr>
        <p:spPr bwMode="auto">
          <a:xfrm>
            <a:off x="6553200" y="3711575"/>
            <a:ext cx="1524000" cy="3175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20" name="Rectangle 19"/>
          <p:cNvSpPr/>
          <p:nvPr/>
        </p:nvSpPr>
        <p:spPr bwMode="auto">
          <a:xfrm>
            <a:off x="6934200" y="3898900"/>
            <a:ext cx="914400" cy="3175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7"/>
          <a:stretch/>
        </p:blipFill>
        <p:spPr>
          <a:xfrm>
            <a:off x="4635062" y="3239463"/>
            <a:ext cx="4432738" cy="29681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8" name="Group 7"/>
          <p:cNvGrpSpPr/>
          <p:nvPr/>
        </p:nvGrpSpPr>
        <p:grpSpPr>
          <a:xfrm>
            <a:off x="228600" y="914400"/>
            <a:ext cx="1279517" cy="1676400"/>
            <a:chOff x="228600" y="914400"/>
            <a:chExt cx="1279517" cy="1676400"/>
          </a:xfrm>
        </p:grpSpPr>
        <p:sp>
          <p:nvSpPr>
            <p:cNvPr id="6" name="Rectangle 5"/>
            <p:cNvSpPr/>
            <p:nvPr/>
          </p:nvSpPr>
          <p:spPr>
            <a:xfrm>
              <a:off x="228600" y="2283023"/>
              <a:ext cx="1279517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b="1" dirty="0" err="1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Silviu</a:t>
              </a:r>
              <a:r>
                <a:rPr lang="en-US" sz="1400" b="1" dirty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1400" b="1" dirty="0" err="1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Covrig</a:t>
              </a:r>
              <a:endParaRPr lang="en-US" sz="1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723" t="5755" r="40429"/>
            <a:stretch/>
          </p:blipFill>
          <p:spPr>
            <a:xfrm>
              <a:off x="302352" y="914400"/>
              <a:ext cx="1069248" cy="133340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sp>
        <p:nvSpPr>
          <p:cNvPr id="19" name="Text Box 13"/>
          <p:cNvSpPr txBox="1">
            <a:spLocks noChangeArrowheads="1"/>
          </p:cNvSpPr>
          <p:nvPr/>
        </p:nvSpPr>
        <p:spPr bwMode="auto">
          <a:xfrm>
            <a:off x="-381000" y="2514600"/>
            <a:ext cx="2590800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GB" sz="15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DoE Early </a:t>
            </a:r>
            <a:r>
              <a:rPr lang="en-GB" sz="15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Career</a:t>
            </a:r>
          </a:p>
          <a:p>
            <a:pPr algn="ctr"/>
            <a:r>
              <a:rPr lang="en-GB" sz="15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Award 2012</a:t>
            </a:r>
            <a:endParaRPr lang="en-GB" sz="1500" b="1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406943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Rectangle 340"/>
          <p:cNvSpPr/>
          <p:nvPr/>
        </p:nvSpPr>
        <p:spPr bwMode="auto">
          <a:xfrm>
            <a:off x="5410200" y="5181600"/>
            <a:ext cx="3429000" cy="990600"/>
          </a:xfrm>
          <a:prstGeom prst="rect">
            <a:avLst/>
          </a:prstGeom>
          <a:solidFill>
            <a:srgbClr val="FFEDC9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glow rad="101600">
              <a:schemeClr val="accent4">
                <a:lumMod val="65000"/>
                <a:lumOff val="35000"/>
                <a:alpha val="60000"/>
              </a:schemeClr>
            </a:glow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15875"/>
            <a:ext cx="9144000" cy="777875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b="1" dirty="0" smtClean="0">
                <a:solidFill>
                  <a:schemeClr val="tx1"/>
                </a:solidFill>
              </a:rPr>
              <a:t>12 </a:t>
            </a:r>
            <a:r>
              <a:rPr lang="en-US" b="1" dirty="0" err="1" smtClean="0">
                <a:solidFill>
                  <a:schemeClr val="tx1"/>
                </a:solidFill>
              </a:rPr>
              <a:t>GeV</a:t>
            </a:r>
            <a:r>
              <a:rPr lang="en-US" b="1" dirty="0" smtClean="0">
                <a:solidFill>
                  <a:schemeClr val="tx1"/>
                </a:solidFill>
              </a:rPr>
              <a:t> Upgrade Project</a:t>
            </a:r>
          </a:p>
        </p:txBody>
      </p:sp>
      <p:sp>
        <p:nvSpPr>
          <p:cNvPr id="329" name="Text Box 3"/>
          <p:cNvSpPr txBox="1">
            <a:spLocks noChangeArrowheads="1"/>
          </p:cNvSpPr>
          <p:nvPr/>
        </p:nvSpPr>
        <p:spPr bwMode="auto">
          <a:xfrm>
            <a:off x="5410200" y="5232400"/>
            <a:ext cx="4191000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3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Scope of the project includes: </a:t>
            </a:r>
          </a:p>
          <a:p>
            <a:pPr marL="91440" indent="-274320" eaLnBrk="0" fontAlgn="auto" hangingPunct="0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3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Doubling the accelerator beam energy</a:t>
            </a:r>
          </a:p>
          <a:p>
            <a:pPr marL="91440" indent="-274320" eaLnBrk="0" fontAlgn="auto" hangingPunct="0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3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New experimental Hall and </a:t>
            </a:r>
            <a:r>
              <a:rPr lang="en-US" sz="130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beamline</a:t>
            </a:r>
            <a:endParaRPr lang="en-US" sz="13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marL="91440" indent="-274320" eaLnBrk="0" fontAlgn="auto" hangingPunct="0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3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Upgrades to existing Experimental Halls</a:t>
            </a:r>
          </a:p>
        </p:txBody>
      </p:sp>
      <p:sp>
        <p:nvSpPr>
          <p:cNvPr id="9229" name="Text Box 30"/>
          <p:cNvSpPr txBox="1">
            <a:spLocks noChangeArrowheads="1"/>
          </p:cNvSpPr>
          <p:nvPr/>
        </p:nvSpPr>
        <p:spPr bwMode="auto">
          <a:xfrm>
            <a:off x="7162800" y="3239869"/>
            <a:ext cx="1905000" cy="646331"/>
          </a:xfrm>
          <a:prstGeom prst="rect">
            <a:avLst/>
          </a:prstGeom>
          <a:solidFill>
            <a:schemeClr val="accent3">
              <a:lumMod val="85000"/>
            </a:schemeClr>
          </a:solidFill>
          <a:ln w="127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1200" i="1" dirty="0">
                <a:solidFill>
                  <a:srgbClr val="313EBD"/>
                </a:solidFill>
                <a:latin typeface="Arial" pitchFamily="34" charset="0"/>
                <a:cs typeface="Arial" pitchFamily="34" charset="0"/>
              </a:rPr>
              <a:t>Maintain capability to deliver lower pass beam energies: </a:t>
            </a:r>
            <a:r>
              <a:rPr lang="en-US" sz="1200" b="1" i="1" dirty="0" smtClean="0">
                <a:solidFill>
                  <a:srgbClr val="313EBD"/>
                </a:solidFill>
                <a:latin typeface="Arial" pitchFamily="34" charset="0"/>
                <a:cs typeface="Arial" pitchFamily="34" charset="0"/>
              </a:rPr>
              <a:t>2.2</a:t>
            </a:r>
            <a:r>
              <a:rPr lang="en-US" sz="1200" b="1" i="1" dirty="0">
                <a:solidFill>
                  <a:srgbClr val="313EBD"/>
                </a:solidFill>
                <a:latin typeface="Arial" pitchFamily="34" charset="0"/>
                <a:cs typeface="Arial" pitchFamily="34" charset="0"/>
              </a:rPr>
              <a:t>, 4.4, 6.6….</a:t>
            </a:r>
          </a:p>
        </p:txBody>
      </p:sp>
      <p:sp>
        <p:nvSpPr>
          <p:cNvPr id="9232" name="Freeform 293"/>
          <p:cNvSpPr>
            <a:spLocks/>
          </p:cNvSpPr>
          <p:nvPr/>
        </p:nvSpPr>
        <p:spPr bwMode="auto">
          <a:xfrm rot="-5400000">
            <a:off x="4267200" y="3460750"/>
            <a:ext cx="190500" cy="342900"/>
          </a:xfrm>
          <a:custGeom>
            <a:avLst/>
            <a:gdLst>
              <a:gd name="T0" fmla="*/ 191045 w 181"/>
              <a:gd name="T1" fmla="*/ 342354 h 138"/>
              <a:gd name="T2" fmla="*/ 187879 w 181"/>
              <a:gd name="T3" fmla="*/ 342354 h 138"/>
              <a:gd name="T4" fmla="*/ 174157 w 181"/>
              <a:gd name="T5" fmla="*/ 342354 h 138"/>
              <a:gd name="T6" fmla="*/ 156214 w 181"/>
              <a:gd name="T7" fmla="*/ 342354 h 138"/>
              <a:gd name="T8" fmla="*/ 132993 w 181"/>
              <a:gd name="T9" fmla="*/ 337392 h 138"/>
              <a:gd name="T10" fmla="*/ 109772 w 181"/>
              <a:gd name="T11" fmla="*/ 322507 h 138"/>
              <a:gd name="T12" fmla="*/ 83384 w 181"/>
              <a:gd name="T13" fmla="*/ 300180 h 138"/>
              <a:gd name="T14" fmla="*/ 60163 w 181"/>
              <a:gd name="T15" fmla="*/ 267929 h 138"/>
              <a:gd name="T16" fmla="*/ 39053 w 181"/>
              <a:gd name="T17" fmla="*/ 220793 h 138"/>
              <a:gd name="T18" fmla="*/ 25332 w 181"/>
              <a:gd name="T19" fmla="*/ 161254 h 138"/>
              <a:gd name="T20" fmla="*/ 11610 w 181"/>
              <a:gd name="T21" fmla="*/ 181100 h 138"/>
              <a:gd name="T22" fmla="*/ 0 w 181"/>
              <a:gd name="T23" fmla="*/ 0 h 138"/>
              <a:gd name="T24" fmla="*/ 78107 w 181"/>
              <a:gd name="T25" fmla="*/ 57059 h 138"/>
              <a:gd name="T26" fmla="*/ 58052 w 181"/>
              <a:gd name="T27" fmla="*/ 79386 h 138"/>
              <a:gd name="T28" fmla="*/ 58052 w 181"/>
              <a:gd name="T29" fmla="*/ 89310 h 138"/>
              <a:gd name="T30" fmla="*/ 58052 w 181"/>
              <a:gd name="T31" fmla="*/ 101714 h 138"/>
              <a:gd name="T32" fmla="*/ 60163 w 181"/>
              <a:gd name="T33" fmla="*/ 124041 h 138"/>
              <a:gd name="T34" fmla="*/ 66496 w 181"/>
              <a:gd name="T35" fmla="*/ 156292 h 138"/>
              <a:gd name="T36" fmla="*/ 75996 w 181"/>
              <a:gd name="T37" fmla="*/ 193504 h 138"/>
              <a:gd name="T38" fmla="*/ 91828 w 181"/>
              <a:gd name="T39" fmla="*/ 230717 h 138"/>
              <a:gd name="T40" fmla="*/ 115049 w 181"/>
              <a:gd name="T41" fmla="*/ 267929 h 138"/>
              <a:gd name="T42" fmla="*/ 148825 w 181"/>
              <a:gd name="T43" fmla="*/ 305142 h 138"/>
              <a:gd name="T44" fmla="*/ 191045 w 181"/>
              <a:gd name="T45" fmla="*/ 342354 h 138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181"/>
              <a:gd name="T70" fmla="*/ 0 h 138"/>
              <a:gd name="T71" fmla="*/ 181 w 181"/>
              <a:gd name="T72" fmla="*/ 138 h 138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181" h="138">
                <a:moveTo>
                  <a:pt x="181" y="138"/>
                </a:moveTo>
                <a:lnTo>
                  <a:pt x="178" y="138"/>
                </a:lnTo>
                <a:lnTo>
                  <a:pt x="165" y="138"/>
                </a:lnTo>
                <a:lnTo>
                  <a:pt x="148" y="138"/>
                </a:lnTo>
                <a:lnTo>
                  <a:pt x="126" y="136"/>
                </a:lnTo>
                <a:lnTo>
                  <a:pt x="104" y="130"/>
                </a:lnTo>
                <a:lnTo>
                  <a:pt x="79" y="121"/>
                </a:lnTo>
                <a:lnTo>
                  <a:pt x="57" y="108"/>
                </a:lnTo>
                <a:lnTo>
                  <a:pt x="37" y="89"/>
                </a:lnTo>
                <a:lnTo>
                  <a:pt x="24" y="65"/>
                </a:lnTo>
                <a:lnTo>
                  <a:pt x="11" y="73"/>
                </a:lnTo>
                <a:lnTo>
                  <a:pt x="0" y="0"/>
                </a:lnTo>
                <a:lnTo>
                  <a:pt x="74" y="23"/>
                </a:lnTo>
                <a:lnTo>
                  <a:pt x="55" y="32"/>
                </a:lnTo>
                <a:lnTo>
                  <a:pt x="55" y="36"/>
                </a:lnTo>
                <a:lnTo>
                  <a:pt x="55" y="41"/>
                </a:lnTo>
                <a:lnTo>
                  <a:pt x="57" y="50"/>
                </a:lnTo>
                <a:lnTo>
                  <a:pt x="63" y="63"/>
                </a:lnTo>
                <a:lnTo>
                  <a:pt x="72" y="78"/>
                </a:lnTo>
                <a:lnTo>
                  <a:pt x="87" y="93"/>
                </a:lnTo>
                <a:lnTo>
                  <a:pt x="109" y="108"/>
                </a:lnTo>
                <a:lnTo>
                  <a:pt x="141" y="123"/>
                </a:lnTo>
                <a:lnTo>
                  <a:pt x="181" y="138"/>
                </a:lnTo>
                <a:close/>
              </a:path>
            </a:pathLst>
          </a:custGeom>
          <a:solidFill>
            <a:srgbClr val="0000FF"/>
          </a:solidFill>
          <a:ln w="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342" name="Group 341"/>
          <p:cNvGrpSpPr/>
          <p:nvPr/>
        </p:nvGrpSpPr>
        <p:grpSpPr>
          <a:xfrm>
            <a:off x="1822450" y="1524000"/>
            <a:ext cx="7245350" cy="4457698"/>
            <a:chOff x="1060450" y="1790700"/>
            <a:chExt cx="7245350" cy="4457698"/>
          </a:xfrm>
        </p:grpSpPr>
        <p:grpSp>
          <p:nvGrpSpPr>
            <p:cNvPr id="2" name="Group 327"/>
            <p:cNvGrpSpPr>
              <a:grpSpLocks/>
            </p:cNvGrpSpPr>
            <p:nvPr/>
          </p:nvGrpSpPr>
          <p:grpSpPr bwMode="auto">
            <a:xfrm>
              <a:off x="1060450" y="1790700"/>
              <a:ext cx="6330386" cy="4457698"/>
              <a:chOff x="198440" y="1524000"/>
              <a:chExt cx="6291260" cy="4610105"/>
            </a:xfrm>
          </p:grpSpPr>
          <p:grpSp>
            <p:nvGrpSpPr>
              <p:cNvPr id="3" name="Group 408"/>
              <p:cNvGrpSpPr>
                <a:grpSpLocks/>
              </p:cNvGrpSpPr>
              <p:nvPr/>
            </p:nvGrpSpPr>
            <p:grpSpPr bwMode="auto">
              <a:xfrm>
                <a:off x="3810000" y="1524000"/>
                <a:ext cx="2679700" cy="1509713"/>
                <a:chOff x="2400" y="960"/>
                <a:chExt cx="1688" cy="951"/>
              </a:xfrm>
            </p:grpSpPr>
            <p:grpSp>
              <p:nvGrpSpPr>
                <p:cNvPr id="5" name="Group 407"/>
                <p:cNvGrpSpPr>
                  <a:grpSpLocks/>
                </p:cNvGrpSpPr>
                <p:nvPr/>
              </p:nvGrpSpPr>
              <p:grpSpPr bwMode="auto">
                <a:xfrm>
                  <a:off x="2477" y="960"/>
                  <a:ext cx="1611" cy="912"/>
                  <a:chOff x="2477" y="960"/>
                  <a:chExt cx="1611" cy="912"/>
                </a:xfrm>
              </p:grpSpPr>
              <p:sp>
                <p:nvSpPr>
                  <p:cNvPr id="9542" name="Text Box 5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589" y="1053"/>
                    <a:ext cx="499" cy="180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>
                    <a:spAutoFit/>
                  </a:bodyPr>
                  <a:lstStyle/>
                  <a:p>
                    <a:pPr algn="ctr" eaLnBrk="0" hangingPunct="0"/>
                    <a:r>
                      <a:rPr lang="en-US" sz="1200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rPr>
                      <a:t>New Hall</a:t>
                    </a:r>
                  </a:p>
                </p:txBody>
              </p:sp>
              <p:sp>
                <p:nvSpPr>
                  <p:cNvPr id="9543" name="Line 70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2477" y="1870"/>
                    <a:ext cx="0" cy="2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544" name="Freeform 318"/>
                  <p:cNvSpPr>
                    <a:spLocks/>
                  </p:cNvSpPr>
                  <p:nvPr/>
                </p:nvSpPr>
                <p:spPr bwMode="auto">
                  <a:xfrm>
                    <a:off x="3303" y="1036"/>
                    <a:ext cx="89" cy="128"/>
                  </a:xfrm>
                  <a:custGeom>
                    <a:avLst/>
                    <a:gdLst>
                      <a:gd name="T0" fmla="*/ 89 w 89"/>
                      <a:gd name="T1" fmla="*/ 110 h 130"/>
                      <a:gd name="T2" fmla="*/ 89 w 89"/>
                      <a:gd name="T3" fmla="*/ 32 h 130"/>
                      <a:gd name="T4" fmla="*/ 0 w 89"/>
                      <a:gd name="T5" fmla="*/ 0 h 130"/>
                      <a:gd name="T6" fmla="*/ 0 w 89"/>
                      <a:gd name="T7" fmla="*/ 79 h 130"/>
                      <a:gd name="T8" fmla="*/ 89 w 89"/>
                      <a:gd name="T9" fmla="*/ 110 h 130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89"/>
                      <a:gd name="T16" fmla="*/ 0 h 130"/>
                      <a:gd name="T17" fmla="*/ 89 w 89"/>
                      <a:gd name="T18" fmla="*/ 130 h 130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89" h="130">
                        <a:moveTo>
                          <a:pt x="89" y="130"/>
                        </a:moveTo>
                        <a:lnTo>
                          <a:pt x="89" y="41"/>
                        </a:lnTo>
                        <a:lnTo>
                          <a:pt x="0" y="0"/>
                        </a:lnTo>
                        <a:lnTo>
                          <a:pt x="0" y="89"/>
                        </a:lnTo>
                        <a:lnTo>
                          <a:pt x="89" y="130"/>
                        </a:lnTo>
                        <a:close/>
                      </a:path>
                    </a:pathLst>
                  </a:custGeom>
                  <a:solidFill>
                    <a:srgbClr val="0000FF"/>
                  </a:solidFill>
                  <a:ln w="0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545" name="Freeform 319"/>
                  <p:cNvSpPr>
                    <a:spLocks/>
                  </p:cNvSpPr>
                  <p:nvPr/>
                </p:nvSpPr>
                <p:spPr bwMode="auto">
                  <a:xfrm>
                    <a:off x="3303" y="1036"/>
                    <a:ext cx="89" cy="128"/>
                  </a:xfrm>
                  <a:custGeom>
                    <a:avLst/>
                    <a:gdLst>
                      <a:gd name="T0" fmla="*/ 89 w 89"/>
                      <a:gd name="T1" fmla="*/ 110 h 130"/>
                      <a:gd name="T2" fmla="*/ 89 w 89"/>
                      <a:gd name="T3" fmla="*/ 32 h 130"/>
                      <a:gd name="T4" fmla="*/ 0 w 89"/>
                      <a:gd name="T5" fmla="*/ 0 h 130"/>
                      <a:gd name="T6" fmla="*/ 0 w 89"/>
                      <a:gd name="T7" fmla="*/ 79 h 130"/>
                      <a:gd name="T8" fmla="*/ 89 w 89"/>
                      <a:gd name="T9" fmla="*/ 110 h 130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89"/>
                      <a:gd name="T16" fmla="*/ 0 h 130"/>
                      <a:gd name="T17" fmla="*/ 89 w 89"/>
                      <a:gd name="T18" fmla="*/ 130 h 130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89" h="130">
                        <a:moveTo>
                          <a:pt x="89" y="130"/>
                        </a:moveTo>
                        <a:lnTo>
                          <a:pt x="89" y="41"/>
                        </a:lnTo>
                        <a:lnTo>
                          <a:pt x="0" y="0"/>
                        </a:lnTo>
                        <a:lnTo>
                          <a:pt x="0" y="89"/>
                        </a:lnTo>
                        <a:lnTo>
                          <a:pt x="89" y="130"/>
                        </a:lnTo>
                      </a:path>
                    </a:pathLst>
                  </a:custGeom>
                  <a:noFill/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546" name="Freeform 320"/>
                  <p:cNvSpPr>
                    <a:spLocks/>
                  </p:cNvSpPr>
                  <p:nvPr/>
                </p:nvSpPr>
                <p:spPr bwMode="auto">
                  <a:xfrm>
                    <a:off x="3303" y="960"/>
                    <a:ext cx="323" cy="115"/>
                  </a:xfrm>
                  <a:custGeom>
                    <a:avLst/>
                    <a:gdLst>
                      <a:gd name="T0" fmla="*/ 239 w 323"/>
                      <a:gd name="T1" fmla="*/ 0 h 117"/>
                      <a:gd name="T2" fmla="*/ 0 w 323"/>
                      <a:gd name="T3" fmla="*/ 66 h 117"/>
                      <a:gd name="T4" fmla="*/ 89 w 323"/>
                      <a:gd name="T5" fmla="*/ 97 h 117"/>
                      <a:gd name="T6" fmla="*/ 323 w 323"/>
                      <a:gd name="T7" fmla="*/ 24 h 117"/>
                      <a:gd name="T8" fmla="*/ 239 w 323"/>
                      <a:gd name="T9" fmla="*/ 0 h 117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323"/>
                      <a:gd name="T16" fmla="*/ 0 h 117"/>
                      <a:gd name="T17" fmla="*/ 323 w 323"/>
                      <a:gd name="T18" fmla="*/ 117 h 117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323" h="117">
                        <a:moveTo>
                          <a:pt x="239" y="0"/>
                        </a:moveTo>
                        <a:lnTo>
                          <a:pt x="0" y="76"/>
                        </a:lnTo>
                        <a:lnTo>
                          <a:pt x="89" y="117"/>
                        </a:lnTo>
                        <a:lnTo>
                          <a:pt x="323" y="24"/>
                        </a:lnTo>
                        <a:lnTo>
                          <a:pt x="239" y="0"/>
                        </a:lnTo>
                        <a:close/>
                      </a:path>
                    </a:pathLst>
                  </a:custGeom>
                  <a:solidFill>
                    <a:srgbClr val="6666FF"/>
                  </a:solidFill>
                  <a:ln w="0">
                    <a:solidFill>
                      <a:srgbClr val="6666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547" name="Freeform 321"/>
                  <p:cNvSpPr>
                    <a:spLocks/>
                  </p:cNvSpPr>
                  <p:nvPr/>
                </p:nvSpPr>
                <p:spPr bwMode="auto">
                  <a:xfrm>
                    <a:off x="3303" y="960"/>
                    <a:ext cx="323" cy="115"/>
                  </a:xfrm>
                  <a:custGeom>
                    <a:avLst/>
                    <a:gdLst>
                      <a:gd name="T0" fmla="*/ 239 w 323"/>
                      <a:gd name="T1" fmla="*/ 0 h 117"/>
                      <a:gd name="T2" fmla="*/ 0 w 323"/>
                      <a:gd name="T3" fmla="*/ 66 h 117"/>
                      <a:gd name="T4" fmla="*/ 89 w 323"/>
                      <a:gd name="T5" fmla="*/ 97 h 117"/>
                      <a:gd name="T6" fmla="*/ 323 w 323"/>
                      <a:gd name="T7" fmla="*/ 24 h 117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323"/>
                      <a:gd name="T13" fmla="*/ 0 h 117"/>
                      <a:gd name="T14" fmla="*/ 323 w 323"/>
                      <a:gd name="T15" fmla="*/ 117 h 117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323" h="117">
                        <a:moveTo>
                          <a:pt x="239" y="0"/>
                        </a:moveTo>
                        <a:lnTo>
                          <a:pt x="0" y="76"/>
                        </a:lnTo>
                        <a:lnTo>
                          <a:pt x="89" y="117"/>
                        </a:lnTo>
                        <a:lnTo>
                          <a:pt x="323" y="24"/>
                        </a:lnTo>
                      </a:path>
                    </a:pathLst>
                  </a:custGeom>
                  <a:noFill/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548" name="Freeform 322"/>
                  <p:cNvSpPr>
                    <a:spLocks/>
                  </p:cNvSpPr>
                  <p:nvPr/>
                </p:nvSpPr>
                <p:spPr bwMode="auto">
                  <a:xfrm>
                    <a:off x="3392" y="986"/>
                    <a:ext cx="236" cy="177"/>
                  </a:xfrm>
                  <a:custGeom>
                    <a:avLst/>
                    <a:gdLst>
                      <a:gd name="T0" fmla="*/ 0 w 236"/>
                      <a:gd name="T1" fmla="*/ 150 h 180"/>
                      <a:gd name="T2" fmla="*/ 0 w 236"/>
                      <a:gd name="T3" fmla="*/ 80 h 180"/>
                      <a:gd name="T4" fmla="*/ 236 w 236"/>
                      <a:gd name="T5" fmla="*/ 0 h 180"/>
                      <a:gd name="T6" fmla="*/ 234 w 236"/>
                      <a:gd name="T7" fmla="*/ 77 h 180"/>
                      <a:gd name="T8" fmla="*/ 0 w 236"/>
                      <a:gd name="T9" fmla="*/ 150 h 180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236"/>
                      <a:gd name="T16" fmla="*/ 0 h 180"/>
                      <a:gd name="T17" fmla="*/ 236 w 236"/>
                      <a:gd name="T18" fmla="*/ 180 h 180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236" h="180">
                        <a:moveTo>
                          <a:pt x="0" y="180"/>
                        </a:moveTo>
                        <a:lnTo>
                          <a:pt x="0" y="91"/>
                        </a:lnTo>
                        <a:lnTo>
                          <a:pt x="236" y="0"/>
                        </a:lnTo>
                        <a:lnTo>
                          <a:pt x="234" y="87"/>
                        </a:lnTo>
                        <a:lnTo>
                          <a:pt x="0" y="180"/>
                        </a:lnTo>
                        <a:close/>
                      </a:path>
                    </a:pathLst>
                  </a:custGeom>
                  <a:solidFill>
                    <a:srgbClr val="6666FF"/>
                  </a:solidFill>
                  <a:ln w="0">
                    <a:solidFill>
                      <a:srgbClr val="6666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549" name="Freeform 323"/>
                  <p:cNvSpPr>
                    <a:spLocks/>
                  </p:cNvSpPr>
                  <p:nvPr/>
                </p:nvSpPr>
                <p:spPr bwMode="auto">
                  <a:xfrm>
                    <a:off x="3392" y="986"/>
                    <a:ext cx="236" cy="177"/>
                  </a:xfrm>
                  <a:custGeom>
                    <a:avLst/>
                    <a:gdLst>
                      <a:gd name="T0" fmla="*/ 0 w 236"/>
                      <a:gd name="T1" fmla="*/ 150 h 180"/>
                      <a:gd name="T2" fmla="*/ 0 w 236"/>
                      <a:gd name="T3" fmla="*/ 80 h 180"/>
                      <a:gd name="T4" fmla="*/ 236 w 236"/>
                      <a:gd name="T5" fmla="*/ 0 h 180"/>
                      <a:gd name="T6" fmla="*/ 234 w 236"/>
                      <a:gd name="T7" fmla="*/ 77 h 180"/>
                      <a:gd name="T8" fmla="*/ 0 w 236"/>
                      <a:gd name="T9" fmla="*/ 150 h 180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236"/>
                      <a:gd name="T16" fmla="*/ 0 h 180"/>
                      <a:gd name="T17" fmla="*/ 236 w 236"/>
                      <a:gd name="T18" fmla="*/ 180 h 180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236" h="180">
                        <a:moveTo>
                          <a:pt x="0" y="180"/>
                        </a:moveTo>
                        <a:lnTo>
                          <a:pt x="0" y="91"/>
                        </a:lnTo>
                        <a:lnTo>
                          <a:pt x="236" y="0"/>
                        </a:lnTo>
                        <a:lnTo>
                          <a:pt x="234" y="87"/>
                        </a:lnTo>
                        <a:lnTo>
                          <a:pt x="0" y="180"/>
                        </a:lnTo>
                      </a:path>
                    </a:pathLst>
                  </a:custGeom>
                  <a:noFill/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550" name="Freeform 324"/>
                  <p:cNvSpPr>
                    <a:spLocks noEditPoints="1"/>
                  </p:cNvSpPr>
                  <p:nvPr/>
                </p:nvSpPr>
                <p:spPr bwMode="auto">
                  <a:xfrm>
                    <a:off x="3452" y="1006"/>
                    <a:ext cx="90" cy="106"/>
                  </a:xfrm>
                  <a:custGeom>
                    <a:avLst/>
                    <a:gdLst>
                      <a:gd name="T0" fmla="*/ 42 w 90"/>
                      <a:gd name="T1" fmla="*/ 19 h 108"/>
                      <a:gd name="T2" fmla="*/ 48 w 90"/>
                      <a:gd name="T3" fmla="*/ 19 h 108"/>
                      <a:gd name="T4" fmla="*/ 53 w 90"/>
                      <a:gd name="T5" fmla="*/ 21 h 108"/>
                      <a:gd name="T6" fmla="*/ 59 w 90"/>
                      <a:gd name="T7" fmla="*/ 22 h 108"/>
                      <a:gd name="T8" fmla="*/ 63 w 90"/>
                      <a:gd name="T9" fmla="*/ 27 h 108"/>
                      <a:gd name="T10" fmla="*/ 64 w 90"/>
                      <a:gd name="T11" fmla="*/ 27 h 108"/>
                      <a:gd name="T12" fmla="*/ 66 w 90"/>
                      <a:gd name="T13" fmla="*/ 33 h 108"/>
                      <a:gd name="T14" fmla="*/ 66 w 90"/>
                      <a:gd name="T15" fmla="*/ 42 h 108"/>
                      <a:gd name="T16" fmla="*/ 66 w 90"/>
                      <a:gd name="T17" fmla="*/ 53 h 108"/>
                      <a:gd name="T18" fmla="*/ 64 w 90"/>
                      <a:gd name="T19" fmla="*/ 63 h 108"/>
                      <a:gd name="T20" fmla="*/ 61 w 90"/>
                      <a:gd name="T21" fmla="*/ 70 h 108"/>
                      <a:gd name="T22" fmla="*/ 55 w 90"/>
                      <a:gd name="T23" fmla="*/ 73 h 108"/>
                      <a:gd name="T24" fmla="*/ 50 w 90"/>
                      <a:gd name="T25" fmla="*/ 74 h 108"/>
                      <a:gd name="T26" fmla="*/ 42 w 90"/>
                      <a:gd name="T27" fmla="*/ 75 h 108"/>
                      <a:gd name="T28" fmla="*/ 20 w 90"/>
                      <a:gd name="T29" fmla="*/ 75 h 108"/>
                      <a:gd name="T30" fmla="*/ 20 w 90"/>
                      <a:gd name="T31" fmla="*/ 19 h 108"/>
                      <a:gd name="T32" fmla="*/ 42 w 90"/>
                      <a:gd name="T33" fmla="*/ 19 h 108"/>
                      <a:gd name="T34" fmla="*/ 46 w 90"/>
                      <a:gd name="T35" fmla="*/ 0 h 108"/>
                      <a:gd name="T36" fmla="*/ 0 w 90"/>
                      <a:gd name="T37" fmla="*/ 0 h 108"/>
                      <a:gd name="T38" fmla="*/ 0 w 90"/>
                      <a:gd name="T39" fmla="*/ 88 h 108"/>
                      <a:gd name="T40" fmla="*/ 46 w 90"/>
                      <a:gd name="T41" fmla="*/ 88 h 108"/>
                      <a:gd name="T42" fmla="*/ 61 w 90"/>
                      <a:gd name="T43" fmla="*/ 84 h 108"/>
                      <a:gd name="T44" fmla="*/ 72 w 90"/>
                      <a:gd name="T45" fmla="*/ 79 h 108"/>
                      <a:gd name="T46" fmla="*/ 81 w 90"/>
                      <a:gd name="T47" fmla="*/ 74 h 108"/>
                      <a:gd name="T48" fmla="*/ 89 w 90"/>
                      <a:gd name="T49" fmla="*/ 61 h 108"/>
                      <a:gd name="T50" fmla="*/ 90 w 90"/>
                      <a:gd name="T51" fmla="*/ 40 h 108"/>
                      <a:gd name="T52" fmla="*/ 89 w 90"/>
                      <a:gd name="T53" fmla="*/ 33 h 108"/>
                      <a:gd name="T54" fmla="*/ 89 w 90"/>
                      <a:gd name="T55" fmla="*/ 27 h 108"/>
                      <a:gd name="T56" fmla="*/ 85 w 90"/>
                      <a:gd name="T57" fmla="*/ 24 h 108"/>
                      <a:gd name="T58" fmla="*/ 81 w 90"/>
                      <a:gd name="T59" fmla="*/ 15 h 108"/>
                      <a:gd name="T60" fmla="*/ 76 w 90"/>
                      <a:gd name="T61" fmla="*/ 9 h 108"/>
                      <a:gd name="T62" fmla="*/ 68 w 90"/>
                      <a:gd name="T63" fmla="*/ 6 h 108"/>
                      <a:gd name="T64" fmla="*/ 63 w 90"/>
                      <a:gd name="T65" fmla="*/ 2 h 108"/>
                      <a:gd name="T66" fmla="*/ 55 w 90"/>
                      <a:gd name="T67" fmla="*/ 0 h 108"/>
                      <a:gd name="T68" fmla="*/ 46 w 90"/>
                      <a:gd name="T69" fmla="*/ 0 h 108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w 90"/>
                      <a:gd name="T106" fmla="*/ 0 h 108"/>
                      <a:gd name="T107" fmla="*/ 90 w 90"/>
                      <a:gd name="T108" fmla="*/ 108 h 108"/>
                    </a:gdLst>
                    <a:ahLst/>
                    <a:cxnLst>
                      <a:cxn ang="T70">
                        <a:pos x="T0" y="T1"/>
                      </a:cxn>
                      <a:cxn ang="T71">
                        <a:pos x="T2" y="T3"/>
                      </a:cxn>
                      <a:cxn ang="T72">
                        <a:pos x="T4" y="T5"/>
                      </a:cxn>
                      <a:cxn ang="T73">
                        <a:pos x="T6" y="T7"/>
                      </a:cxn>
                      <a:cxn ang="T74">
                        <a:pos x="T8" y="T9"/>
                      </a:cxn>
                      <a:cxn ang="T75">
                        <a:pos x="T10" y="T11"/>
                      </a:cxn>
                      <a:cxn ang="T76">
                        <a:pos x="T12" y="T13"/>
                      </a:cxn>
                      <a:cxn ang="T77">
                        <a:pos x="T14" y="T15"/>
                      </a:cxn>
                      <a:cxn ang="T78">
                        <a:pos x="T16" y="T17"/>
                      </a:cxn>
                      <a:cxn ang="T79">
                        <a:pos x="T18" y="T19"/>
                      </a:cxn>
                      <a:cxn ang="T80">
                        <a:pos x="T20" y="T21"/>
                      </a:cxn>
                      <a:cxn ang="T81">
                        <a:pos x="T22" y="T23"/>
                      </a:cxn>
                      <a:cxn ang="T82">
                        <a:pos x="T24" y="T25"/>
                      </a:cxn>
                      <a:cxn ang="T83">
                        <a:pos x="T26" y="T27"/>
                      </a:cxn>
                      <a:cxn ang="T84">
                        <a:pos x="T28" y="T29"/>
                      </a:cxn>
                      <a:cxn ang="T85">
                        <a:pos x="T30" y="T31"/>
                      </a:cxn>
                      <a:cxn ang="T86">
                        <a:pos x="T32" y="T33"/>
                      </a:cxn>
                      <a:cxn ang="T87">
                        <a:pos x="T34" y="T35"/>
                      </a:cxn>
                      <a:cxn ang="T88">
                        <a:pos x="T36" y="T37"/>
                      </a:cxn>
                      <a:cxn ang="T89">
                        <a:pos x="T38" y="T39"/>
                      </a:cxn>
                      <a:cxn ang="T90">
                        <a:pos x="T40" y="T41"/>
                      </a:cxn>
                      <a:cxn ang="T91">
                        <a:pos x="T42" y="T43"/>
                      </a:cxn>
                      <a:cxn ang="T92">
                        <a:pos x="T44" y="T45"/>
                      </a:cxn>
                      <a:cxn ang="T93">
                        <a:pos x="T46" y="T47"/>
                      </a:cxn>
                      <a:cxn ang="T94">
                        <a:pos x="T48" y="T49"/>
                      </a:cxn>
                      <a:cxn ang="T95">
                        <a:pos x="T50" y="T51"/>
                      </a:cxn>
                      <a:cxn ang="T96">
                        <a:pos x="T52" y="T53"/>
                      </a:cxn>
                      <a:cxn ang="T97">
                        <a:pos x="T54" y="T55"/>
                      </a:cxn>
                      <a:cxn ang="T98">
                        <a:pos x="T56" y="T57"/>
                      </a:cxn>
                      <a:cxn ang="T99">
                        <a:pos x="T58" y="T59"/>
                      </a:cxn>
                      <a:cxn ang="T100">
                        <a:pos x="T60" y="T61"/>
                      </a:cxn>
                      <a:cxn ang="T101">
                        <a:pos x="T62" y="T63"/>
                      </a:cxn>
                      <a:cxn ang="T102">
                        <a:pos x="T64" y="T65"/>
                      </a:cxn>
                      <a:cxn ang="T103">
                        <a:pos x="T66" y="T67"/>
                      </a:cxn>
                      <a:cxn ang="T104">
                        <a:pos x="T68" y="T69"/>
                      </a:cxn>
                    </a:cxnLst>
                    <a:rect l="T105" t="T106" r="T107" b="T108"/>
                    <a:pathLst>
                      <a:path w="90" h="108">
                        <a:moveTo>
                          <a:pt x="42" y="19"/>
                        </a:moveTo>
                        <a:lnTo>
                          <a:pt x="48" y="19"/>
                        </a:lnTo>
                        <a:lnTo>
                          <a:pt x="53" y="21"/>
                        </a:lnTo>
                        <a:lnTo>
                          <a:pt x="59" y="22"/>
                        </a:lnTo>
                        <a:lnTo>
                          <a:pt x="63" y="28"/>
                        </a:lnTo>
                        <a:lnTo>
                          <a:pt x="64" y="34"/>
                        </a:lnTo>
                        <a:lnTo>
                          <a:pt x="66" y="43"/>
                        </a:lnTo>
                        <a:lnTo>
                          <a:pt x="66" y="52"/>
                        </a:lnTo>
                        <a:lnTo>
                          <a:pt x="66" y="63"/>
                        </a:lnTo>
                        <a:lnTo>
                          <a:pt x="64" y="73"/>
                        </a:lnTo>
                        <a:lnTo>
                          <a:pt x="61" y="80"/>
                        </a:lnTo>
                        <a:lnTo>
                          <a:pt x="55" y="86"/>
                        </a:lnTo>
                        <a:lnTo>
                          <a:pt x="50" y="87"/>
                        </a:lnTo>
                        <a:lnTo>
                          <a:pt x="42" y="89"/>
                        </a:lnTo>
                        <a:lnTo>
                          <a:pt x="20" y="89"/>
                        </a:lnTo>
                        <a:lnTo>
                          <a:pt x="20" y="19"/>
                        </a:lnTo>
                        <a:lnTo>
                          <a:pt x="42" y="19"/>
                        </a:lnTo>
                        <a:close/>
                        <a:moveTo>
                          <a:pt x="46" y="0"/>
                        </a:moveTo>
                        <a:lnTo>
                          <a:pt x="0" y="0"/>
                        </a:lnTo>
                        <a:lnTo>
                          <a:pt x="0" y="108"/>
                        </a:lnTo>
                        <a:lnTo>
                          <a:pt x="46" y="108"/>
                        </a:lnTo>
                        <a:lnTo>
                          <a:pt x="61" y="104"/>
                        </a:lnTo>
                        <a:lnTo>
                          <a:pt x="72" y="98"/>
                        </a:lnTo>
                        <a:lnTo>
                          <a:pt x="81" y="87"/>
                        </a:lnTo>
                        <a:lnTo>
                          <a:pt x="89" y="71"/>
                        </a:lnTo>
                        <a:lnTo>
                          <a:pt x="90" y="50"/>
                        </a:lnTo>
                        <a:lnTo>
                          <a:pt x="89" y="43"/>
                        </a:lnTo>
                        <a:lnTo>
                          <a:pt x="89" y="34"/>
                        </a:lnTo>
                        <a:lnTo>
                          <a:pt x="85" y="24"/>
                        </a:lnTo>
                        <a:lnTo>
                          <a:pt x="81" y="15"/>
                        </a:lnTo>
                        <a:lnTo>
                          <a:pt x="76" y="9"/>
                        </a:lnTo>
                        <a:lnTo>
                          <a:pt x="68" y="6"/>
                        </a:lnTo>
                        <a:lnTo>
                          <a:pt x="63" y="2"/>
                        </a:lnTo>
                        <a:lnTo>
                          <a:pt x="55" y="0"/>
                        </a:lnTo>
                        <a:lnTo>
                          <a:pt x="46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0">
                    <a:solidFill>
                      <a:srgbClr val="FFFF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551" name="Freeform 325"/>
                  <p:cNvSpPr>
                    <a:spLocks/>
                  </p:cNvSpPr>
                  <p:nvPr/>
                </p:nvSpPr>
                <p:spPr bwMode="auto">
                  <a:xfrm>
                    <a:off x="3472" y="1025"/>
                    <a:ext cx="46" cy="69"/>
                  </a:xfrm>
                  <a:custGeom>
                    <a:avLst/>
                    <a:gdLst>
                      <a:gd name="T0" fmla="*/ 22 w 46"/>
                      <a:gd name="T1" fmla="*/ 0 h 70"/>
                      <a:gd name="T2" fmla="*/ 28 w 46"/>
                      <a:gd name="T3" fmla="*/ 0 h 70"/>
                      <a:gd name="T4" fmla="*/ 33 w 46"/>
                      <a:gd name="T5" fmla="*/ 2 h 70"/>
                      <a:gd name="T6" fmla="*/ 39 w 46"/>
                      <a:gd name="T7" fmla="*/ 3 h 70"/>
                      <a:gd name="T8" fmla="*/ 43 w 46"/>
                      <a:gd name="T9" fmla="*/ 9 h 70"/>
                      <a:gd name="T10" fmla="*/ 44 w 46"/>
                      <a:gd name="T11" fmla="*/ 15 h 70"/>
                      <a:gd name="T12" fmla="*/ 46 w 46"/>
                      <a:gd name="T13" fmla="*/ 24 h 70"/>
                      <a:gd name="T14" fmla="*/ 46 w 46"/>
                      <a:gd name="T15" fmla="*/ 33 h 70"/>
                      <a:gd name="T16" fmla="*/ 46 w 46"/>
                      <a:gd name="T17" fmla="*/ 35 h 70"/>
                      <a:gd name="T18" fmla="*/ 44 w 46"/>
                      <a:gd name="T19" fmla="*/ 44 h 70"/>
                      <a:gd name="T20" fmla="*/ 41 w 46"/>
                      <a:gd name="T21" fmla="*/ 51 h 70"/>
                      <a:gd name="T22" fmla="*/ 35 w 46"/>
                      <a:gd name="T23" fmla="*/ 57 h 70"/>
                      <a:gd name="T24" fmla="*/ 30 w 46"/>
                      <a:gd name="T25" fmla="*/ 58 h 70"/>
                      <a:gd name="T26" fmla="*/ 22 w 46"/>
                      <a:gd name="T27" fmla="*/ 60 h 70"/>
                      <a:gd name="T28" fmla="*/ 0 w 46"/>
                      <a:gd name="T29" fmla="*/ 60 h 70"/>
                      <a:gd name="T30" fmla="*/ 0 w 46"/>
                      <a:gd name="T31" fmla="*/ 0 h 70"/>
                      <a:gd name="T32" fmla="*/ 22 w 46"/>
                      <a:gd name="T33" fmla="*/ 0 h 70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w 46"/>
                      <a:gd name="T52" fmla="*/ 0 h 70"/>
                      <a:gd name="T53" fmla="*/ 46 w 46"/>
                      <a:gd name="T54" fmla="*/ 70 h 70"/>
                    </a:gdLst>
                    <a:ahLst/>
                    <a:cxnLst>
                      <a:cxn ang="T34">
                        <a:pos x="T0" y="T1"/>
                      </a:cxn>
                      <a:cxn ang="T35">
                        <a:pos x="T2" y="T3"/>
                      </a:cxn>
                      <a:cxn ang="T36">
                        <a:pos x="T4" y="T5"/>
                      </a:cxn>
                      <a:cxn ang="T37">
                        <a:pos x="T6" y="T7"/>
                      </a:cxn>
                      <a:cxn ang="T38">
                        <a:pos x="T8" y="T9"/>
                      </a:cxn>
                      <a:cxn ang="T39">
                        <a:pos x="T10" y="T11"/>
                      </a:cxn>
                      <a:cxn ang="T40">
                        <a:pos x="T12" y="T13"/>
                      </a:cxn>
                      <a:cxn ang="T41">
                        <a:pos x="T14" y="T15"/>
                      </a:cxn>
                      <a:cxn ang="T42">
                        <a:pos x="T16" y="T17"/>
                      </a:cxn>
                      <a:cxn ang="T43">
                        <a:pos x="T18" y="T19"/>
                      </a:cxn>
                      <a:cxn ang="T44">
                        <a:pos x="T20" y="T21"/>
                      </a:cxn>
                      <a:cxn ang="T45">
                        <a:pos x="T22" y="T23"/>
                      </a:cxn>
                      <a:cxn ang="T46">
                        <a:pos x="T24" y="T25"/>
                      </a:cxn>
                      <a:cxn ang="T47">
                        <a:pos x="T26" y="T27"/>
                      </a:cxn>
                      <a:cxn ang="T48">
                        <a:pos x="T28" y="T29"/>
                      </a:cxn>
                      <a:cxn ang="T49">
                        <a:pos x="T30" y="T31"/>
                      </a:cxn>
                      <a:cxn ang="T50">
                        <a:pos x="T32" y="T33"/>
                      </a:cxn>
                    </a:cxnLst>
                    <a:rect l="T51" t="T52" r="T53" b="T54"/>
                    <a:pathLst>
                      <a:path w="46" h="70">
                        <a:moveTo>
                          <a:pt x="22" y="0"/>
                        </a:moveTo>
                        <a:lnTo>
                          <a:pt x="28" y="0"/>
                        </a:lnTo>
                        <a:lnTo>
                          <a:pt x="33" y="2"/>
                        </a:lnTo>
                        <a:lnTo>
                          <a:pt x="39" y="3"/>
                        </a:lnTo>
                        <a:lnTo>
                          <a:pt x="43" y="9"/>
                        </a:lnTo>
                        <a:lnTo>
                          <a:pt x="44" y="15"/>
                        </a:lnTo>
                        <a:lnTo>
                          <a:pt x="46" y="24"/>
                        </a:lnTo>
                        <a:lnTo>
                          <a:pt x="46" y="33"/>
                        </a:lnTo>
                        <a:lnTo>
                          <a:pt x="46" y="44"/>
                        </a:lnTo>
                        <a:lnTo>
                          <a:pt x="44" y="54"/>
                        </a:lnTo>
                        <a:lnTo>
                          <a:pt x="41" y="61"/>
                        </a:lnTo>
                        <a:lnTo>
                          <a:pt x="35" y="67"/>
                        </a:lnTo>
                        <a:lnTo>
                          <a:pt x="30" y="68"/>
                        </a:lnTo>
                        <a:lnTo>
                          <a:pt x="22" y="70"/>
                        </a:lnTo>
                        <a:lnTo>
                          <a:pt x="0" y="70"/>
                        </a:lnTo>
                        <a:lnTo>
                          <a:pt x="0" y="0"/>
                        </a:lnTo>
                        <a:lnTo>
                          <a:pt x="22" y="0"/>
                        </a:lnTo>
                      </a:path>
                    </a:pathLst>
                  </a:cu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552" name="Freeform 326"/>
                  <p:cNvSpPr>
                    <a:spLocks/>
                  </p:cNvSpPr>
                  <p:nvPr/>
                </p:nvSpPr>
                <p:spPr bwMode="auto">
                  <a:xfrm>
                    <a:off x="3452" y="1006"/>
                    <a:ext cx="90" cy="106"/>
                  </a:xfrm>
                  <a:custGeom>
                    <a:avLst/>
                    <a:gdLst>
                      <a:gd name="T0" fmla="*/ 46 w 90"/>
                      <a:gd name="T1" fmla="*/ 0 h 108"/>
                      <a:gd name="T2" fmla="*/ 0 w 90"/>
                      <a:gd name="T3" fmla="*/ 0 h 108"/>
                      <a:gd name="T4" fmla="*/ 0 w 90"/>
                      <a:gd name="T5" fmla="*/ 88 h 108"/>
                      <a:gd name="T6" fmla="*/ 46 w 90"/>
                      <a:gd name="T7" fmla="*/ 88 h 108"/>
                      <a:gd name="T8" fmla="*/ 61 w 90"/>
                      <a:gd name="T9" fmla="*/ 84 h 108"/>
                      <a:gd name="T10" fmla="*/ 72 w 90"/>
                      <a:gd name="T11" fmla="*/ 79 h 108"/>
                      <a:gd name="T12" fmla="*/ 81 w 90"/>
                      <a:gd name="T13" fmla="*/ 74 h 108"/>
                      <a:gd name="T14" fmla="*/ 89 w 90"/>
                      <a:gd name="T15" fmla="*/ 61 h 108"/>
                      <a:gd name="T16" fmla="*/ 90 w 90"/>
                      <a:gd name="T17" fmla="*/ 40 h 108"/>
                      <a:gd name="T18" fmla="*/ 89 w 90"/>
                      <a:gd name="T19" fmla="*/ 33 h 108"/>
                      <a:gd name="T20" fmla="*/ 89 w 90"/>
                      <a:gd name="T21" fmla="*/ 27 h 108"/>
                      <a:gd name="T22" fmla="*/ 85 w 90"/>
                      <a:gd name="T23" fmla="*/ 24 h 108"/>
                      <a:gd name="T24" fmla="*/ 81 w 90"/>
                      <a:gd name="T25" fmla="*/ 15 h 108"/>
                      <a:gd name="T26" fmla="*/ 76 w 90"/>
                      <a:gd name="T27" fmla="*/ 9 h 108"/>
                      <a:gd name="T28" fmla="*/ 68 w 90"/>
                      <a:gd name="T29" fmla="*/ 6 h 108"/>
                      <a:gd name="T30" fmla="*/ 63 w 90"/>
                      <a:gd name="T31" fmla="*/ 2 h 108"/>
                      <a:gd name="T32" fmla="*/ 55 w 90"/>
                      <a:gd name="T33" fmla="*/ 0 h 108"/>
                      <a:gd name="T34" fmla="*/ 46 w 90"/>
                      <a:gd name="T35" fmla="*/ 0 h 108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w 90"/>
                      <a:gd name="T55" fmla="*/ 0 h 108"/>
                      <a:gd name="T56" fmla="*/ 90 w 90"/>
                      <a:gd name="T57" fmla="*/ 108 h 108"/>
                    </a:gdLst>
                    <a:ahLst/>
                    <a:cxnLst>
                      <a:cxn ang="T36">
                        <a:pos x="T0" y="T1"/>
                      </a:cxn>
                      <a:cxn ang="T37">
                        <a:pos x="T2" y="T3"/>
                      </a:cxn>
                      <a:cxn ang="T38">
                        <a:pos x="T4" y="T5"/>
                      </a:cxn>
                      <a:cxn ang="T39">
                        <a:pos x="T6" y="T7"/>
                      </a:cxn>
                      <a:cxn ang="T40">
                        <a:pos x="T8" y="T9"/>
                      </a:cxn>
                      <a:cxn ang="T41">
                        <a:pos x="T10" y="T11"/>
                      </a:cxn>
                      <a:cxn ang="T42">
                        <a:pos x="T12" y="T13"/>
                      </a:cxn>
                      <a:cxn ang="T43">
                        <a:pos x="T14" y="T15"/>
                      </a:cxn>
                      <a:cxn ang="T44">
                        <a:pos x="T16" y="T17"/>
                      </a:cxn>
                      <a:cxn ang="T45">
                        <a:pos x="T18" y="T19"/>
                      </a:cxn>
                      <a:cxn ang="T46">
                        <a:pos x="T20" y="T21"/>
                      </a:cxn>
                      <a:cxn ang="T47">
                        <a:pos x="T22" y="T23"/>
                      </a:cxn>
                      <a:cxn ang="T48">
                        <a:pos x="T24" y="T25"/>
                      </a:cxn>
                      <a:cxn ang="T49">
                        <a:pos x="T26" y="T27"/>
                      </a:cxn>
                      <a:cxn ang="T50">
                        <a:pos x="T28" y="T29"/>
                      </a:cxn>
                      <a:cxn ang="T51">
                        <a:pos x="T30" y="T31"/>
                      </a:cxn>
                      <a:cxn ang="T52">
                        <a:pos x="T32" y="T33"/>
                      </a:cxn>
                      <a:cxn ang="T53">
                        <a:pos x="T34" y="T35"/>
                      </a:cxn>
                    </a:cxnLst>
                    <a:rect l="T54" t="T55" r="T56" b="T57"/>
                    <a:pathLst>
                      <a:path w="90" h="108">
                        <a:moveTo>
                          <a:pt x="46" y="0"/>
                        </a:moveTo>
                        <a:lnTo>
                          <a:pt x="0" y="0"/>
                        </a:lnTo>
                        <a:lnTo>
                          <a:pt x="0" y="108"/>
                        </a:lnTo>
                        <a:lnTo>
                          <a:pt x="46" y="108"/>
                        </a:lnTo>
                        <a:lnTo>
                          <a:pt x="61" y="104"/>
                        </a:lnTo>
                        <a:lnTo>
                          <a:pt x="72" y="98"/>
                        </a:lnTo>
                        <a:lnTo>
                          <a:pt x="81" y="87"/>
                        </a:lnTo>
                        <a:lnTo>
                          <a:pt x="89" y="71"/>
                        </a:lnTo>
                        <a:lnTo>
                          <a:pt x="90" y="50"/>
                        </a:lnTo>
                        <a:lnTo>
                          <a:pt x="89" y="43"/>
                        </a:lnTo>
                        <a:lnTo>
                          <a:pt x="89" y="34"/>
                        </a:lnTo>
                        <a:lnTo>
                          <a:pt x="85" y="24"/>
                        </a:lnTo>
                        <a:lnTo>
                          <a:pt x="81" y="15"/>
                        </a:lnTo>
                        <a:lnTo>
                          <a:pt x="76" y="9"/>
                        </a:lnTo>
                        <a:lnTo>
                          <a:pt x="68" y="6"/>
                        </a:lnTo>
                        <a:lnTo>
                          <a:pt x="63" y="2"/>
                        </a:lnTo>
                        <a:lnTo>
                          <a:pt x="55" y="0"/>
                        </a:lnTo>
                        <a:lnTo>
                          <a:pt x="46" y="0"/>
                        </a:lnTo>
                      </a:path>
                    </a:pathLst>
                  </a:cu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553" name="Freeform 327"/>
                  <p:cNvSpPr>
                    <a:spLocks/>
                  </p:cNvSpPr>
                  <p:nvPr/>
                </p:nvSpPr>
                <p:spPr bwMode="auto">
                  <a:xfrm>
                    <a:off x="2925" y="1160"/>
                    <a:ext cx="89" cy="128"/>
                  </a:xfrm>
                  <a:custGeom>
                    <a:avLst/>
                    <a:gdLst>
                      <a:gd name="T0" fmla="*/ 89 w 89"/>
                      <a:gd name="T1" fmla="*/ 110 h 130"/>
                      <a:gd name="T2" fmla="*/ 89 w 89"/>
                      <a:gd name="T3" fmla="*/ 32 h 130"/>
                      <a:gd name="T4" fmla="*/ 0 w 89"/>
                      <a:gd name="T5" fmla="*/ 0 h 130"/>
                      <a:gd name="T6" fmla="*/ 0 w 89"/>
                      <a:gd name="T7" fmla="*/ 79 h 130"/>
                      <a:gd name="T8" fmla="*/ 89 w 89"/>
                      <a:gd name="T9" fmla="*/ 110 h 130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89"/>
                      <a:gd name="T16" fmla="*/ 0 h 130"/>
                      <a:gd name="T17" fmla="*/ 89 w 89"/>
                      <a:gd name="T18" fmla="*/ 130 h 130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89" h="130">
                        <a:moveTo>
                          <a:pt x="89" y="130"/>
                        </a:moveTo>
                        <a:lnTo>
                          <a:pt x="89" y="41"/>
                        </a:lnTo>
                        <a:lnTo>
                          <a:pt x="0" y="0"/>
                        </a:lnTo>
                        <a:lnTo>
                          <a:pt x="0" y="89"/>
                        </a:lnTo>
                        <a:lnTo>
                          <a:pt x="89" y="130"/>
                        </a:lnTo>
                        <a:close/>
                      </a:path>
                    </a:pathLst>
                  </a:custGeom>
                  <a:solidFill>
                    <a:srgbClr val="0000FF"/>
                  </a:solidFill>
                  <a:ln w="0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554" name="Freeform 328"/>
                  <p:cNvSpPr>
                    <a:spLocks/>
                  </p:cNvSpPr>
                  <p:nvPr/>
                </p:nvSpPr>
                <p:spPr bwMode="auto">
                  <a:xfrm>
                    <a:off x="2925" y="1160"/>
                    <a:ext cx="89" cy="128"/>
                  </a:xfrm>
                  <a:custGeom>
                    <a:avLst/>
                    <a:gdLst>
                      <a:gd name="T0" fmla="*/ 89 w 89"/>
                      <a:gd name="T1" fmla="*/ 110 h 130"/>
                      <a:gd name="T2" fmla="*/ 89 w 89"/>
                      <a:gd name="T3" fmla="*/ 32 h 130"/>
                      <a:gd name="T4" fmla="*/ 0 w 89"/>
                      <a:gd name="T5" fmla="*/ 0 h 130"/>
                      <a:gd name="T6" fmla="*/ 0 w 89"/>
                      <a:gd name="T7" fmla="*/ 79 h 130"/>
                      <a:gd name="T8" fmla="*/ 89 w 89"/>
                      <a:gd name="T9" fmla="*/ 110 h 130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89"/>
                      <a:gd name="T16" fmla="*/ 0 h 130"/>
                      <a:gd name="T17" fmla="*/ 89 w 89"/>
                      <a:gd name="T18" fmla="*/ 130 h 130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89" h="130">
                        <a:moveTo>
                          <a:pt x="89" y="130"/>
                        </a:moveTo>
                        <a:lnTo>
                          <a:pt x="89" y="41"/>
                        </a:lnTo>
                        <a:lnTo>
                          <a:pt x="0" y="0"/>
                        </a:lnTo>
                        <a:lnTo>
                          <a:pt x="0" y="89"/>
                        </a:lnTo>
                        <a:lnTo>
                          <a:pt x="89" y="130"/>
                        </a:lnTo>
                      </a:path>
                    </a:pathLst>
                  </a:custGeom>
                  <a:noFill/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555" name="Freeform 329"/>
                  <p:cNvSpPr>
                    <a:spLocks/>
                  </p:cNvSpPr>
                  <p:nvPr/>
                </p:nvSpPr>
                <p:spPr bwMode="auto">
                  <a:xfrm>
                    <a:off x="2925" y="1130"/>
                    <a:ext cx="176" cy="70"/>
                  </a:xfrm>
                  <a:custGeom>
                    <a:avLst/>
                    <a:gdLst>
                      <a:gd name="T0" fmla="*/ 176 w 176"/>
                      <a:gd name="T1" fmla="*/ 35 h 71"/>
                      <a:gd name="T2" fmla="*/ 89 w 176"/>
                      <a:gd name="T3" fmla="*/ 61 h 71"/>
                      <a:gd name="T4" fmla="*/ 0 w 176"/>
                      <a:gd name="T5" fmla="*/ 30 h 71"/>
                      <a:gd name="T6" fmla="*/ 87 w 176"/>
                      <a:gd name="T7" fmla="*/ 0 h 71"/>
                      <a:gd name="T8" fmla="*/ 176 w 176"/>
                      <a:gd name="T9" fmla="*/ 35 h 71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76"/>
                      <a:gd name="T16" fmla="*/ 0 h 71"/>
                      <a:gd name="T17" fmla="*/ 176 w 176"/>
                      <a:gd name="T18" fmla="*/ 71 h 71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76" h="71">
                        <a:moveTo>
                          <a:pt x="176" y="39"/>
                        </a:moveTo>
                        <a:lnTo>
                          <a:pt x="89" y="71"/>
                        </a:lnTo>
                        <a:lnTo>
                          <a:pt x="0" y="30"/>
                        </a:lnTo>
                        <a:lnTo>
                          <a:pt x="87" y="0"/>
                        </a:lnTo>
                        <a:lnTo>
                          <a:pt x="176" y="39"/>
                        </a:lnTo>
                        <a:close/>
                      </a:path>
                    </a:pathLst>
                  </a:custGeom>
                  <a:solidFill>
                    <a:srgbClr val="6666FF"/>
                  </a:solidFill>
                  <a:ln w="0">
                    <a:solidFill>
                      <a:srgbClr val="6666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556" name="Freeform 330"/>
                  <p:cNvSpPr>
                    <a:spLocks/>
                  </p:cNvSpPr>
                  <p:nvPr/>
                </p:nvSpPr>
                <p:spPr bwMode="auto">
                  <a:xfrm>
                    <a:off x="3014" y="1169"/>
                    <a:ext cx="87" cy="119"/>
                  </a:xfrm>
                  <a:custGeom>
                    <a:avLst/>
                    <a:gdLst>
                      <a:gd name="T0" fmla="*/ 0 w 87"/>
                      <a:gd name="T1" fmla="*/ 101 h 121"/>
                      <a:gd name="T2" fmla="*/ 0 w 87"/>
                      <a:gd name="T3" fmla="*/ 30 h 121"/>
                      <a:gd name="T4" fmla="*/ 87 w 87"/>
                      <a:gd name="T5" fmla="*/ 0 h 121"/>
                      <a:gd name="T6" fmla="*/ 87 w 87"/>
                      <a:gd name="T7" fmla="*/ 76 h 121"/>
                      <a:gd name="T8" fmla="*/ 0 w 87"/>
                      <a:gd name="T9" fmla="*/ 101 h 121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87"/>
                      <a:gd name="T16" fmla="*/ 0 h 121"/>
                      <a:gd name="T17" fmla="*/ 87 w 87"/>
                      <a:gd name="T18" fmla="*/ 121 h 121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87" h="121">
                        <a:moveTo>
                          <a:pt x="0" y="121"/>
                        </a:moveTo>
                        <a:lnTo>
                          <a:pt x="0" y="32"/>
                        </a:lnTo>
                        <a:lnTo>
                          <a:pt x="87" y="0"/>
                        </a:lnTo>
                        <a:lnTo>
                          <a:pt x="87" y="86"/>
                        </a:lnTo>
                        <a:lnTo>
                          <a:pt x="0" y="121"/>
                        </a:lnTo>
                        <a:close/>
                      </a:path>
                    </a:pathLst>
                  </a:custGeom>
                  <a:solidFill>
                    <a:srgbClr val="6666FF"/>
                  </a:solidFill>
                  <a:ln w="0">
                    <a:solidFill>
                      <a:srgbClr val="6666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557" name="Freeform 332"/>
                  <p:cNvSpPr>
                    <a:spLocks/>
                  </p:cNvSpPr>
                  <p:nvPr/>
                </p:nvSpPr>
                <p:spPr bwMode="auto">
                  <a:xfrm>
                    <a:off x="3099" y="1110"/>
                    <a:ext cx="238" cy="105"/>
                  </a:xfrm>
                  <a:custGeom>
                    <a:avLst/>
                    <a:gdLst>
                      <a:gd name="T0" fmla="*/ 238 w 238"/>
                      <a:gd name="T1" fmla="*/ 0 h 106"/>
                      <a:gd name="T2" fmla="*/ 206 w 238"/>
                      <a:gd name="T3" fmla="*/ 30 h 106"/>
                      <a:gd name="T4" fmla="*/ 184 w 238"/>
                      <a:gd name="T5" fmla="*/ 15 h 106"/>
                      <a:gd name="T6" fmla="*/ 165 w 238"/>
                      <a:gd name="T7" fmla="*/ 41 h 106"/>
                      <a:gd name="T8" fmla="*/ 145 w 238"/>
                      <a:gd name="T9" fmla="*/ 26 h 106"/>
                      <a:gd name="T10" fmla="*/ 132 w 238"/>
                      <a:gd name="T11" fmla="*/ 53 h 106"/>
                      <a:gd name="T12" fmla="*/ 112 w 238"/>
                      <a:gd name="T13" fmla="*/ 43 h 106"/>
                      <a:gd name="T14" fmla="*/ 100 w 238"/>
                      <a:gd name="T15" fmla="*/ 61 h 106"/>
                      <a:gd name="T16" fmla="*/ 78 w 238"/>
                      <a:gd name="T17" fmla="*/ 53 h 106"/>
                      <a:gd name="T18" fmla="*/ 67 w 238"/>
                      <a:gd name="T19" fmla="*/ 73 h 106"/>
                      <a:gd name="T20" fmla="*/ 45 w 238"/>
                      <a:gd name="T21" fmla="*/ 59 h 106"/>
                      <a:gd name="T22" fmla="*/ 32 w 238"/>
                      <a:gd name="T23" fmla="*/ 86 h 106"/>
                      <a:gd name="T24" fmla="*/ 15 w 238"/>
                      <a:gd name="T25" fmla="*/ 68 h 106"/>
                      <a:gd name="T26" fmla="*/ 0 w 238"/>
                      <a:gd name="T27" fmla="*/ 96 h 10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w 238"/>
                      <a:gd name="T43" fmla="*/ 0 h 106"/>
                      <a:gd name="T44" fmla="*/ 238 w 238"/>
                      <a:gd name="T45" fmla="*/ 106 h 106"/>
                    </a:gdLst>
                    <a:ahLst/>
                    <a:cxnLst>
                      <a:cxn ang="T28">
                        <a:pos x="T0" y="T1"/>
                      </a:cxn>
                      <a:cxn ang="T29">
                        <a:pos x="T2" y="T3"/>
                      </a:cxn>
                      <a:cxn ang="T30">
                        <a:pos x="T4" y="T5"/>
                      </a:cxn>
                      <a:cxn ang="T31">
                        <a:pos x="T6" y="T7"/>
                      </a:cxn>
                      <a:cxn ang="T32">
                        <a:pos x="T8" y="T9"/>
                      </a:cxn>
                      <a:cxn ang="T33">
                        <a:pos x="T10" y="T11"/>
                      </a:cxn>
                      <a:cxn ang="T34">
                        <a:pos x="T12" y="T13"/>
                      </a:cxn>
                      <a:cxn ang="T35">
                        <a:pos x="T14" y="T15"/>
                      </a:cxn>
                      <a:cxn ang="T36">
                        <a:pos x="T16" y="T17"/>
                      </a:cxn>
                      <a:cxn ang="T37">
                        <a:pos x="T18" y="T19"/>
                      </a:cxn>
                      <a:cxn ang="T38">
                        <a:pos x="T20" y="T21"/>
                      </a:cxn>
                      <a:cxn ang="T39">
                        <a:pos x="T22" y="T23"/>
                      </a:cxn>
                      <a:cxn ang="T40">
                        <a:pos x="T24" y="T25"/>
                      </a:cxn>
                      <a:cxn ang="T41">
                        <a:pos x="T26" y="T27"/>
                      </a:cxn>
                    </a:cxnLst>
                    <a:rect l="T42" t="T43" r="T44" b="T45"/>
                    <a:pathLst>
                      <a:path w="238" h="106">
                        <a:moveTo>
                          <a:pt x="238" y="0"/>
                        </a:moveTo>
                        <a:lnTo>
                          <a:pt x="206" y="30"/>
                        </a:lnTo>
                        <a:lnTo>
                          <a:pt x="184" y="15"/>
                        </a:lnTo>
                        <a:lnTo>
                          <a:pt x="165" y="41"/>
                        </a:lnTo>
                        <a:lnTo>
                          <a:pt x="145" y="26"/>
                        </a:lnTo>
                        <a:lnTo>
                          <a:pt x="132" y="54"/>
                        </a:lnTo>
                        <a:lnTo>
                          <a:pt x="112" y="43"/>
                        </a:lnTo>
                        <a:lnTo>
                          <a:pt x="100" y="71"/>
                        </a:lnTo>
                        <a:lnTo>
                          <a:pt x="78" y="56"/>
                        </a:lnTo>
                        <a:lnTo>
                          <a:pt x="67" y="83"/>
                        </a:lnTo>
                        <a:lnTo>
                          <a:pt x="45" y="69"/>
                        </a:lnTo>
                        <a:lnTo>
                          <a:pt x="32" y="96"/>
                        </a:lnTo>
                        <a:lnTo>
                          <a:pt x="15" y="78"/>
                        </a:lnTo>
                        <a:lnTo>
                          <a:pt x="0" y="106"/>
                        </a:lnTo>
                      </a:path>
                    </a:pathLst>
                  </a:custGeom>
                  <a:noFill/>
                  <a:ln w="11113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558" name="Line 333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877" y="1234"/>
                    <a:ext cx="92" cy="40"/>
                  </a:xfrm>
                  <a:prstGeom prst="line">
                    <a:avLst/>
                  </a:prstGeom>
                  <a:noFill/>
                  <a:ln w="11113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sp>
              <p:nvSpPr>
                <p:cNvPr id="9541" name="Freeform 331"/>
                <p:cNvSpPr>
                  <a:spLocks/>
                </p:cNvSpPr>
                <p:nvPr/>
              </p:nvSpPr>
              <p:spPr bwMode="auto">
                <a:xfrm>
                  <a:off x="2400" y="1275"/>
                  <a:ext cx="477" cy="636"/>
                </a:xfrm>
                <a:custGeom>
                  <a:avLst/>
                  <a:gdLst>
                    <a:gd name="T0" fmla="*/ 0 w 477"/>
                    <a:gd name="T1" fmla="*/ 636 h 636"/>
                    <a:gd name="T2" fmla="*/ 247 w 477"/>
                    <a:gd name="T3" fmla="*/ 493 h 636"/>
                    <a:gd name="T4" fmla="*/ 477 w 477"/>
                    <a:gd name="T5" fmla="*/ 0 h 636"/>
                    <a:gd name="T6" fmla="*/ 0 60000 65536"/>
                    <a:gd name="T7" fmla="*/ 0 60000 65536"/>
                    <a:gd name="T8" fmla="*/ 0 60000 65536"/>
                    <a:gd name="T9" fmla="*/ 0 w 477"/>
                    <a:gd name="T10" fmla="*/ 0 h 636"/>
                    <a:gd name="T11" fmla="*/ 477 w 477"/>
                    <a:gd name="T12" fmla="*/ 636 h 6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477" h="636">
                      <a:moveTo>
                        <a:pt x="0" y="636"/>
                      </a:moveTo>
                      <a:lnTo>
                        <a:pt x="247" y="493"/>
                      </a:lnTo>
                      <a:lnTo>
                        <a:pt x="477" y="0"/>
                      </a:lnTo>
                    </a:path>
                  </a:pathLst>
                </a:custGeom>
                <a:noFill/>
                <a:ln w="11113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6" name="Group 429"/>
              <p:cNvGrpSpPr>
                <a:grpSpLocks/>
              </p:cNvGrpSpPr>
              <p:nvPr/>
            </p:nvGrpSpPr>
            <p:grpSpPr bwMode="auto">
              <a:xfrm>
                <a:off x="962025" y="2286001"/>
                <a:ext cx="4654551" cy="2616201"/>
                <a:chOff x="558" y="1440"/>
                <a:chExt cx="2932" cy="1648"/>
              </a:xfrm>
            </p:grpSpPr>
            <p:sp>
              <p:nvSpPr>
                <p:cNvPr id="9348" name="Freeform 135"/>
                <p:cNvSpPr>
                  <a:spLocks/>
                </p:cNvSpPr>
                <p:nvPr/>
              </p:nvSpPr>
              <p:spPr bwMode="auto">
                <a:xfrm>
                  <a:off x="672" y="2400"/>
                  <a:ext cx="1687" cy="688"/>
                </a:xfrm>
                <a:custGeom>
                  <a:avLst/>
                  <a:gdLst>
                    <a:gd name="T0" fmla="*/ 934 w 1687"/>
                    <a:gd name="T1" fmla="*/ 0 h 688"/>
                    <a:gd name="T2" fmla="*/ 794 w 1687"/>
                    <a:gd name="T3" fmla="*/ 17 h 688"/>
                    <a:gd name="T4" fmla="*/ 756 w 1687"/>
                    <a:gd name="T5" fmla="*/ 39 h 688"/>
                    <a:gd name="T6" fmla="*/ 727 w 1687"/>
                    <a:gd name="T7" fmla="*/ 60 h 688"/>
                    <a:gd name="T8" fmla="*/ 705 w 1687"/>
                    <a:gd name="T9" fmla="*/ 76 h 688"/>
                    <a:gd name="T10" fmla="*/ 692 w 1687"/>
                    <a:gd name="T11" fmla="*/ 89 h 688"/>
                    <a:gd name="T12" fmla="*/ 682 w 1687"/>
                    <a:gd name="T13" fmla="*/ 99 h 688"/>
                    <a:gd name="T14" fmla="*/ 680 w 1687"/>
                    <a:gd name="T15" fmla="*/ 101 h 688"/>
                    <a:gd name="T16" fmla="*/ 649 w 1687"/>
                    <a:gd name="T17" fmla="*/ 136 h 688"/>
                    <a:gd name="T18" fmla="*/ 628 w 1687"/>
                    <a:gd name="T19" fmla="*/ 169 h 688"/>
                    <a:gd name="T20" fmla="*/ 616 w 1687"/>
                    <a:gd name="T21" fmla="*/ 202 h 688"/>
                    <a:gd name="T22" fmla="*/ 612 w 1687"/>
                    <a:gd name="T23" fmla="*/ 232 h 688"/>
                    <a:gd name="T24" fmla="*/ 614 w 1687"/>
                    <a:gd name="T25" fmla="*/ 260 h 688"/>
                    <a:gd name="T26" fmla="*/ 617 w 1687"/>
                    <a:gd name="T27" fmla="*/ 286 h 688"/>
                    <a:gd name="T28" fmla="*/ 627 w 1687"/>
                    <a:gd name="T29" fmla="*/ 308 h 688"/>
                    <a:gd name="T30" fmla="*/ 634 w 1687"/>
                    <a:gd name="T31" fmla="*/ 325 h 688"/>
                    <a:gd name="T32" fmla="*/ 643 w 1687"/>
                    <a:gd name="T33" fmla="*/ 338 h 688"/>
                    <a:gd name="T34" fmla="*/ 649 w 1687"/>
                    <a:gd name="T35" fmla="*/ 347 h 688"/>
                    <a:gd name="T36" fmla="*/ 651 w 1687"/>
                    <a:gd name="T37" fmla="*/ 349 h 688"/>
                    <a:gd name="T38" fmla="*/ 682 w 1687"/>
                    <a:gd name="T39" fmla="*/ 384 h 688"/>
                    <a:gd name="T40" fmla="*/ 719 w 1687"/>
                    <a:gd name="T41" fmla="*/ 412 h 688"/>
                    <a:gd name="T42" fmla="*/ 758 w 1687"/>
                    <a:gd name="T43" fmla="*/ 434 h 688"/>
                    <a:gd name="T44" fmla="*/ 797 w 1687"/>
                    <a:gd name="T45" fmla="*/ 451 h 688"/>
                    <a:gd name="T46" fmla="*/ 834 w 1687"/>
                    <a:gd name="T47" fmla="*/ 462 h 688"/>
                    <a:gd name="T48" fmla="*/ 866 w 1687"/>
                    <a:gd name="T49" fmla="*/ 471 h 688"/>
                    <a:gd name="T50" fmla="*/ 892 w 1687"/>
                    <a:gd name="T51" fmla="*/ 477 h 688"/>
                    <a:gd name="T52" fmla="*/ 910 w 1687"/>
                    <a:gd name="T53" fmla="*/ 479 h 688"/>
                    <a:gd name="T54" fmla="*/ 916 w 1687"/>
                    <a:gd name="T55" fmla="*/ 481 h 688"/>
                    <a:gd name="T56" fmla="*/ 992 w 1687"/>
                    <a:gd name="T57" fmla="*/ 486 h 688"/>
                    <a:gd name="T58" fmla="*/ 1059 w 1687"/>
                    <a:gd name="T59" fmla="*/ 488 h 688"/>
                    <a:gd name="T60" fmla="*/ 1114 w 1687"/>
                    <a:gd name="T61" fmla="*/ 488 h 688"/>
                    <a:gd name="T62" fmla="*/ 1161 w 1687"/>
                    <a:gd name="T63" fmla="*/ 486 h 688"/>
                    <a:gd name="T64" fmla="*/ 1198 w 1687"/>
                    <a:gd name="T65" fmla="*/ 482 h 688"/>
                    <a:gd name="T66" fmla="*/ 1227 w 1687"/>
                    <a:gd name="T67" fmla="*/ 479 h 688"/>
                    <a:gd name="T68" fmla="*/ 1250 w 1687"/>
                    <a:gd name="T69" fmla="*/ 473 h 688"/>
                    <a:gd name="T70" fmla="*/ 1265 w 1687"/>
                    <a:gd name="T71" fmla="*/ 470 h 688"/>
                    <a:gd name="T72" fmla="*/ 1274 w 1687"/>
                    <a:gd name="T73" fmla="*/ 468 h 688"/>
                    <a:gd name="T74" fmla="*/ 1277 w 1687"/>
                    <a:gd name="T75" fmla="*/ 466 h 688"/>
                    <a:gd name="T76" fmla="*/ 1320 w 1687"/>
                    <a:gd name="T77" fmla="*/ 453 h 688"/>
                    <a:gd name="T78" fmla="*/ 1361 w 1687"/>
                    <a:gd name="T79" fmla="*/ 436 h 688"/>
                    <a:gd name="T80" fmla="*/ 1402 w 1687"/>
                    <a:gd name="T81" fmla="*/ 419 h 688"/>
                    <a:gd name="T82" fmla="*/ 1441 w 1687"/>
                    <a:gd name="T83" fmla="*/ 401 h 688"/>
                    <a:gd name="T84" fmla="*/ 1478 w 1687"/>
                    <a:gd name="T85" fmla="*/ 382 h 688"/>
                    <a:gd name="T86" fmla="*/ 1509 w 1687"/>
                    <a:gd name="T87" fmla="*/ 364 h 688"/>
                    <a:gd name="T88" fmla="*/ 1537 w 1687"/>
                    <a:gd name="T89" fmla="*/ 347 h 688"/>
                    <a:gd name="T90" fmla="*/ 1561 w 1687"/>
                    <a:gd name="T91" fmla="*/ 332 h 688"/>
                    <a:gd name="T92" fmla="*/ 1578 w 1687"/>
                    <a:gd name="T93" fmla="*/ 321 h 688"/>
                    <a:gd name="T94" fmla="*/ 1589 w 1687"/>
                    <a:gd name="T95" fmla="*/ 314 h 688"/>
                    <a:gd name="T96" fmla="*/ 1593 w 1687"/>
                    <a:gd name="T97" fmla="*/ 312 h 688"/>
                    <a:gd name="T98" fmla="*/ 1687 w 1687"/>
                    <a:gd name="T99" fmla="*/ 317 h 688"/>
                    <a:gd name="T100" fmla="*/ 1096 w 1687"/>
                    <a:gd name="T101" fmla="*/ 651 h 688"/>
                    <a:gd name="T102" fmla="*/ 1092 w 1687"/>
                    <a:gd name="T103" fmla="*/ 653 h 688"/>
                    <a:gd name="T104" fmla="*/ 1079 w 1687"/>
                    <a:gd name="T105" fmla="*/ 657 h 688"/>
                    <a:gd name="T106" fmla="*/ 1059 w 1687"/>
                    <a:gd name="T107" fmla="*/ 664 h 688"/>
                    <a:gd name="T108" fmla="*/ 1033 w 1687"/>
                    <a:gd name="T109" fmla="*/ 672 h 688"/>
                    <a:gd name="T110" fmla="*/ 999 w 1687"/>
                    <a:gd name="T111" fmla="*/ 679 h 688"/>
                    <a:gd name="T112" fmla="*/ 960 w 1687"/>
                    <a:gd name="T113" fmla="*/ 685 h 688"/>
                    <a:gd name="T114" fmla="*/ 916 w 1687"/>
                    <a:gd name="T115" fmla="*/ 688 h 688"/>
                    <a:gd name="T116" fmla="*/ 868 w 1687"/>
                    <a:gd name="T117" fmla="*/ 688 h 688"/>
                    <a:gd name="T118" fmla="*/ 0 w 1687"/>
                    <a:gd name="T119" fmla="*/ 668 h 688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w 1687"/>
                    <a:gd name="T181" fmla="*/ 0 h 688"/>
                    <a:gd name="T182" fmla="*/ 1687 w 1687"/>
                    <a:gd name="T183" fmla="*/ 688 h 688"/>
                  </a:gdLst>
                  <a:ahLst/>
                  <a:cxnLst>
                    <a:cxn ang="T120">
                      <a:pos x="T0" y="T1"/>
                    </a:cxn>
                    <a:cxn ang="T121">
                      <a:pos x="T2" y="T3"/>
                    </a:cxn>
                    <a:cxn ang="T122">
                      <a:pos x="T4" y="T5"/>
                    </a:cxn>
                    <a:cxn ang="T123">
                      <a:pos x="T6" y="T7"/>
                    </a:cxn>
                    <a:cxn ang="T124">
                      <a:pos x="T8" y="T9"/>
                    </a:cxn>
                    <a:cxn ang="T125">
                      <a:pos x="T10" y="T11"/>
                    </a:cxn>
                    <a:cxn ang="T126">
                      <a:pos x="T12" y="T13"/>
                    </a:cxn>
                    <a:cxn ang="T127">
                      <a:pos x="T14" y="T15"/>
                    </a:cxn>
                    <a:cxn ang="T128">
                      <a:pos x="T16" y="T17"/>
                    </a:cxn>
                    <a:cxn ang="T129">
                      <a:pos x="T18" y="T19"/>
                    </a:cxn>
                    <a:cxn ang="T130">
                      <a:pos x="T20" y="T21"/>
                    </a:cxn>
                    <a:cxn ang="T131">
                      <a:pos x="T22" y="T23"/>
                    </a:cxn>
                    <a:cxn ang="T132">
                      <a:pos x="T24" y="T25"/>
                    </a:cxn>
                    <a:cxn ang="T133">
                      <a:pos x="T26" y="T27"/>
                    </a:cxn>
                    <a:cxn ang="T134">
                      <a:pos x="T28" y="T29"/>
                    </a:cxn>
                    <a:cxn ang="T135">
                      <a:pos x="T30" y="T31"/>
                    </a:cxn>
                    <a:cxn ang="T136">
                      <a:pos x="T32" y="T33"/>
                    </a:cxn>
                    <a:cxn ang="T137">
                      <a:pos x="T34" y="T35"/>
                    </a:cxn>
                    <a:cxn ang="T138">
                      <a:pos x="T36" y="T37"/>
                    </a:cxn>
                    <a:cxn ang="T139">
                      <a:pos x="T38" y="T39"/>
                    </a:cxn>
                    <a:cxn ang="T140">
                      <a:pos x="T40" y="T41"/>
                    </a:cxn>
                    <a:cxn ang="T141">
                      <a:pos x="T42" y="T43"/>
                    </a:cxn>
                    <a:cxn ang="T142">
                      <a:pos x="T44" y="T45"/>
                    </a:cxn>
                    <a:cxn ang="T143">
                      <a:pos x="T46" y="T47"/>
                    </a:cxn>
                    <a:cxn ang="T144">
                      <a:pos x="T48" y="T49"/>
                    </a:cxn>
                    <a:cxn ang="T145">
                      <a:pos x="T50" y="T51"/>
                    </a:cxn>
                    <a:cxn ang="T146">
                      <a:pos x="T52" y="T53"/>
                    </a:cxn>
                    <a:cxn ang="T147">
                      <a:pos x="T54" y="T55"/>
                    </a:cxn>
                    <a:cxn ang="T148">
                      <a:pos x="T56" y="T57"/>
                    </a:cxn>
                    <a:cxn ang="T149">
                      <a:pos x="T58" y="T59"/>
                    </a:cxn>
                    <a:cxn ang="T150">
                      <a:pos x="T60" y="T61"/>
                    </a:cxn>
                    <a:cxn ang="T151">
                      <a:pos x="T62" y="T63"/>
                    </a:cxn>
                    <a:cxn ang="T152">
                      <a:pos x="T64" y="T65"/>
                    </a:cxn>
                    <a:cxn ang="T153">
                      <a:pos x="T66" y="T67"/>
                    </a:cxn>
                    <a:cxn ang="T154">
                      <a:pos x="T68" y="T69"/>
                    </a:cxn>
                    <a:cxn ang="T155">
                      <a:pos x="T70" y="T71"/>
                    </a:cxn>
                    <a:cxn ang="T156">
                      <a:pos x="T72" y="T73"/>
                    </a:cxn>
                    <a:cxn ang="T157">
                      <a:pos x="T74" y="T75"/>
                    </a:cxn>
                    <a:cxn ang="T158">
                      <a:pos x="T76" y="T77"/>
                    </a:cxn>
                    <a:cxn ang="T159">
                      <a:pos x="T78" y="T79"/>
                    </a:cxn>
                    <a:cxn ang="T160">
                      <a:pos x="T80" y="T81"/>
                    </a:cxn>
                    <a:cxn ang="T161">
                      <a:pos x="T82" y="T83"/>
                    </a:cxn>
                    <a:cxn ang="T162">
                      <a:pos x="T84" y="T85"/>
                    </a:cxn>
                    <a:cxn ang="T163">
                      <a:pos x="T86" y="T87"/>
                    </a:cxn>
                    <a:cxn ang="T164">
                      <a:pos x="T88" y="T89"/>
                    </a:cxn>
                    <a:cxn ang="T165">
                      <a:pos x="T90" y="T91"/>
                    </a:cxn>
                    <a:cxn ang="T166">
                      <a:pos x="T92" y="T93"/>
                    </a:cxn>
                    <a:cxn ang="T167">
                      <a:pos x="T94" y="T95"/>
                    </a:cxn>
                    <a:cxn ang="T168">
                      <a:pos x="T96" y="T97"/>
                    </a:cxn>
                    <a:cxn ang="T169">
                      <a:pos x="T98" y="T99"/>
                    </a:cxn>
                    <a:cxn ang="T170">
                      <a:pos x="T100" y="T101"/>
                    </a:cxn>
                    <a:cxn ang="T171">
                      <a:pos x="T102" y="T103"/>
                    </a:cxn>
                    <a:cxn ang="T172">
                      <a:pos x="T104" y="T105"/>
                    </a:cxn>
                    <a:cxn ang="T173">
                      <a:pos x="T106" y="T107"/>
                    </a:cxn>
                    <a:cxn ang="T174">
                      <a:pos x="T108" y="T109"/>
                    </a:cxn>
                    <a:cxn ang="T175">
                      <a:pos x="T110" y="T111"/>
                    </a:cxn>
                    <a:cxn ang="T176">
                      <a:pos x="T112" y="T113"/>
                    </a:cxn>
                    <a:cxn ang="T177">
                      <a:pos x="T114" y="T115"/>
                    </a:cxn>
                    <a:cxn ang="T178">
                      <a:pos x="T116" y="T117"/>
                    </a:cxn>
                    <a:cxn ang="T179">
                      <a:pos x="T118" y="T119"/>
                    </a:cxn>
                  </a:cxnLst>
                  <a:rect l="T180" t="T181" r="T182" b="T183"/>
                  <a:pathLst>
                    <a:path w="1687" h="688">
                      <a:moveTo>
                        <a:pt x="934" y="0"/>
                      </a:moveTo>
                      <a:lnTo>
                        <a:pt x="794" y="17"/>
                      </a:lnTo>
                      <a:lnTo>
                        <a:pt x="756" y="39"/>
                      </a:lnTo>
                      <a:lnTo>
                        <a:pt x="727" y="60"/>
                      </a:lnTo>
                      <a:lnTo>
                        <a:pt x="705" y="76"/>
                      </a:lnTo>
                      <a:lnTo>
                        <a:pt x="692" y="89"/>
                      </a:lnTo>
                      <a:lnTo>
                        <a:pt x="682" y="99"/>
                      </a:lnTo>
                      <a:lnTo>
                        <a:pt x="680" y="101"/>
                      </a:lnTo>
                      <a:lnTo>
                        <a:pt x="649" y="136"/>
                      </a:lnTo>
                      <a:lnTo>
                        <a:pt x="628" y="169"/>
                      </a:lnTo>
                      <a:lnTo>
                        <a:pt x="616" y="202"/>
                      </a:lnTo>
                      <a:lnTo>
                        <a:pt x="612" y="232"/>
                      </a:lnTo>
                      <a:lnTo>
                        <a:pt x="614" y="260"/>
                      </a:lnTo>
                      <a:lnTo>
                        <a:pt x="617" y="286"/>
                      </a:lnTo>
                      <a:lnTo>
                        <a:pt x="627" y="308"/>
                      </a:lnTo>
                      <a:lnTo>
                        <a:pt x="634" y="325"/>
                      </a:lnTo>
                      <a:lnTo>
                        <a:pt x="643" y="338"/>
                      </a:lnTo>
                      <a:lnTo>
                        <a:pt x="649" y="347"/>
                      </a:lnTo>
                      <a:lnTo>
                        <a:pt x="651" y="349"/>
                      </a:lnTo>
                      <a:lnTo>
                        <a:pt x="682" y="384"/>
                      </a:lnTo>
                      <a:lnTo>
                        <a:pt x="719" y="412"/>
                      </a:lnTo>
                      <a:lnTo>
                        <a:pt x="758" y="434"/>
                      </a:lnTo>
                      <a:lnTo>
                        <a:pt x="797" y="451"/>
                      </a:lnTo>
                      <a:lnTo>
                        <a:pt x="834" y="462"/>
                      </a:lnTo>
                      <a:lnTo>
                        <a:pt x="866" y="471"/>
                      </a:lnTo>
                      <a:lnTo>
                        <a:pt x="892" y="477"/>
                      </a:lnTo>
                      <a:lnTo>
                        <a:pt x="910" y="479"/>
                      </a:lnTo>
                      <a:lnTo>
                        <a:pt x="916" y="481"/>
                      </a:lnTo>
                      <a:lnTo>
                        <a:pt x="992" y="486"/>
                      </a:lnTo>
                      <a:lnTo>
                        <a:pt x="1059" y="488"/>
                      </a:lnTo>
                      <a:lnTo>
                        <a:pt x="1114" y="488"/>
                      </a:lnTo>
                      <a:lnTo>
                        <a:pt x="1161" y="486"/>
                      </a:lnTo>
                      <a:lnTo>
                        <a:pt x="1198" y="482"/>
                      </a:lnTo>
                      <a:lnTo>
                        <a:pt x="1227" y="479"/>
                      </a:lnTo>
                      <a:lnTo>
                        <a:pt x="1250" y="473"/>
                      </a:lnTo>
                      <a:lnTo>
                        <a:pt x="1265" y="470"/>
                      </a:lnTo>
                      <a:lnTo>
                        <a:pt x="1274" y="468"/>
                      </a:lnTo>
                      <a:lnTo>
                        <a:pt x="1277" y="466"/>
                      </a:lnTo>
                      <a:lnTo>
                        <a:pt x="1320" y="453"/>
                      </a:lnTo>
                      <a:lnTo>
                        <a:pt x="1361" y="436"/>
                      </a:lnTo>
                      <a:lnTo>
                        <a:pt x="1402" y="419"/>
                      </a:lnTo>
                      <a:lnTo>
                        <a:pt x="1441" y="401"/>
                      </a:lnTo>
                      <a:lnTo>
                        <a:pt x="1478" y="382"/>
                      </a:lnTo>
                      <a:lnTo>
                        <a:pt x="1509" y="364"/>
                      </a:lnTo>
                      <a:lnTo>
                        <a:pt x="1537" y="347"/>
                      </a:lnTo>
                      <a:lnTo>
                        <a:pt x="1561" y="332"/>
                      </a:lnTo>
                      <a:lnTo>
                        <a:pt x="1578" y="321"/>
                      </a:lnTo>
                      <a:lnTo>
                        <a:pt x="1589" y="314"/>
                      </a:lnTo>
                      <a:lnTo>
                        <a:pt x="1593" y="312"/>
                      </a:lnTo>
                      <a:lnTo>
                        <a:pt x="1687" y="317"/>
                      </a:lnTo>
                      <a:lnTo>
                        <a:pt x="1096" y="651"/>
                      </a:lnTo>
                      <a:lnTo>
                        <a:pt x="1092" y="653"/>
                      </a:lnTo>
                      <a:lnTo>
                        <a:pt x="1079" y="657"/>
                      </a:lnTo>
                      <a:lnTo>
                        <a:pt x="1059" y="664"/>
                      </a:lnTo>
                      <a:lnTo>
                        <a:pt x="1033" y="672"/>
                      </a:lnTo>
                      <a:lnTo>
                        <a:pt x="999" y="679"/>
                      </a:lnTo>
                      <a:lnTo>
                        <a:pt x="960" y="685"/>
                      </a:lnTo>
                      <a:lnTo>
                        <a:pt x="916" y="688"/>
                      </a:lnTo>
                      <a:lnTo>
                        <a:pt x="868" y="688"/>
                      </a:lnTo>
                      <a:lnTo>
                        <a:pt x="0" y="668"/>
                      </a:lnTo>
                    </a:path>
                  </a:pathLst>
                </a:custGeom>
                <a:noFill/>
                <a:ln w="11113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grpSp>
              <p:nvGrpSpPr>
                <p:cNvPr id="7" name="Group 428"/>
                <p:cNvGrpSpPr>
                  <a:grpSpLocks/>
                </p:cNvGrpSpPr>
                <p:nvPr/>
              </p:nvGrpSpPr>
              <p:grpSpPr bwMode="auto">
                <a:xfrm>
                  <a:off x="558" y="1440"/>
                  <a:ext cx="2932" cy="1485"/>
                  <a:chOff x="558" y="1440"/>
                  <a:chExt cx="2932" cy="1485"/>
                </a:xfrm>
              </p:grpSpPr>
              <p:grpSp>
                <p:nvGrpSpPr>
                  <p:cNvPr id="8" name="Group 425"/>
                  <p:cNvGrpSpPr>
                    <a:grpSpLocks/>
                  </p:cNvGrpSpPr>
                  <p:nvPr/>
                </p:nvGrpSpPr>
                <p:grpSpPr bwMode="auto">
                  <a:xfrm>
                    <a:off x="944" y="1440"/>
                    <a:ext cx="2546" cy="1485"/>
                    <a:chOff x="944" y="1440"/>
                    <a:chExt cx="2546" cy="1485"/>
                  </a:xfrm>
                </p:grpSpPr>
                <p:sp>
                  <p:nvSpPr>
                    <p:cNvPr id="9352" name="Freeform 118"/>
                    <p:cNvSpPr>
                      <a:spLocks/>
                    </p:cNvSpPr>
                    <p:nvPr/>
                  </p:nvSpPr>
                  <p:spPr bwMode="auto">
                    <a:xfrm>
                      <a:off x="1603" y="1964"/>
                      <a:ext cx="665" cy="401"/>
                    </a:xfrm>
                    <a:custGeom>
                      <a:avLst/>
                      <a:gdLst>
                        <a:gd name="T0" fmla="*/ 647 w 665"/>
                        <a:gd name="T1" fmla="*/ 0 h 401"/>
                        <a:gd name="T2" fmla="*/ 647 w 665"/>
                        <a:gd name="T3" fmla="*/ 2 h 401"/>
                        <a:gd name="T4" fmla="*/ 651 w 665"/>
                        <a:gd name="T5" fmla="*/ 4 h 401"/>
                        <a:gd name="T6" fmla="*/ 654 w 665"/>
                        <a:gd name="T7" fmla="*/ 6 h 401"/>
                        <a:gd name="T8" fmla="*/ 658 w 665"/>
                        <a:gd name="T9" fmla="*/ 10 h 401"/>
                        <a:gd name="T10" fmla="*/ 662 w 665"/>
                        <a:gd name="T11" fmla="*/ 13 h 401"/>
                        <a:gd name="T12" fmla="*/ 664 w 665"/>
                        <a:gd name="T13" fmla="*/ 19 h 401"/>
                        <a:gd name="T14" fmla="*/ 665 w 665"/>
                        <a:gd name="T15" fmla="*/ 23 h 401"/>
                        <a:gd name="T16" fmla="*/ 15 w 665"/>
                        <a:gd name="T17" fmla="*/ 401 h 401"/>
                        <a:gd name="T18" fmla="*/ 0 w 665"/>
                        <a:gd name="T19" fmla="*/ 379 h 401"/>
                        <a:gd name="T20" fmla="*/ 647 w 665"/>
                        <a:gd name="T21" fmla="*/ 0 h 401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w 665"/>
                        <a:gd name="T34" fmla="*/ 0 h 401"/>
                        <a:gd name="T35" fmla="*/ 665 w 665"/>
                        <a:gd name="T36" fmla="*/ 401 h 401"/>
                      </a:gdLst>
                      <a:ahLst/>
                      <a:cxnLst>
                        <a:cxn ang="T22">
                          <a:pos x="T0" y="T1"/>
                        </a:cxn>
                        <a:cxn ang="T23">
                          <a:pos x="T2" y="T3"/>
                        </a:cxn>
                        <a:cxn ang="T24">
                          <a:pos x="T4" y="T5"/>
                        </a:cxn>
                        <a:cxn ang="T25">
                          <a:pos x="T6" y="T7"/>
                        </a:cxn>
                        <a:cxn ang="T26">
                          <a:pos x="T8" y="T9"/>
                        </a:cxn>
                        <a:cxn ang="T27">
                          <a:pos x="T10" y="T11"/>
                        </a:cxn>
                        <a:cxn ang="T28">
                          <a:pos x="T12" y="T13"/>
                        </a:cxn>
                        <a:cxn ang="T29">
                          <a:pos x="T14" y="T15"/>
                        </a:cxn>
                        <a:cxn ang="T30">
                          <a:pos x="T16" y="T17"/>
                        </a:cxn>
                        <a:cxn ang="T31">
                          <a:pos x="T18" y="T19"/>
                        </a:cxn>
                        <a:cxn ang="T32">
                          <a:pos x="T20" y="T21"/>
                        </a:cxn>
                      </a:cxnLst>
                      <a:rect l="T33" t="T34" r="T35" b="T36"/>
                      <a:pathLst>
                        <a:path w="665" h="401">
                          <a:moveTo>
                            <a:pt x="647" y="0"/>
                          </a:moveTo>
                          <a:lnTo>
                            <a:pt x="647" y="2"/>
                          </a:lnTo>
                          <a:lnTo>
                            <a:pt x="651" y="4"/>
                          </a:lnTo>
                          <a:lnTo>
                            <a:pt x="654" y="6"/>
                          </a:lnTo>
                          <a:lnTo>
                            <a:pt x="658" y="10"/>
                          </a:lnTo>
                          <a:lnTo>
                            <a:pt x="662" y="13"/>
                          </a:lnTo>
                          <a:lnTo>
                            <a:pt x="664" y="19"/>
                          </a:lnTo>
                          <a:lnTo>
                            <a:pt x="665" y="23"/>
                          </a:lnTo>
                          <a:lnTo>
                            <a:pt x="15" y="401"/>
                          </a:lnTo>
                          <a:lnTo>
                            <a:pt x="0" y="379"/>
                          </a:lnTo>
                          <a:lnTo>
                            <a:pt x="647" y="0"/>
                          </a:lnTo>
                          <a:close/>
                        </a:path>
                      </a:pathLst>
                    </a:custGeom>
                    <a:solidFill>
                      <a:srgbClr val="FFD5D5"/>
                    </a:solidFill>
                    <a:ln w="0">
                      <a:solidFill>
                        <a:srgbClr val="FFD5D5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53" name="Line 153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925" y="2649"/>
                      <a:ext cx="95" cy="276"/>
                    </a:xfrm>
                    <a:prstGeom prst="line">
                      <a:avLst/>
                    </a:prstGeom>
                    <a:noFill/>
                    <a:ln w="635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54" name="Line 154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925" y="2706"/>
                      <a:ext cx="95" cy="219"/>
                    </a:xfrm>
                    <a:prstGeom prst="line">
                      <a:avLst/>
                    </a:prstGeom>
                    <a:noFill/>
                    <a:ln w="635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55" name="Line 155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925" y="2754"/>
                      <a:ext cx="95" cy="171"/>
                    </a:xfrm>
                    <a:prstGeom prst="line">
                      <a:avLst/>
                    </a:prstGeom>
                    <a:noFill/>
                    <a:ln w="635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56" name="Line 156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925" y="2808"/>
                      <a:ext cx="95" cy="117"/>
                    </a:xfrm>
                    <a:prstGeom prst="line">
                      <a:avLst/>
                    </a:prstGeom>
                    <a:noFill/>
                    <a:ln w="635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57" name="Freeform 171"/>
                    <p:cNvSpPr>
                      <a:spLocks/>
                    </p:cNvSpPr>
                    <p:nvPr/>
                  </p:nvSpPr>
                  <p:spPr bwMode="auto">
                    <a:xfrm>
                      <a:off x="2022" y="2808"/>
                      <a:ext cx="68" cy="89"/>
                    </a:xfrm>
                    <a:custGeom>
                      <a:avLst/>
                      <a:gdLst>
                        <a:gd name="T0" fmla="*/ 68 w 68"/>
                        <a:gd name="T1" fmla="*/ 0 h 89"/>
                        <a:gd name="T2" fmla="*/ 0 w 68"/>
                        <a:gd name="T3" fmla="*/ 39 h 89"/>
                        <a:gd name="T4" fmla="*/ 0 w 68"/>
                        <a:gd name="T5" fmla="*/ 89 h 89"/>
                        <a:gd name="T6" fmla="*/ 68 w 68"/>
                        <a:gd name="T7" fmla="*/ 52 h 89"/>
                        <a:gd name="T8" fmla="*/ 68 w 68"/>
                        <a:gd name="T9" fmla="*/ 0 h 89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68"/>
                        <a:gd name="T16" fmla="*/ 0 h 89"/>
                        <a:gd name="T17" fmla="*/ 68 w 68"/>
                        <a:gd name="T18" fmla="*/ 89 h 89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68" h="89">
                          <a:moveTo>
                            <a:pt x="68" y="0"/>
                          </a:moveTo>
                          <a:lnTo>
                            <a:pt x="0" y="39"/>
                          </a:lnTo>
                          <a:lnTo>
                            <a:pt x="0" y="89"/>
                          </a:lnTo>
                          <a:lnTo>
                            <a:pt x="68" y="52"/>
                          </a:lnTo>
                          <a:lnTo>
                            <a:pt x="68" y="0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58" name="Freeform 172"/>
                    <p:cNvSpPr>
                      <a:spLocks/>
                    </p:cNvSpPr>
                    <p:nvPr/>
                  </p:nvSpPr>
                  <p:spPr bwMode="auto">
                    <a:xfrm>
                      <a:off x="2022" y="2808"/>
                      <a:ext cx="68" cy="89"/>
                    </a:xfrm>
                    <a:custGeom>
                      <a:avLst/>
                      <a:gdLst>
                        <a:gd name="T0" fmla="*/ 68 w 68"/>
                        <a:gd name="T1" fmla="*/ 0 h 89"/>
                        <a:gd name="T2" fmla="*/ 0 w 68"/>
                        <a:gd name="T3" fmla="*/ 39 h 89"/>
                        <a:gd name="T4" fmla="*/ 0 w 68"/>
                        <a:gd name="T5" fmla="*/ 89 h 89"/>
                        <a:gd name="T6" fmla="*/ 68 w 68"/>
                        <a:gd name="T7" fmla="*/ 52 h 89"/>
                        <a:gd name="T8" fmla="*/ 68 w 68"/>
                        <a:gd name="T9" fmla="*/ 0 h 89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68"/>
                        <a:gd name="T16" fmla="*/ 0 h 89"/>
                        <a:gd name="T17" fmla="*/ 68 w 68"/>
                        <a:gd name="T18" fmla="*/ 89 h 89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68" h="89">
                          <a:moveTo>
                            <a:pt x="68" y="0"/>
                          </a:moveTo>
                          <a:lnTo>
                            <a:pt x="0" y="39"/>
                          </a:lnTo>
                          <a:lnTo>
                            <a:pt x="0" y="89"/>
                          </a:lnTo>
                          <a:lnTo>
                            <a:pt x="68" y="52"/>
                          </a:lnTo>
                          <a:lnTo>
                            <a:pt x="68" y="0"/>
                          </a:lnTo>
                        </a:path>
                      </a:pathLst>
                    </a:cu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59" name="Freeform 173"/>
                    <p:cNvSpPr>
                      <a:spLocks/>
                    </p:cNvSpPr>
                    <p:nvPr/>
                  </p:nvSpPr>
                  <p:spPr bwMode="auto">
                    <a:xfrm>
                      <a:off x="2027" y="2797"/>
                      <a:ext cx="69" cy="91"/>
                    </a:xfrm>
                    <a:custGeom>
                      <a:avLst/>
                      <a:gdLst>
                        <a:gd name="T0" fmla="*/ 69 w 69"/>
                        <a:gd name="T1" fmla="*/ 0 h 91"/>
                        <a:gd name="T2" fmla="*/ 0 w 69"/>
                        <a:gd name="T3" fmla="*/ 39 h 91"/>
                        <a:gd name="T4" fmla="*/ 0 w 69"/>
                        <a:gd name="T5" fmla="*/ 91 h 91"/>
                        <a:gd name="T6" fmla="*/ 69 w 69"/>
                        <a:gd name="T7" fmla="*/ 52 h 91"/>
                        <a:gd name="T8" fmla="*/ 69 w 69"/>
                        <a:gd name="T9" fmla="*/ 0 h 91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69"/>
                        <a:gd name="T16" fmla="*/ 0 h 91"/>
                        <a:gd name="T17" fmla="*/ 69 w 69"/>
                        <a:gd name="T18" fmla="*/ 91 h 91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69" h="91">
                          <a:moveTo>
                            <a:pt x="69" y="0"/>
                          </a:moveTo>
                          <a:lnTo>
                            <a:pt x="0" y="39"/>
                          </a:lnTo>
                          <a:lnTo>
                            <a:pt x="0" y="91"/>
                          </a:lnTo>
                          <a:lnTo>
                            <a:pt x="69" y="52"/>
                          </a:lnTo>
                          <a:lnTo>
                            <a:pt x="69" y="0"/>
                          </a:lnTo>
                          <a:close/>
                        </a:path>
                      </a:pathLst>
                    </a:custGeom>
                    <a:solidFill>
                      <a:srgbClr val="FFFF00"/>
                    </a:solidFill>
                    <a:ln w="0">
                      <a:solidFill>
                        <a:srgbClr val="FFFF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60" name="Freeform 174"/>
                    <p:cNvSpPr>
                      <a:spLocks/>
                    </p:cNvSpPr>
                    <p:nvPr/>
                  </p:nvSpPr>
                  <p:spPr bwMode="auto">
                    <a:xfrm>
                      <a:off x="2027" y="2797"/>
                      <a:ext cx="69" cy="91"/>
                    </a:xfrm>
                    <a:custGeom>
                      <a:avLst/>
                      <a:gdLst>
                        <a:gd name="T0" fmla="*/ 69 w 69"/>
                        <a:gd name="T1" fmla="*/ 0 h 91"/>
                        <a:gd name="T2" fmla="*/ 0 w 69"/>
                        <a:gd name="T3" fmla="*/ 39 h 91"/>
                        <a:gd name="T4" fmla="*/ 0 w 69"/>
                        <a:gd name="T5" fmla="*/ 91 h 91"/>
                        <a:gd name="T6" fmla="*/ 69 w 69"/>
                        <a:gd name="T7" fmla="*/ 52 h 91"/>
                        <a:gd name="T8" fmla="*/ 69 w 69"/>
                        <a:gd name="T9" fmla="*/ 0 h 91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69"/>
                        <a:gd name="T16" fmla="*/ 0 h 91"/>
                        <a:gd name="T17" fmla="*/ 69 w 69"/>
                        <a:gd name="T18" fmla="*/ 91 h 91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69" h="91">
                          <a:moveTo>
                            <a:pt x="69" y="0"/>
                          </a:moveTo>
                          <a:lnTo>
                            <a:pt x="0" y="39"/>
                          </a:lnTo>
                          <a:lnTo>
                            <a:pt x="0" y="91"/>
                          </a:lnTo>
                          <a:lnTo>
                            <a:pt x="69" y="52"/>
                          </a:lnTo>
                          <a:lnTo>
                            <a:pt x="69" y="0"/>
                          </a:lnTo>
                        </a:path>
                      </a:pathLst>
                    </a:cu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61" name="Freeform 334"/>
                    <p:cNvSpPr>
                      <a:spLocks/>
                    </p:cNvSpPr>
                    <p:nvPr/>
                  </p:nvSpPr>
                  <p:spPr bwMode="auto">
                    <a:xfrm>
                      <a:off x="1269" y="2389"/>
                      <a:ext cx="1075" cy="510"/>
                    </a:xfrm>
                    <a:custGeom>
                      <a:avLst/>
                      <a:gdLst>
                        <a:gd name="T0" fmla="*/ 323 w 1075"/>
                        <a:gd name="T1" fmla="*/ 0 h 510"/>
                        <a:gd name="T2" fmla="*/ 184 w 1075"/>
                        <a:gd name="T3" fmla="*/ 39 h 510"/>
                        <a:gd name="T4" fmla="*/ 145 w 1075"/>
                        <a:gd name="T5" fmla="*/ 61 h 510"/>
                        <a:gd name="T6" fmla="*/ 117 w 1075"/>
                        <a:gd name="T7" fmla="*/ 82 h 510"/>
                        <a:gd name="T8" fmla="*/ 95 w 1075"/>
                        <a:gd name="T9" fmla="*/ 98 h 510"/>
                        <a:gd name="T10" fmla="*/ 80 w 1075"/>
                        <a:gd name="T11" fmla="*/ 111 h 510"/>
                        <a:gd name="T12" fmla="*/ 70 w 1075"/>
                        <a:gd name="T13" fmla="*/ 120 h 510"/>
                        <a:gd name="T14" fmla="*/ 69 w 1075"/>
                        <a:gd name="T15" fmla="*/ 122 h 510"/>
                        <a:gd name="T16" fmla="*/ 37 w 1075"/>
                        <a:gd name="T17" fmla="*/ 158 h 510"/>
                        <a:gd name="T18" fmla="*/ 17 w 1075"/>
                        <a:gd name="T19" fmla="*/ 191 h 510"/>
                        <a:gd name="T20" fmla="*/ 6 w 1075"/>
                        <a:gd name="T21" fmla="*/ 224 h 510"/>
                        <a:gd name="T22" fmla="*/ 0 w 1075"/>
                        <a:gd name="T23" fmla="*/ 254 h 510"/>
                        <a:gd name="T24" fmla="*/ 2 w 1075"/>
                        <a:gd name="T25" fmla="*/ 282 h 510"/>
                        <a:gd name="T26" fmla="*/ 7 w 1075"/>
                        <a:gd name="T27" fmla="*/ 308 h 510"/>
                        <a:gd name="T28" fmla="*/ 15 w 1075"/>
                        <a:gd name="T29" fmla="*/ 328 h 510"/>
                        <a:gd name="T30" fmla="*/ 24 w 1075"/>
                        <a:gd name="T31" fmla="*/ 347 h 510"/>
                        <a:gd name="T32" fmla="*/ 31 w 1075"/>
                        <a:gd name="T33" fmla="*/ 360 h 510"/>
                        <a:gd name="T34" fmla="*/ 37 w 1075"/>
                        <a:gd name="T35" fmla="*/ 369 h 510"/>
                        <a:gd name="T36" fmla="*/ 41 w 1075"/>
                        <a:gd name="T37" fmla="*/ 371 h 510"/>
                        <a:gd name="T38" fmla="*/ 67 w 1075"/>
                        <a:gd name="T39" fmla="*/ 402 h 510"/>
                        <a:gd name="T40" fmla="*/ 98 w 1075"/>
                        <a:gd name="T41" fmla="*/ 428 h 510"/>
                        <a:gd name="T42" fmla="*/ 133 w 1075"/>
                        <a:gd name="T43" fmla="*/ 449 h 510"/>
                        <a:gd name="T44" fmla="*/ 172 w 1075"/>
                        <a:gd name="T45" fmla="*/ 467 h 510"/>
                        <a:gd name="T46" fmla="*/ 213 w 1075"/>
                        <a:gd name="T47" fmla="*/ 480 h 510"/>
                        <a:gd name="T48" fmla="*/ 250 w 1075"/>
                        <a:gd name="T49" fmla="*/ 489 h 510"/>
                        <a:gd name="T50" fmla="*/ 286 w 1075"/>
                        <a:gd name="T51" fmla="*/ 497 h 510"/>
                        <a:gd name="T52" fmla="*/ 317 w 1075"/>
                        <a:gd name="T53" fmla="*/ 502 h 510"/>
                        <a:gd name="T54" fmla="*/ 341 w 1075"/>
                        <a:gd name="T55" fmla="*/ 504 h 510"/>
                        <a:gd name="T56" fmla="*/ 356 w 1075"/>
                        <a:gd name="T57" fmla="*/ 506 h 510"/>
                        <a:gd name="T58" fmla="*/ 362 w 1075"/>
                        <a:gd name="T59" fmla="*/ 506 h 510"/>
                        <a:gd name="T60" fmla="*/ 395 w 1075"/>
                        <a:gd name="T61" fmla="*/ 510 h 510"/>
                        <a:gd name="T62" fmla="*/ 432 w 1075"/>
                        <a:gd name="T63" fmla="*/ 510 h 510"/>
                        <a:gd name="T64" fmla="*/ 473 w 1075"/>
                        <a:gd name="T65" fmla="*/ 508 h 510"/>
                        <a:gd name="T66" fmla="*/ 514 w 1075"/>
                        <a:gd name="T67" fmla="*/ 504 h 510"/>
                        <a:gd name="T68" fmla="*/ 553 w 1075"/>
                        <a:gd name="T69" fmla="*/ 501 h 510"/>
                        <a:gd name="T70" fmla="*/ 588 w 1075"/>
                        <a:gd name="T71" fmla="*/ 497 h 510"/>
                        <a:gd name="T72" fmla="*/ 619 w 1075"/>
                        <a:gd name="T73" fmla="*/ 493 h 510"/>
                        <a:gd name="T74" fmla="*/ 643 w 1075"/>
                        <a:gd name="T75" fmla="*/ 491 h 510"/>
                        <a:gd name="T76" fmla="*/ 660 w 1075"/>
                        <a:gd name="T77" fmla="*/ 488 h 510"/>
                        <a:gd name="T78" fmla="*/ 666 w 1075"/>
                        <a:gd name="T79" fmla="*/ 488 h 510"/>
                        <a:gd name="T80" fmla="*/ 708 w 1075"/>
                        <a:gd name="T81" fmla="*/ 475 h 510"/>
                        <a:gd name="T82" fmla="*/ 751 w 1075"/>
                        <a:gd name="T83" fmla="*/ 458 h 510"/>
                        <a:gd name="T84" fmla="*/ 792 w 1075"/>
                        <a:gd name="T85" fmla="*/ 441 h 510"/>
                        <a:gd name="T86" fmla="*/ 831 w 1075"/>
                        <a:gd name="T87" fmla="*/ 423 h 510"/>
                        <a:gd name="T88" fmla="*/ 866 w 1075"/>
                        <a:gd name="T89" fmla="*/ 404 h 510"/>
                        <a:gd name="T90" fmla="*/ 897 w 1075"/>
                        <a:gd name="T91" fmla="*/ 386 h 510"/>
                        <a:gd name="T92" fmla="*/ 927 w 1075"/>
                        <a:gd name="T93" fmla="*/ 369 h 510"/>
                        <a:gd name="T94" fmla="*/ 949 w 1075"/>
                        <a:gd name="T95" fmla="*/ 354 h 510"/>
                        <a:gd name="T96" fmla="*/ 966 w 1075"/>
                        <a:gd name="T97" fmla="*/ 343 h 510"/>
                        <a:gd name="T98" fmla="*/ 977 w 1075"/>
                        <a:gd name="T99" fmla="*/ 336 h 510"/>
                        <a:gd name="T100" fmla="*/ 981 w 1075"/>
                        <a:gd name="T101" fmla="*/ 332 h 510"/>
                        <a:gd name="T102" fmla="*/ 1075 w 1075"/>
                        <a:gd name="T103" fmla="*/ 317 h 510"/>
                        <a:gd name="T104" fmla="*/ 0 60000 65536"/>
                        <a:gd name="T105" fmla="*/ 0 60000 65536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60000 65536"/>
                        <a:gd name="T136" fmla="*/ 0 60000 65536"/>
                        <a:gd name="T137" fmla="*/ 0 60000 65536"/>
                        <a:gd name="T138" fmla="*/ 0 60000 65536"/>
                        <a:gd name="T139" fmla="*/ 0 60000 65536"/>
                        <a:gd name="T140" fmla="*/ 0 60000 65536"/>
                        <a:gd name="T141" fmla="*/ 0 60000 65536"/>
                        <a:gd name="T142" fmla="*/ 0 60000 65536"/>
                        <a:gd name="T143" fmla="*/ 0 60000 65536"/>
                        <a:gd name="T144" fmla="*/ 0 60000 65536"/>
                        <a:gd name="T145" fmla="*/ 0 60000 65536"/>
                        <a:gd name="T146" fmla="*/ 0 60000 65536"/>
                        <a:gd name="T147" fmla="*/ 0 60000 65536"/>
                        <a:gd name="T148" fmla="*/ 0 60000 65536"/>
                        <a:gd name="T149" fmla="*/ 0 60000 65536"/>
                        <a:gd name="T150" fmla="*/ 0 60000 65536"/>
                        <a:gd name="T151" fmla="*/ 0 60000 65536"/>
                        <a:gd name="T152" fmla="*/ 0 60000 65536"/>
                        <a:gd name="T153" fmla="*/ 0 60000 65536"/>
                        <a:gd name="T154" fmla="*/ 0 60000 65536"/>
                        <a:gd name="T155" fmla="*/ 0 60000 65536"/>
                        <a:gd name="T156" fmla="*/ 0 w 1075"/>
                        <a:gd name="T157" fmla="*/ 0 h 510"/>
                        <a:gd name="T158" fmla="*/ 1075 w 1075"/>
                        <a:gd name="T159" fmla="*/ 510 h 510"/>
                      </a:gdLst>
                      <a:ahLst/>
                      <a:cxnLst>
                        <a:cxn ang="T104">
                          <a:pos x="T0" y="T1"/>
                        </a:cxn>
                        <a:cxn ang="T105">
                          <a:pos x="T2" y="T3"/>
                        </a:cxn>
                        <a:cxn ang="T106">
                          <a:pos x="T4" y="T5"/>
                        </a:cxn>
                        <a:cxn ang="T107">
                          <a:pos x="T6" y="T7"/>
                        </a:cxn>
                        <a:cxn ang="T108">
                          <a:pos x="T8" y="T9"/>
                        </a:cxn>
                        <a:cxn ang="T109">
                          <a:pos x="T10" y="T11"/>
                        </a:cxn>
                        <a:cxn ang="T110">
                          <a:pos x="T12" y="T13"/>
                        </a:cxn>
                        <a:cxn ang="T111">
                          <a:pos x="T14" y="T15"/>
                        </a:cxn>
                        <a:cxn ang="T112">
                          <a:pos x="T16" y="T17"/>
                        </a:cxn>
                        <a:cxn ang="T113">
                          <a:pos x="T18" y="T19"/>
                        </a:cxn>
                        <a:cxn ang="T114">
                          <a:pos x="T20" y="T21"/>
                        </a:cxn>
                        <a:cxn ang="T115">
                          <a:pos x="T22" y="T23"/>
                        </a:cxn>
                        <a:cxn ang="T116">
                          <a:pos x="T24" y="T25"/>
                        </a:cxn>
                        <a:cxn ang="T117">
                          <a:pos x="T26" y="T27"/>
                        </a:cxn>
                        <a:cxn ang="T118">
                          <a:pos x="T28" y="T29"/>
                        </a:cxn>
                        <a:cxn ang="T119">
                          <a:pos x="T30" y="T31"/>
                        </a:cxn>
                        <a:cxn ang="T120">
                          <a:pos x="T32" y="T33"/>
                        </a:cxn>
                        <a:cxn ang="T121">
                          <a:pos x="T34" y="T35"/>
                        </a:cxn>
                        <a:cxn ang="T122">
                          <a:pos x="T36" y="T37"/>
                        </a:cxn>
                        <a:cxn ang="T123">
                          <a:pos x="T38" y="T39"/>
                        </a:cxn>
                        <a:cxn ang="T124">
                          <a:pos x="T40" y="T41"/>
                        </a:cxn>
                        <a:cxn ang="T125">
                          <a:pos x="T42" y="T43"/>
                        </a:cxn>
                        <a:cxn ang="T126">
                          <a:pos x="T44" y="T45"/>
                        </a:cxn>
                        <a:cxn ang="T127">
                          <a:pos x="T46" y="T47"/>
                        </a:cxn>
                        <a:cxn ang="T128">
                          <a:pos x="T48" y="T49"/>
                        </a:cxn>
                        <a:cxn ang="T129">
                          <a:pos x="T50" y="T51"/>
                        </a:cxn>
                        <a:cxn ang="T130">
                          <a:pos x="T52" y="T53"/>
                        </a:cxn>
                        <a:cxn ang="T131">
                          <a:pos x="T54" y="T55"/>
                        </a:cxn>
                        <a:cxn ang="T132">
                          <a:pos x="T56" y="T57"/>
                        </a:cxn>
                        <a:cxn ang="T133">
                          <a:pos x="T58" y="T59"/>
                        </a:cxn>
                        <a:cxn ang="T134">
                          <a:pos x="T60" y="T61"/>
                        </a:cxn>
                        <a:cxn ang="T135">
                          <a:pos x="T62" y="T63"/>
                        </a:cxn>
                        <a:cxn ang="T136">
                          <a:pos x="T64" y="T65"/>
                        </a:cxn>
                        <a:cxn ang="T137">
                          <a:pos x="T66" y="T67"/>
                        </a:cxn>
                        <a:cxn ang="T138">
                          <a:pos x="T68" y="T69"/>
                        </a:cxn>
                        <a:cxn ang="T139">
                          <a:pos x="T70" y="T71"/>
                        </a:cxn>
                        <a:cxn ang="T140">
                          <a:pos x="T72" y="T73"/>
                        </a:cxn>
                        <a:cxn ang="T141">
                          <a:pos x="T74" y="T75"/>
                        </a:cxn>
                        <a:cxn ang="T142">
                          <a:pos x="T76" y="T77"/>
                        </a:cxn>
                        <a:cxn ang="T143">
                          <a:pos x="T78" y="T79"/>
                        </a:cxn>
                        <a:cxn ang="T144">
                          <a:pos x="T80" y="T81"/>
                        </a:cxn>
                        <a:cxn ang="T145">
                          <a:pos x="T82" y="T83"/>
                        </a:cxn>
                        <a:cxn ang="T146">
                          <a:pos x="T84" y="T85"/>
                        </a:cxn>
                        <a:cxn ang="T147">
                          <a:pos x="T86" y="T87"/>
                        </a:cxn>
                        <a:cxn ang="T148">
                          <a:pos x="T88" y="T89"/>
                        </a:cxn>
                        <a:cxn ang="T149">
                          <a:pos x="T90" y="T91"/>
                        </a:cxn>
                        <a:cxn ang="T150">
                          <a:pos x="T92" y="T93"/>
                        </a:cxn>
                        <a:cxn ang="T151">
                          <a:pos x="T94" y="T95"/>
                        </a:cxn>
                        <a:cxn ang="T152">
                          <a:pos x="T96" y="T97"/>
                        </a:cxn>
                        <a:cxn ang="T153">
                          <a:pos x="T98" y="T99"/>
                        </a:cxn>
                        <a:cxn ang="T154">
                          <a:pos x="T100" y="T101"/>
                        </a:cxn>
                        <a:cxn ang="T155">
                          <a:pos x="T102" y="T103"/>
                        </a:cxn>
                      </a:cxnLst>
                      <a:rect l="T156" t="T157" r="T158" b="T159"/>
                      <a:pathLst>
                        <a:path w="1075" h="510">
                          <a:moveTo>
                            <a:pt x="323" y="0"/>
                          </a:moveTo>
                          <a:lnTo>
                            <a:pt x="184" y="39"/>
                          </a:lnTo>
                          <a:lnTo>
                            <a:pt x="145" y="61"/>
                          </a:lnTo>
                          <a:lnTo>
                            <a:pt x="117" y="82"/>
                          </a:lnTo>
                          <a:lnTo>
                            <a:pt x="95" y="98"/>
                          </a:lnTo>
                          <a:lnTo>
                            <a:pt x="80" y="111"/>
                          </a:lnTo>
                          <a:lnTo>
                            <a:pt x="70" y="120"/>
                          </a:lnTo>
                          <a:lnTo>
                            <a:pt x="69" y="122"/>
                          </a:lnTo>
                          <a:lnTo>
                            <a:pt x="37" y="158"/>
                          </a:lnTo>
                          <a:lnTo>
                            <a:pt x="17" y="191"/>
                          </a:lnTo>
                          <a:lnTo>
                            <a:pt x="6" y="224"/>
                          </a:lnTo>
                          <a:lnTo>
                            <a:pt x="0" y="254"/>
                          </a:lnTo>
                          <a:lnTo>
                            <a:pt x="2" y="282"/>
                          </a:lnTo>
                          <a:lnTo>
                            <a:pt x="7" y="308"/>
                          </a:lnTo>
                          <a:lnTo>
                            <a:pt x="15" y="328"/>
                          </a:lnTo>
                          <a:lnTo>
                            <a:pt x="24" y="347"/>
                          </a:lnTo>
                          <a:lnTo>
                            <a:pt x="31" y="360"/>
                          </a:lnTo>
                          <a:lnTo>
                            <a:pt x="37" y="369"/>
                          </a:lnTo>
                          <a:lnTo>
                            <a:pt x="41" y="371"/>
                          </a:lnTo>
                          <a:lnTo>
                            <a:pt x="67" y="402"/>
                          </a:lnTo>
                          <a:lnTo>
                            <a:pt x="98" y="428"/>
                          </a:lnTo>
                          <a:lnTo>
                            <a:pt x="133" y="449"/>
                          </a:lnTo>
                          <a:lnTo>
                            <a:pt x="172" y="467"/>
                          </a:lnTo>
                          <a:lnTo>
                            <a:pt x="213" y="480"/>
                          </a:lnTo>
                          <a:lnTo>
                            <a:pt x="250" y="489"/>
                          </a:lnTo>
                          <a:lnTo>
                            <a:pt x="286" y="497"/>
                          </a:lnTo>
                          <a:lnTo>
                            <a:pt x="317" y="502"/>
                          </a:lnTo>
                          <a:lnTo>
                            <a:pt x="341" y="504"/>
                          </a:lnTo>
                          <a:lnTo>
                            <a:pt x="356" y="506"/>
                          </a:lnTo>
                          <a:lnTo>
                            <a:pt x="362" y="506"/>
                          </a:lnTo>
                          <a:lnTo>
                            <a:pt x="395" y="510"/>
                          </a:lnTo>
                          <a:lnTo>
                            <a:pt x="432" y="510"/>
                          </a:lnTo>
                          <a:lnTo>
                            <a:pt x="473" y="508"/>
                          </a:lnTo>
                          <a:lnTo>
                            <a:pt x="514" y="504"/>
                          </a:lnTo>
                          <a:lnTo>
                            <a:pt x="553" y="501"/>
                          </a:lnTo>
                          <a:lnTo>
                            <a:pt x="588" y="497"/>
                          </a:lnTo>
                          <a:lnTo>
                            <a:pt x="619" y="493"/>
                          </a:lnTo>
                          <a:lnTo>
                            <a:pt x="643" y="491"/>
                          </a:lnTo>
                          <a:lnTo>
                            <a:pt x="660" y="488"/>
                          </a:lnTo>
                          <a:lnTo>
                            <a:pt x="666" y="488"/>
                          </a:lnTo>
                          <a:lnTo>
                            <a:pt x="708" y="475"/>
                          </a:lnTo>
                          <a:lnTo>
                            <a:pt x="751" y="458"/>
                          </a:lnTo>
                          <a:lnTo>
                            <a:pt x="792" y="441"/>
                          </a:lnTo>
                          <a:lnTo>
                            <a:pt x="831" y="423"/>
                          </a:lnTo>
                          <a:lnTo>
                            <a:pt x="866" y="404"/>
                          </a:lnTo>
                          <a:lnTo>
                            <a:pt x="897" y="386"/>
                          </a:lnTo>
                          <a:lnTo>
                            <a:pt x="927" y="369"/>
                          </a:lnTo>
                          <a:lnTo>
                            <a:pt x="949" y="354"/>
                          </a:lnTo>
                          <a:lnTo>
                            <a:pt x="966" y="343"/>
                          </a:lnTo>
                          <a:lnTo>
                            <a:pt x="977" y="336"/>
                          </a:lnTo>
                          <a:lnTo>
                            <a:pt x="981" y="332"/>
                          </a:lnTo>
                          <a:lnTo>
                            <a:pt x="1075" y="317"/>
                          </a:lnTo>
                        </a:path>
                      </a:pathLst>
                    </a:custGeom>
                    <a:noFill/>
                    <a:ln w="11113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62" name="Freeform 13"/>
                    <p:cNvSpPr>
                      <a:spLocks/>
                    </p:cNvSpPr>
                    <p:nvPr/>
                  </p:nvSpPr>
                  <p:spPr bwMode="auto">
                    <a:xfrm>
                      <a:off x="1276" y="2469"/>
                      <a:ext cx="126" cy="103"/>
                    </a:xfrm>
                    <a:custGeom>
                      <a:avLst/>
                      <a:gdLst>
                        <a:gd name="T0" fmla="*/ 0 w 126"/>
                        <a:gd name="T1" fmla="*/ 50 h 103"/>
                        <a:gd name="T2" fmla="*/ 86 w 126"/>
                        <a:gd name="T3" fmla="*/ 0 h 103"/>
                        <a:gd name="T4" fmla="*/ 88 w 126"/>
                        <a:gd name="T5" fmla="*/ 0 h 103"/>
                        <a:gd name="T6" fmla="*/ 93 w 126"/>
                        <a:gd name="T7" fmla="*/ 0 h 103"/>
                        <a:gd name="T8" fmla="*/ 100 w 126"/>
                        <a:gd name="T9" fmla="*/ 0 h 103"/>
                        <a:gd name="T10" fmla="*/ 108 w 126"/>
                        <a:gd name="T11" fmla="*/ 3 h 103"/>
                        <a:gd name="T12" fmla="*/ 115 w 126"/>
                        <a:gd name="T13" fmla="*/ 9 h 103"/>
                        <a:gd name="T14" fmla="*/ 123 w 126"/>
                        <a:gd name="T15" fmla="*/ 18 h 103"/>
                        <a:gd name="T16" fmla="*/ 126 w 126"/>
                        <a:gd name="T17" fmla="*/ 33 h 103"/>
                        <a:gd name="T18" fmla="*/ 126 w 126"/>
                        <a:gd name="T19" fmla="*/ 53 h 103"/>
                        <a:gd name="T20" fmla="*/ 41 w 126"/>
                        <a:gd name="T21" fmla="*/ 103 h 103"/>
                        <a:gd name="T22" fmla="*/ 0 w 126"/>
                        <a:gd name="T23" fmla="*/ 50 h 103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26"/>
                        <a:gd name="T37" fmla="*/ 0 h 103"/>
                        <a:gd name="T38" fmla="*/ 126 w 126"/>
                        <a:gd name="T39" fmla="*/ 103 h 103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26" h="103">
                          <a:moveTo>
                            <a:pt x="0" y="50"/>
                          </a:moveTo>
                          <a:lnTo>
                            <a:pt x="86" y="0"/>
                          </a:lnTo>
                          <a:lnTo>
                            <a:pt x="88" y="0"/>
                          </a:lnTo>
                          <a:lnTo>
                            <a:pt x="93" y="0"/>
                          </a:lnTo>
                          <a:lnTo>
                            <a:pt x="100" y="0"/>
                          </a:lnTo>
                          <a:lnTo>
                            <a:pt x="108" y="3"/>
                          </a:lnTo>
                          <a:lnTo>
                            <a:pt x="115" y="9"/>
                          </a:lnTo>
                          <a:lnTo>
                            <a:pt x="123" y="18"/>
                          </a:lnTo>
                          <a:lnTo>
                            <a:pt x="126" y="33"/>
                          </a:lnTo>
                          <a:lnTo>
                            <a:pt x="126" y="53"/>
                          </a:lnTo>
                          <a:lnTo>
                            <a:pt x="41" y="103"/>
                          </a:lnTo>
                          <a:lnTo>
                            <a:pt x="0" y="50"/>
                          </a:lnTo>
                          <a:close/>
                        </a:path>
                      </a:pathLst>
                    </a:custGeom>
                    <a:solidFill>
                      <a:srgbClr val="0000FF"/>
                    </a:solidFill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63" name="Freeform 14"/>
                    <p:cNvSpPr>
                      <a:spLocks/>
                    </p:cNvSpPr>
                    <p:nvPr/>
                  </p:nvSpPr>
                  <p:spPr bwMode="auto">
                    <a:xfrm>
                      <a:off x="1276" y="2469"/>
                      <a:ext cx="126" cy="103"/>
                    </a:xfrm>
                    <a:custGeom>
                      <a:avLst/>
                      <a:gdLst>
                        <a:gd name="T0" fmla="*/ 0 w 126"/>
                        <a:gd name="T1" fmla="*/ 50 h 103"/>
                        <a:gd name="T2" fmla="*/ 86 w 126"/>
                        <a:gd name="T3" fmla="*/ 0 h 103"/>
                        <a:gd name="T4" fmla="*/ 88 w 126"/>
                        <a:gd name="T5" fmla="*/ 0 h 103"/>
                        <a:gd name="T6" fmla="*/ 93 w 126"/>
                        <a:gd name="T7" fmla="*/ 0 h 103"/>
                        <a:gd name="T8" fmla="*/ 100 w 126"/>
                        <a:gd name="T9" fmla="*/ 0 h 103"/>
                        <a:gd name="T10" fmla="*/ 108 w 126"/>
                        <a:gd name="T11" fmla="*/ 3 h 103"/>
                        <a:gd name="T12" fmla="*/ 115 w 126"/>
                        <a:gd name="T13" fmla="*/ 9 h 103"/>
                        <a:gd name="T14" fmla="*/ 123 w 126"/>
                        <a:gd name="T15" fmla="*/ 18 h 103"/>
                        <a:gd name="T16" fmla="*/ 126 w 126"/>
                        <a:gd name="T17" fmla="*/ 33 h 103"/>
                        <a:gd name="T18" fmla="*/ 126 w 126"/>
                        <a:gd name="T19" fmla="*/ 53 h 103"/>
                        <a:gd name="T20" fmla="*/ 41 w 126"/>
                        <a:gd name="T21" fmla="*/ 103 h 103"/>
                        <a:gd name="T22" fmla="*/ 0 w 126"/>
                        <a:gd name="T23" fmla="*/ 50 h 103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26"/>
                        <a:gd name="T37" fmla="*/ 0 h 103"/>
                        <a:gd name="T38" fmla="*/ 126 w 126"/>
                        <a:gd name="T39" fmla="*/ 103 h 103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26" h="103">
                          <a:moveTo>
                            <a:pt x="0" y="50"/>
                          </a:moveTo>
                          <a:lnTo>
                            <a:pt x="86" y="0"/>
                          </a:lnTo>
                          <a:lnTo>
                            <a:pt x="88" y="0"/>
                          </a:lnTo>
                          <a:lnTo>
                            <a:pt x="93" y="0"/>
                          </a:lnTo>
                          <a:lnTo>
                            <a:pt x="100" y="0"/>
                          </a:lnTo>
                          <a:lnTo>
                            <a:pt x="108" y="3"/>
                          </a:lnTo>
                          <a:lnTo>
                            <a:pt x="115" y="9"/>
                          </a:lnTo>
                          <a:lnTo>
                            <a:pt x="123" y="18"/>
                          </a:lnTo>
                          <a:lnTo>
                            <a:pt x="126" y="33"/>
                          </a:lnTo>
                          <a:lnTo>
                            <a:pt x="126" y="53"/>
                          </a:lnTo>
                          <a:lnTo>
                            <a:pt x="41" y="103"/>
                          </a:lnTo>
                          <a:lnTo>
                            <a:pt x="0" y="50"/>
                          </a:lnTo>
                        </a:path>
                      </a:pathLst>
                    </a:custGeom>
                    <a:noFill/>
                    <a:ln w="11113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64" name="Freeform 15"/>
                    <p:cNvSpPr>
                      <a:spLocks/>
                    </p:cNvSpPr>
                    <p:nvPr/>
                  </p:nvSpPr>
                  <p:spPr bwMode="auto">
                    <a:xfrm>
                      <a:off x="1282" y="2471"/>
                      <a:ext cx="120" cy="94"/>
                    </a:xfrm>
                    <a:custGeom>
                      <a:avLst/>
                      <a:gdLst>
                        <a:gd name="T0" fmla="*/ 35 w 120"/>
                        <a:gd name="T1" fmla="*/ 94 h 94"/>
                        <a:gd name="T2" fmla="*/ 0 w 120"/>
                        <a:gd name="T3" fmla="*/ 48 h 94"/>
                        <a:gd name="T4" fmla="*/ 83 w 120"/>
                        <a:gd name="T5" fmla="*/ 0 h 94"/>
                        <a:gd name="T6" fmla="*/ 85 w 120"/>
                        <a:gd name="T7" fmla="*/ 0 h 94"/>
                        <a:gd name="T8" fmla="*/ 91 w 120"/>
                        <a:gd name="T9" fmla="*/ 0 h 94"/>
                        <a:gd name="T10" fmla="*/ 98 w 120"/>
                        <a:gd name="T11" fmla="*/ 1 h 94"/>
                        <a:gd name="T12" fmla="*/ 107 w 120"/>
                        <a:gd name="T13" fmla="*/ 5 h 94"/>
                        <a:gd name="T14" fmla="*/ 115 w 120"/>
                        <a:gd name="T15" fmla="*/ 14 h 94"/>
                        <a:gd name="T16" fmla="*/ 119 w 120"/>
                        <a:gd name="T17" fmla="*/ 27 h 94"/>
                        <a:gd name="T18" fmla="*/ 120 w 120"/>
                        <a:gd name="T19" fmla="*/ 46 h 94"/>
                        <a:gd name="T20" fmla="*/ 35 w 120"/>
                        <a:gd name="T21" fmla="*/ 94 h 94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w 120"/>
                        <a:gd name="T34" fmla="*/ 0 h 94"/>
                        <a:gd name="T35" fmla="*/ 120 w 120"/>
                        <a:gd name="T36" fmla="*/ 94 h 94"/>
                      </a:gdLst>
                      <a:ahLst/>
                      <a:cxnLst>
                        <a:cxn ang="T22">
                          <a:pos x="T0" y="T1"/>
                        </a:cxn>
                        <a:cxn ang="T23">
                          <a:pos x="T2" y="T3"/>
                        </a:cxn>
                        <a:cxn ang="T24">
                          <a:pos x="T4" y="T5"/>
                        </a:cxn>
                        <a:cxn ang="T25">
                          <a:pos x="T6" y="T7"/>
                        </a:cxn>
                        <a:cxn ang="T26">
                          <a:pos x="T8" y="T9"/>
                        </a:cxn>
                        <a:cxn ang="T27">
                          <a:pos x="T10" y="T11"/>
                        </a:cxn>
                        <a:cxn ang="T28">
                          <a:pos x="T12" y="T13"/>
                        </a:cxn>
                        <a:cxn ang="T29">
                          <a:pos x="T14" y="T15"/>
                        </a:cxn>
                        <a:cxn ang="T30">
                          <a:pos x="T16" y="T17"/>
                        </a:cxn>
                        <a:cxn ang="T31">
                          <a:pos x="T18" y="T19"/>
                        </a:cxn>
                        <a:cxn ang="T32">
                          <a:pos x="T20" y="T21"/>
                        </a:cxn>
                      </a:cxnLst>
                      <a:rect l="T33" t="T34" r="T35" b="T36"/>
                      <a:pathLst>
                        <a:path w="120" h="94">
                          <a:moveTo>
                            <a:pt x="35" y="94"/>
                          </a:moveTo>
                          <a:lnTo>
                            <a:pt x="0" y="48"/>
                          </a:lnTo>
                          <a:lnTo>
                            <a:pt x="83" y="0"/>
                          </a:lnTo>
                          <a:lnTo>
                            <a:pt x="85" y="0"/>
                          </a:lnTo>
                          <a:lnTo>
                            <a:pt x="91" y="0"/>
                          </a:lnTo>
                          <a:lnTo>
                            <a:pt x="98" y="1"/>
                          </a:lnTo>
                          <a:lnTo>
                            <a:pt x="107" y="5"/>
                          </a:lnTo>
                          <a:lnTo>
                            <a:pt x="115" y="14"/>
                          </a:lnTo>
                          <a:lnTo>
                            <a:pt x="119" y="27"/>
                          </a:lnTo>
                          <a:lnTo>
                            <a:pt x="120" y="46"/>
                          </a:lnTo>
                          <a:lnTo>
                            <a:pt x="35" y="94"/>
                          </a:lnTo>
                          <a:close/>
                        </a:path>
                      </a:pathLst>
                    </a:custGeom>
                    <a:solidFill>
                      <a:srgbClr val="2B2BFF"/>
                    </a:solidFill>
                    <a:ln w="0">
                      <a:solidFill>
                        <a:srgbClr val="2B2B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65" name="Freeform 16"/>
                    <p:cNvSpPr>
                      <a:spLocks/>
                    </p:cNvSpPr>
                    <p:nvPr/>
                  </p:nvSpPr>
                  <p:spPr bwMode="auto">
                    <a:xfrm>
                      <a:off x="1287" y="2471"/>
                      <a:ext cx="114" cy="89"/>
                    </a:xfrm>
                    <a:custGeom>
                      <a:avLst/>
                      <a:gdLst>
                        <a:gd name="T0" fmla="*/ 30 w 114"/>
                        <a:gd name="T1" fmla="*/ 89 h 89"/>
                        <a:gd name="T2" fmla="*/ 0 w 114"/>
                        <a:gd name="T3" fmla="*/ 48 h 89"/>
                        <a:gd name="T4" fmla="*/ 82 w 114"/>
                        <a:gd name="T5" fmla="*/ 0 h 89"/>
                        <a:gd name="T6" fmla="*/ 84 w 114"/>
                        <a:gd name="T7" fmla="*/ 1 h 89"/>
                        <a:gd name="T8" fmla="*/ 91 w 114"/>
                        <a:gd name="T9" fmla="*/ 1 h 89"/>
                        <a:gd name="T10" fmla="*/ 99 w 114"/>
                        <a:gd name="T11" fmla="*/ 5 h 89"/>
                        <a:gd name="T12" fmla="*/ 108 w 114"/>
                        <a:gd name="T13" fmla="*/ 12 h 89"/>
                        <a:gd name="T14" fmla="*/ 114 w 114"/>
                        <a:gd name="T15" fmla="*/ 24 h 89"/>
                        <a:gd name="T16" fmla="*/ 114 w 114"/>
                        <a:gd name="T17" fmla="*/ 40 h 89"/>
                        <a:gd name="T18" fmla="*/ 30 w 114"/>
                        <a:gd name="T19" fmla="*/ 89 h 89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w 114"/>
                        <a:gd name="T31" fmla="*/ 0 h 89"/>
                        <a:gd name="T32" fmla="*/ 114 w 114"/>
                        <a:gd name="T33" fmla="*/ 89 h 89"/>
                      </a:gdLst>
                      <a:ahLst/>
                      <a:cxnLst>
                        <a:cxn ang="T20">
                          <a:pos x="T0" y="T1"/>
                        </a:cxn>
                        <a:cxn ang="T21">
                          <a:pos x="T2" y="T3"/>
                        </a:cxn>
                        <a:cxn ang="T22">
                          <a:pos x="T4" y="T5"/>
                        </a:cxn>
                        <a:cxn ang="T23">
                          <a:pos x="T6" y="T7"/>
                        </a:cxn>
                        <a:cxn ang="T24">
                          <a:pos x="T8" y="T9"/>
                        </a:cxn>
                        <a:cxn ang="T25">
                          <a:pos x="T10" y="T11"/>
                        </a:cxn>
                        <a:cxn ang="T26">
                          <a:pos x="T12" y="T13"/>
                        </a:cxn>
                        <a:cxn ang="T27">
                          <a:pos x="T14" y="T15"/>
                        </a:cxn>
                        <a:cxn ang="T28">
                          <a:pos x="T16" y="T17"/>
                        </a:cxn>
                        <a:cxn ang="T29">
                          <a:pos x="T18" y="T19"/>
                        </a:cxn>
                      </a:cxnLst>
                      <a:rect l="T30" t="T31" r="T32" b="T33"/>
                      <a:pathLst>
                        <a:path w="114" h="89">
                          <a:moveTo>
                            <a:pt x="30" y="89"/>
                          </a:moveTo>
                          <a:lnTo>
                            <a:pt x="0" y="48"/>
                          </a:lnTo>
                          <a:lnTo>
                            <a:pt x="82" y="0"/>
                          </a:lnTo>
                          <a:lnTo>
                            <a:pt x="84" y="1"/>
                          </a:lnTo>
                          <a:lnTo>
                            <a:pt x="91" y="1"/>
                          </a:lnTo>
                          <a:lnTo>
                            <a:pt x="99" y="5"/>
                          </a:lnTo>
                          <a:lnTo>
                            <a:pt x="108" y="12"/>
                          </a:lnTo>
                          <a:lnTo>
                            <a:pt x="114" y="24"/>
                          </a:lnTo>
                          <a:lnTo>
                            <a:pt x="114" y="40"/>
                          </a:lnTo>
                          <a:lnTo>
                            <a:pt x="30" y="89"/>
                          </a:lnTo>
                          <a:close/>
                        </a:path>
                      </a:pathLst>
                    </a:custGeom>
                    <a:solidFill>
                      <a:srgbClr val="5555FF"/>
                    </a:solidFill>
                    <a:ln w="0">
                      <a:solidFill>
                        <a:srgbClr val="5555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66" name="Freeform 17"/>
                    <p:cNvSpPr>
                      <a:spLocks/>
                    </p:cNvSpPr>
                    <p:nvPr/>
                  </p:nvSpPr>
                  <p:spPr bwMode="auto">
                    <a:xfrm>
                      <a:off x="1293" y="2472"/>
                      <a:ext cx="108" cy="82"/>
                    </a:xfrm>
                    <a:custGeom>
                      <a:avLst/>
                      <a:gdLst>
                        <a:gd name="T0" fmla="*/ 24 w 108"/>
                        <a:gd name="T1" fmla="*/ 82 h 82"/>
                        <a:gd name="T2" fmla="*/ 0 w 108"/>
                        <a:gd name="T3" fmla="*/ 49 h 82"/>
                        <a:gd name="T4" fmla="*/ 80 w 108"/>
                        <a:gd name="T5" fmla="*/ 0 h 82"/>
                        <a:gd name="T6" fmla="*/ 82 w 108"/>
                        <a:gd name="T7" fmla="*/ 0 h 82"/>
                        <a:gd name="T8" fmla="*/ 87 w 108"/>
                        <a:gd name="T9" fmla="*/ 2 h 82"/>
                        <a:gd name="T10" fmla="*/ 95 w 108"/>
                        <a:gd name="T11" fmla="*/ 6 h 82"/>
                        <a:gd name="T12" fmla="*/ 102 w 108"/>
                        <a:gd name="T13" fmla="*/ 11 h 82"/>
                        <a:gd name="T14" fmla="*/ 106 w 108"/>
                        <a:gd name="T15" fmla="*/ 21 h 82"/>
                        <a:gd name="T16" fmla="*/ 108 w 108"/>
                        <a:gd name="T17" fmla="*/ 36 h 82"/>
                        <a:gd name="T18" fmla="*/ 24 w 108"/>
                        <a:gd name="T19" fmla="*/ 82 h 82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w 108"/>
                        <a:gd name="T31" fmla="*/ 0 h 82"/>
                        <a:gd name="T32" fmla="*/ 108 w 108"/>
                        <a:gd name="T33" fmla="*/ 82 h 82"/>
                      </a:gdLst>
                      <a:ahLst/>
                      <a:cxnLst>
                        <a:cxn ang="T20">
                          <a:pos x="T0" y="T1"/>
                        </a:cxn>
                        <a:cxn ang="T21">
                          <a:pos x="T2" y="T3"/>
                        </a:cxn>
                        <a:cxn ang="T22">
                          <a:pos x="T4" y="T5"/>
                        </a:cxn>
                        <a:cxn ang="T23">
                          <a:pos x="T6" y="T7"/>
                        </a:cxn>
                        <a:cxn ang="T24">
                          <a:pos x="T8" y="T9"/>
                        </a:cxn>
                        <a:cxn ang="T25">
                          <a:pos x="T10" y="T11"/>
                        </a:cxn>
                        <a:cxn ang="T26">
                          <a:pos x="T12" y="T13"/>
                        </a:cxn>
                        <a:cxn ang="T27">
                          <a:pos x="T14" y="T15"/>
                        </a:cxn>
                        <a:cxn ang="T28">
                          <a:pos x="T16" y="T17"/>
                        </a:cxn>
                        <a:cxn ang="T29">
                          <a:pos x="T18" y="T19"/>
                        </a:cxn>
                      </a:cxnLst>
                      <a:rect l="T30" t="T31" r="T32" b="T33"/>
                      <a:pathLst>
                        <a:path w="108" h="82">
                          <a:moveTo>
                            <a:pt x="24" y="82"/>
                          </a:moveTo>
                          <a:lnTo>
                            <a:pt x="0" y="49"/>
                          </a:lnTo>
                          <a:lnTo>
                            <a:pt x="80" y="0"/>
                          </a:lnTo>
                          <a:lnTo>
                            <a:pt x="82" y="0"/>
                          </a:lnTo>
                          <a:lnTo>
                            <a:pt x="87" y="2"/>
                          </a:lnTo>
                          <a:lnTo>
                            <a:pt x="95" y="6"/>
                          </a:lnTo>
                          <a:lnTo>
                            <a:pt x="102" y="11"/>
                          </a:lnTo>
                          <a:lnTo>
                            <a:pt x="106" y="21"/>
                          </a:lnTo>
                          <a:lnTo>
                            <a:pt x="108" y="36"/>
                          </a:lnTo>
                          <a:lnTo>
                            <a:pt x="24" y="82"/>
                          </a:lnTo>
                          <a:close/>
                        </a:path>
                      </a:pathLst>
                    </a:custGeom>
                    <a:solidFill>
                      <a:srgbClr val="8080FF"/>
                    </a:solidFill>
                    <a:ln w="0">
                      <a:solidFill>
                        <a:srgbClr val="808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67" name="Freeform 18"/>
                    <p:cNvSpPr>
                      <a:spLocks/>
                    </p:cNvSpPr>
                    <p:nvPr/>
                  </p:nvSpPr>
                  <p:spPr bwMode="auto">
                    <a:xfrm>
                      <a:off x="1299" y="2474"/>
                      <a:ext cx="100" cy="74"/>
                    </a:xfrm>
                    <a:custGeom>
                      <a:avLst/>
                      <a:gdLst>
                        <a:gd name="T0" fmla="*/ 18 w 100"/>
                        <a:gd name="T1" fmla="*/ 74 h 74"/>
                        <a:gd name="T2" fmla="*/ 0 w 100"/>
                        <a:gd name="T3" fmla="*/ 47 h 74"/>
                        <a:gd name="T4" fmla="*/ 77 w 100"/>
                        <a:gd name="T5" fmla="*/ 0 h 74"/>
                        <a:gd name="T6" fmla="*/ 79 w 100"/>
                        <a:gd name="T7" fmla="*/ 0 h 74"/>
                        <a:gd name="T8" fmla="*/ 81 w 100"/>
                        <a:gd name="T9" fmla="*/ 0 h 74"/>
                        <a:gd name="T10" fmla="*/ 85 w 100"/>
                        <a:gd name="T11" fmla="*/ 2 h 74"/>
                        <a:gd name="T12" fmla="*/ 89 w 100"/>
                        <a:gd name="T13" fmla="*/ 4 h 74"/>
                        <a:gd name="T14" fmla="*/ 92 w 100"/>
                        <a:gd name="T15" fmla="*/ 8 h 74"/>
                        <a:gd name="T16" fmla="*/ 96 w 100"/>
                        <a:gd name="T17" fmla="*/ 11 h 74"/>
                        <a:gd name="T18" fmla="*/ 98 w 100"/>
                        <a:gd name="T19" fmla="*/ 15 h 74"/>
                        <a:gd name="T20" fmla="*/ 100 w 100"/>
                        <a:gd name="T21" fmla="*/ 21 h 74"/>
                        <a:gd name="T22" fmla="*/ 100 w 100"/>
                        <a:gd name="T23" fmla="*/ 28 h 74"/>
                        <a:gd name="T24" fmla="*/ 18 w 100"/>
                        <a:gd name="T25" fmla="*/ 74 h 74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w 100"/>
                        <a:gd name="T40" fmla="*/ 0 h 74"/>
                        <a:gd name="T41" fmla="*/ 100 w 100"/>
                        <a:gd name="T42" fmla="*/ 74 h 74"/>
                      </a:gdLst>
                      <a:ahLst/>
                      <a:cxnLst>
                        <a:cxn ang="T26">
                          <a:pos x="T0" y="T1"/>
                        </a:cxn>
                        <a:cxn ang="T27">
                          <a:pos x="T2" y="T3"/>
                        </a:cxn>
                        <a:cxn ang="T28">
                          <a:pos x="T4" y="T5"/>
                        </a:cxn>
                        <a:cxn ang="T29">
                          <a:pos x="T6" y="T7"/>
                        </a:cxn>
                        <a:cxn ang="T30">
                          <a:pos x="T8" y="T9"/>
                        </a:cxn>
                        <a:cxn ang="T31">
                          <a:pos x="T10" y="T11"/>
                        </a:cxn>
                        <a:cxn ang="T32">
                          <a:pos x="T12" y="T13"/>
                        </a:cxn>
                        <a:cxn ang="T33">
                          <a:pos x="T14" y="T15"/>
                        </a:cxn>
                        <a:cxn ang="T34">
                          <a:pos x="T16" y="T17"/>
                        </a:cxn>
                        <a:cxn ang="T35">
                          <a:pos x="T18" y="T19"/>
                        </a:cxn>
                        <a:cxn ang="T36">
                          <a:pos x="T20" y="T21"/>
                        </a:cxn>
                        <a:cxn ang="T37">
                          <a:pos x="T22" y="T23"/>
                        </a:cxn>
                        <a:cxn ang="T38">
                          <a:pos x="T24" y="T25"/>
                        </a:cxn>
                      </a:cxnLst>
                      <a:rect l="T39" t="T40" r="T41" b="T42"/>
                      <a:pathLst>
                        <a:path w="100" h="74">
                          <a:moveTo>
                            <a:pt x="18" y="74"/>
                          </a:moveTo>
                          <a:lnTo>
                            <a:pt x="0" y="47"/>
                          </a:lnTo>
                          <a:lnTo>
                            <a:pt x="77" y="0"/>
                          </a:lnTo>
                          <a:lnTo>
                            <a:pt x="79" y="0"/>
                          </a:lnTo>
                          <a:lnTo>
                            <a:pt x="81" y="0"/>
                          </a:lnTo>
                          <a:lnTo>
                            <a:pt x="85" y="2"/>
                          </a:lnTo>
                          <a:lnTo>
                            <a:pt x="89" y="4"/>
                          </a:lnTo>
                          <a:lnTo>
                            <a:pt x="92" y="8"/>
                          </a:lnTo>
                          <a:lnTo>
                            <a:pt x="96" y="11"/>
                          </a:lnTo>
                          <a:lnTo>
                            <a:pt x="98" y="15"/>
                          </a:lnTo>
                          <a:lnTo>
                            <a:pt x="100" y="21"/>
                          </a:lnTo>
                          <a:lnTo>
                            <a:pt x="100" y="28"/>
                          </a:lnTo>
                          <a:lnTo>
                            <a:pt x="18" y="74"/>
                          </a:lnTo>
                          <a:close/>
                        </a:path>
                      </a:pathLst>
                    </a:custGeom>
                    <a:solidFill>
                      <a:srgbClr val="AAAAFF"/>
                    </a:solidFill>
                    <a:ln w="0">
                      <a:solidFill>
                        <a:srgbClr val="AAAA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68" name="Freeform 19"/>
                    <p:cNvSpPr>
                      <a:spLocks/>
                    </p:cNvSpPr>
                    <p:nvPr/>
                  </p:nvSpPr>
                  <p:spPr bwMode="auto">
                    <a:xfrm>
                      <a:off x="1304" y="2474"/>
                      <a:ext cx="95" cy="67"/>
                    </a:xfrm>
                    <a:custGeom>
                      <a:avLst/>
                      <a:gdLst>
                        <a:gd name="T0" fmla="*/ 13 w 95"/>
                        <a:gd name="T1" fmla="*/ 67 h 67"/>
                        <a:gd name="T2" fmla="*/ 0 w 95"/>
                        <a:gd name="T3" fmla="*/ 47 h 67"/>
                        <a:gd name="T4" fmla="*/ 76 w 95"/>
                        <a:gd name="T5" fmla="*/ 0 h 67"/>
                        <a:gd name="T6" fmla="*/ 78 w 95"/>
                        <a:gd name="T7" fmla="*/ 2 h 67"/>
                        <a:gd name="T8" fmla="*/ 80 w 95"/>
                        <a:gd name="T9" fmla="*/ 4 h 67"/>
                        <a:gd name="T10" fmla="*/ 84 w 95"/>
                        <a:gd name="T11" fmla="*/ 6 h 67"/>
                        <a:gd name="T12" fmla="*/ 87 w 95"/>
                        <a:gd name="T13" fmla="*/ 9 h 67"/>
                        <a:gd name="T14" fmla="*/ 91 w 95"/>
                        <a:gd name="T15" fmla="*/ 13 h 67"/>
                        <a:gd name="T16" fmla="*/ 95 w 95"/>
                        <a:gd name="T17" fmla="*/ 19 h 67"/>
                        <a:gd name="T18" fmla="*/ 95 w 95"/>
                        <a:gd name="T19" fmla="*/ 22 h 67"/>
                        <a:gd name="T20" fmla="*/ 13 w 95"/>
                        <a:gd name="T21" fmla="*/ 67 h 67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w 95"/>
                        <a:gd name="T34" fmla="*/ 0 h 67"/>
                        <a:gd name="T35" fmla="*/ 95 w 95"/>
                        <a:gd name="T36" fmla="*/ 67 h 67"/>
                      </a:gdLst>
                      <a:ahLst/>
                      <a:cxnLst>
                        <a:cxn ang="T22">
                          <a:pos x="T0" y="T1"/>
                        </a:cxn>
                        <a:cxn ang="T23">
                          <a:pos x="T2" y="T3"/>
                        </a:cxn>
                        <a:cxn ang="T24">
                          <a:pos x="T4" y="T5"/>
                        </a:cxn>
                        <a:cxn ang="T25">
                          <a:pos x="T6" y="T7"/>
                        </a:cxn>
                        <a:cxn ang="T26">
                          <a:pos x="T8" y="T9"/>
                        </a:cxn>
                        <a:cxn ang="T27">
                          <a:pos x="T10" y="T11"/>
                        </a:cxn>
                        <a:cxn ang="T28">
                          <a:pos x="T12" y="T13"/>
                        </a:cxn>
                        <a:cxn ang="T29">
                          <a:pos x="T14" y="T15"/>
                        </a:cxn>
                        <a:cxn ang="T30">
                          <a:pos x="T16" y="T17"/>
                        </a:cxn>
                        <a:cxn ang="T31">
                          <a:pos x="T18" y="T19"/>
                        </a:cxn>
                        <a:cxn ang="T32">
                          <a:pos x="T20" y="T21"/>
                        </a:cxn>
                      </a:cxnLst>
                      <a:rect l="T33" t="T34" r="T35" b="T36"/>
                      <a:pathLst>
                        <a:path w="95" h="67">
                          <a:moveTo>
                            <a:pt x="13" y="67"/>
                          </a:moveTo>
                          <a:lnTo>
                            <a:pt x="0" y="47"/>
                          </a:lnTo>
                          <a:lnTo>
                            <a:pt x="76" y="0"/>
                          </a:lnTo>
                          <a:lnTo>
                            <a:pt x="78" y="2"/>
                          </a:lnTo>
                          <a:lnTo>
                            <a:pt x="80" y="4"/>
                          </a:lnTo>
                          <a:lnTo>
                            <a:pt x="84" y="6"/>
                          </a:lnTo>
                          <a:lnTo>
                            <a:pt x="87" y="9"/>
                          </a:lnTo>
                          <a:lnTo>
                            <a:pt x="91" y="13"/>
                          </a:lnTo>
                          <a:lnTo>
                            <a:pt x="95" y="19"/>
                          </a:lnTo>
                          <a:lnTo>
                            <a:pt x="95" y="22"/>
                          </a:lnTo>
                          <a:lnTo>
                            <a:pt x="13" y="67"/>
                          </a:lnTo>
                          <a:close/>
                        </a:path>
                      </a:pathLst>
                    </a:custGeom>
                    <a:solidFill>
                      <a:srgbClr val="D5D5FF"/>
                    </a:solidFill>
                    <a:ln w="0">
                      <a:solidFill>
                        <a:srgbClr val="D5D5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69" name="Freeform 20"/>
                    <p:cNvSpPr>
                      <a:spLocks/>
                    </p:cNvSpPr>
                    <p:nvPr/>
                  </p:nvSpPr>
                  <p:spPr bwMode="auto">
                    <a:xfrm>
                      <a:off x="1310" y="2476"/>
                      <a:ext cx="89" cy="59"/>
                    </a:xfrm>
                    <a:custGeom>
                      <a:avLst/>
                      <a:gdLst>
                        <a:gd name="T0" fmla="*/ 89 w 89"/>
                        <a:gd name="T1" fmla="*/ 15 h 59"/>
                        <a:gd name="T2" fmla="*/ 7 w 89"/>
                        <a:gd name="T3" fmla="*/ 59 h 59"/>
                        <a:gd name="T4" fmla="*/ 0 w 89"/>
                        <a:gd name="T5" fmla="*/ 45 h 59"/>
                        <a:gd name="T6" fmla="*/ 74 w 89"/>
                        <a:gd name="T7" fmla="*/ 0 h 59"/>
                        <a:gd name="T8" fmla="*/ 89 w 89"/>
                        <a:gd name="T9" fmla="*/ 15 h 59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89"/>
                        <a:gd name="T16" fmla="*/ 0 h 59"/>
                        <a:gd name="T17" fmla="*/ 89 w 89"/>
                        <a:gd name="T18" fmla="*/ 59 h 59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89" h="59">
                          <a:moveTo>
                            <a:pt x="89" y="15"/>
                          </a:moveTo>
                          <a:lnTo>
                            <a:pt x="7" y="59"/>
                          </a:lnTo>
                          <a:lnTo>
                            <a:pt x="0" y="45"/>
                          </a:lnTo>
                          <a:lnTo>
                            <a:pt x="74" y="0"/>
                          </a:lnTo>
                          <a:lnTo>
                            <a:pt x="89" y="15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0">
                      <a:solidFill>
                        <a:srgbClr val="FFFF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70" name="Freeform 21"/>
                    <p:cNvSpPr>
                      <a:spLocks/>
                    </p:cNvSpPr>
                    <p:nvPr/>
                  </p:nvSpPr>
                  <p:spPr bwMode="auto">
                    <a:xfrm>
                      <a:off x="1262" y="2517"/>
                      <a:ext cx="63" cy="68"/>
                    </a:xfrm>
                    <a:custGeom>
                      <a:avLst/>
                      <a:gdLst>
                        <a:gd name="T0" fmla="*/ 46 w 63"/>
                        <a:gd name="T1" fmla="*/ 67 h 68"/>
                        <a:gd name="T2" fmla="*/ 57 w 63"/>
                        <a:gd name="T3" fmla="*/ 55 h 68"/>
                        <a:gd name="T4" fmla="*/ 63 w 63"/>
                        <a:gd name="T5" fmla="*/ 39 h 68"/>
                        <a:gd name="T6" fmla="*/ 59 w 63"/>
                        <a:gd name="T7" fmla="*/ 22 h 68"/>
                        <a:gd name="T8" fmla="*/ 48 w 63"/>
                        <a:gd name="T9" fmla="*/ 7 h 68"/>
                        <a:gd name="T10" fmla="*/ 33 w 63"/>
                        <a:gd name="T11" fmla="*/ 0 h 68"/>
                        <a:gd name="T12" fmla="*/ 16 w 63"/>
                        <a:gd name="T13" fmla="*/ 4 h 68"/>
                        <a:gd name="T14" fmla="*/ 3 w 63"/>
                        <a:gd name="T15" fmla="*/ 15 h 68"/>
                        <a:gd name="T16" fmla="*/ 0 w 63"/>
                        <a:gd name="T17" fmla="*/ 30 h 68"/>
                        <a:gd name="T18" fmla="*/ 1 w 63"/>
                        <a:gd name="T19" fmla="*/ 48 h 68"/>
                        <a:gd name="T20" fmla="*/ 13 w 63"/>
                        <a:gd name="T21" fmla="*/ 61 h 68"/>
                        <a:gd name="T22" fmla="*/ 29 w 63"/>
                        <a:gd name="T23" fmla="*/ 68 h 68"/>
                        <a:gd name="T24" fmla="*/ 46 w 63"/>
                        <a:gd name="T25" fmla="*/ 67 h 68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w 63"/>
                        <a:gd name="T40" fmla="*/ 0 h 68"/>
                        <a:gd name="T41" fmla="*/ 63 w 63"/>
                        <a:gd name="T42" fmla="*/ 68 h 68"/>
                      </a:gdLst>
                      <a:ahLst/>
                      <a:cxnLst>
                        <a:cxn ang="T26">
                          <a:pos x="T0" y="T1"/>
                        </a:cxn>
                        <a:cxn ang="T27">
                          <a:pos x="T2" y="T3"/>
                        </a:cxn>
                        <a:cxn ang="T28">
                          <a:pos x="T4" y="T5"/>
                        </a:cxn>
                        <a:cxn ang="T29">
                          <a:pos x="T6" y="T7"/>
                        </a:cxn>
                        <a:cxn ang="T30">
                          <a:pos x="T8" y="T9"/>
                        </a:cxn>
                        <a:cxn ang="T31">
                          <a:pos x="T10" y="T11"/>
                        </a:cxn>
                        <a:cxn ang="T32">
                          <a:pos x="T12" y="T13"/>
                        </a:cxn>
                        <a:cxn ang="T33">
                          <a:pos x="T14" y="T15"/>
                        </a:cxn>
                        <a:cxn ang="T34">
                          <a:pos x="T16" y="T17"/>
                        </a:cxn>
                        <a:cxn ang="T35">
                          <a:pos x="T18" y="T19"/>
                        </a:cxn>
                        <a:cxn ang="T36">
                          <a:pos x="T20" y="T21"/>
                        </a:cxn>
                        <a:cxn ang="T37">
                          <a:pos x="T22" y="T23"/>
                        </a:cxn>
                        <a:cxn ang="T38">
                          <a:pos x="T24" y="T25"/>
                        </a:cxn>
                      </a:cxnLst>
                      <a:rect l="T39" t="T40" r="T41" b="T42"/>
                      <a:pathLst>
                        <a:path w="63" h="68">
                          <a:moveTo>
                            <a:pt x="46" y="67"/>
                          </a:moveTo>
                          <a:lnTo>
                            <a:pt x="57" y="55"/>
                          </a:lnTo>
                          <a:lnTo>
                            <a:pt x="63" y="39"/>
                          </a:lnTo>
                          <a:lnTo>
                            <a:pt x="59" y="22"/>
                          </a:lnTo>
                          <a:lnTo>
                            <a:pt x="48" y="7"/>
                          </a:lnTo>
                          <a:lnTo>
                            <a:pt x="33" y="0"/>
                          </a:lnTo>
                          <a:lnTo>
                            <a:pt x="16" y="4"/>
                          </a:lnTo>
                          <a:lnTo>
                            <a:pt x="3" y="15"/>
                          </a:lnTo>
                          <a:lnTo>
                            <a:pt x="0" y="30"/>
                          </a:lnTo>
                          <a:lnTo>
                            <a:pt x="1" y="48"/>
                          </a:lnTo>
                          <a:lnTo>
                            <a:pt x="13" y="61"/>
                          </a:lnTo>
                          <a:lnTo>
                            <a:pt x="29" y="68"/>
                          </a:lnTo>
                          <a:lnTo>
                            <a:pt x="46" y="67"/>
                          </a:lnTo>
                          <a:close/>
                        </a:path>
                      </a:pathLst>
                    </a:custGeom>
                    <a:solidFill>
                      <a:srgbClr val="0000FF"/>
                    </a:solidFill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71" name="Freeform 22"/>
                    <p:cNvSpPr>
                      <a:spLocks/>
                    </p:cNvSpPr>
                    <p:nvPr/>
                  </p:nvSpPr>
                  <p:spPr bwMode="auto">
                    <a:xfrm>
                      <a:off x="1262" y="2517"/>
                      <a:ext cx="63" cy="68"/>
                    </a:xfrm>
                    <a:custGeom>
                      <a:avLst/>
                      <a:gdLst>
                        <a:gd name="T0" fmla="*/ 46 w 63"/>
                        <a:gd name="T1" fmla="*/ 67 h 68"/>
                        <a:gd name="T2" fmla="*/ 57 w 63"/>
                        <a:gd name="T3" fmla="*/ 55 h 68"/>
                        <a:gd name="T4" fmla="*/ 63 w 63"/>
                        <a:gd name="T5" fmla="*/ 39 h 68"/>
                        <a:gd name="T6" fmla="*/ 59 w 63"/>
                        <a:gd name="T7" fmla="*/ 22 h 68"/>
                        <a:gd name="T8" fmla="*/ 48 w 63"/>
                        <a:gd name="T9" fmla="*/ 7 h 68"/>
                        <a:gd name="T10" fmla="*/ 33 w 63"/>
                        <a:gd name="T11" fmla="*/ 0 h 68"/>
                        <a:gd name="T12" fmla="*/ 16 w 63"/>
                        <a:gd name="T13" fmla="*/ 4 h 68"/>
                        <a:gd name="T14" fmla="*/ 3 w 63"/>
                        <a:gd name="T15" fmla="*/ 15 h 68"/>
                        <a:gd name="T16" fmla="*/ 0 w 63"/>
                        <a:gd name="T17" fmla="*/ 30 h 68"/>
                        <a:gd name="T18" fmla="*/ 1 w 63"/>
                        <a:gd name="T19" fmla="*/ 48 h 68"/>
                        <a:gd name="T20" fmla="*/ 13 w 63"/>
                        <a:gd name="T21" fmla="*/ 61 h 68"/>
                        <a:gd name="T22" fmla="*/ 29 w 63"/>
                        <a:gd name="T23" fmla="*/ 68 h 68"/>
                        <a:gd name="T24" fmla="*/ 46 w 63"/>
                        <a:gd name="T25" fmla="*/ 67 h 68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w 63"/>
                        <a:gd name="T40" fmla="*/ 0 h 68"/>
                        <a:gd name="T41" fmla="*/ 63 w 63"/>
                        <a:gd name="T42" fmla="*/ 68 h 68"/>
                      </a:gdLst>
                      <a:ahLst/>
                      <a:cxnLst>
                        <a:cxn ang="T26">
                          <a:pos x="T0" y="T1"/>
                        </a:cxn>
                        <a:cxn ang="T27">
                          <a:pos x="T2" y="T3"/>
                        </a:cxn>
                        <a:cxn ang="T28">
                          <a:pos x="T4" y="T5"/>
                        </a:cxn>
                        <a:cxn ang="T29">
                          <a:pos x="T6" y="T7"/>
                        </a:cxn>
                        <a:cxn ang="T30">
                          <a:pos x="T8" y="T9"/>
                        </a:cxn>
                        <a:cxn ang="T31">
                          <a:pos x="T10" y="T11"/>
                        </a:cxn>
                        <a:cxn ang="T32">
                          <a:pos x="T12" y="T13"/>
                        </a:cxn>
                        <a:cxn ang="T33">
                          <a:pos x="T14" y="T15"/>
                        </a:cxn>
                        <a:cxn ang="T34">
                          <a:pos x="T16" y="T17"/>
                        </a:cxn>
                        <a:cxn ang="T35">
                          <a:pos x="T18" y="T19"/>
                        </a:cxn>
                        <a:cxn ang="T36">
                          <a:pos x="T20" y="T21"/>
                        </a:cxn>
                        <a:cxn ang="T37">
                          <a:pos x="T22" y="T23"/>
                        </a:cxn>
                        <a:cxn ang="T38">
                          <a:pos x="T24" y="T25"/>
                        </a:cxn>
                      </a:cxnLst>
                      <a:rect l="T39" t="T40" r="T41" b="T42"/>
                      <a:pathLst>
                        <a:path w="63" h="68">
                          <a:moveTo>
                            <a:pt x="46" y="67"/>
                          </a:moveTo>
                          <a:lnTo>
                            <a:pt x="57" y="55"/>
                          </a:lnTo>
                          <a:lnTo>
                            <a:pt x="63" y="39"/>
                          </a:lnTo>
                          <a:lnTo>
                            <a:pt x="59" y="22"/>
                          </a:lnTo>
                          <a:lnTo>
                            <a:pt x="48" y="7"/>
                          </a:lnTo>
                          <a:lnTo>
                            <a:pt x="33" y="0"/>
                          </a:lnTo>
                          <a:lnTo>
                            <a:pt x="16" y="4"/>
                          </a:lnTo>
                          <a:lnTo>
                            <a:pt x="3" y="15"/>
                          </a:lnTo>
                          <a:lnTo>
                            <a:pt x="0" y="30"/>
                          </a:lnTo>
                          <a:lnTo>
                            <a:pt x="1" y="48"/>
                          </a:lnTo>
                          <a:lnTo>
                            <a:pt x="13" y="61"/>
                          </a:lnTo>
                          <a:lnTo>
                            <a:pt x="29" y="68"/>
                          </a:lnTo>
                          <a:lnTo>
                            <a:pt x="46" y="67"/>
                          </a:lnTo>
                        </a:path>
                      </a:pathLst>
                    </a:custGeom>
                    <a:noFill/>
                    <a:ln w="11113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72" name="Freeform 24"/>
                    <p:cNvSpPr>
                      <a:spLocks/>
                    </p:cNvSpPr>
                    <p:nvPr/>
                  </p:nvSpPr>
                  <p:spPr bwMode="auto">
                    <a:xfrm>
                      <a:off x="1584" y="1961"/>
                      <a:ext cx="686" cy="430"/>
                    </a:xfrm>
                    <a:custGeom>
                      <a:avLst/>
                      <a:gdLst>
                        <a:gd name="T0" fmla="*/ 0 w 686"/>
                        <a:gd name="T1" fmla="*/ 376 h 430"/>
                        <a:gd name="T2" fmla="*/ 645 w 686"/>
                        <a:gd name="T3" fmla="*/ 0 h 430"/>
                        <a:gd name="T4" fmla="*/ 647 w 686"/>
                        <a:gd name="T5" fmla="*/ 0 h 430"/>
                        <a:gd name="T6" fmla="*/ 653 w 686"/>
                        <a:gd name="T7" fmla="*/ 0 h 430"/>
                        <a:gd name="T8" fmla="*/ 660 w 686"/>
                        <a:gd name="T9" fmla="*/ 0 h 430"/>
                        <a:gd name="T10" fmla="*/ 670 w 686"/>
                        <a:gd name="T11" fmla="*/ 3 h 430"/>
                        <a:gd name="T12" fmla="*/ 677 w 686"/>
                        <a:gd name="T13" fmla="*/ 9 h 430"/>
                        <a:gd name="T14" fmla="*/ 683 w 686"/>
                        <a:gd name="T15" fmla="*/ 18 h 430"/>
                        <a:gd name="T16" fmla="*/ 686 w 686"/>
                        <a:gd name="T17" fmla="*/ 33 h 430"/>
                        <a:gd name="T18" fmla="*/ 686 w 686"/>
                        <a:gd name="T19" fmla="*/ 53 h 430"/>
                        <a:gd name="T20" fmla="*/ 41 w 686"/>
                        <a:gd name="T21" fmla="*/ 430 h 430"/>
                        <a:gd name="T22" fmla="*/ 0 w 686"/>
                        <a:gd name="T23" fmla="*/ 376 h 430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686"/>
                        <a:gd name="T37" fmla="*/ 0 h 430"/>
                        <a:gd name="T38" fmla="*/ 686 w 686"/>
                        <a:gd name="T39" fmla="*/ 430 h 430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686" h="430">
                          <a:moveTo>
                            <a:pt x="0" y="376"/>
                          </a:moveTo>
                          <a:lnTo>
                            <a:pt x="645" y="0"/>
                          </a:lnTo>
                          <a:lnTo>
                            <a:pt x="647" y="0"/>
                          </a:lnTo>
                          <a:lnTo>
                            <a:pt x="653" y="0"/>
                          </a:lnTo>
                          <a:lnTo>
                            <a:pt x="660" y="0"/>
                          </a:lnTo>
                          <a:lnTo>
                            <a:pt x="670" y="3"/>
                          </a:lnTo>
                          <a:lnTo>
                            <a:pt x="677" y="9"/>
                          </a:lnTo>
                          <a:lnTo>
                            <a:pt x="683" y="18"/>
                          </a:lnTo>
                          <a:lnTo>
                            <a:pt x="686" y="33"/>
                          </a:lnTo>
                          <a:lnTo>
                            <a:pt x="686" y="53"/>
                          </a:lnTo>
                          <a:lnTo>
                            <a:pt x="41" y="430"/>
                          </a:lnTo>
                          <a:lnTo>
                            <a:pt x="0" y="376"/>
                          </a:lnTo>
                          <a:close/>
                        </a:path>
                      </a:pathLst>
                    </a:custGeom>
                    <a:solidFill>
                      <a:srgbClr val="FF0000"/>
                    </a:solidFill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73" name="Freeform 25"/>
                    <p:cNvSpPr>
                      <a:spLocks/>
                    </p:cNvSpPr>
                    <p:nvPr/>
                  </p:nvSpPr>
                  <p:spPr bwMode="auto">
                    <a:xfrm>
                      <a:off x="1584" y="1961"/>
                      <a:ext cx="686" cy="430"/>
                    </a:xfrm>
                    <a:custGeom>
                      <a:avLst/>
                      <a:gdLst>
                        <a:gd name="T0" fmla="*/ 0 w 686"/>
                        <a:gd name="T1" fmla="*/ 376 h 430"/>
                        <a:gd name="T2" fmla="*/ 645 w 686"/>
                        <a:gd name="T3" fmla="*/ 0 h 430"/>
                        <a:gd name="T4" fmla="*/ 647 w 686"/>
                        <a:gd name="T5" fmla="*/ 0 h 430"/>
                        <a:gd name="T6" fmla="*/ 653 w 686"/>
                        <a:gd name="T7" fmla="*/ 0 h 430"/>
                        <a:gd name="T8" fmla="*/ 660 w 686"/>
                        <a:gd name="T9" fmla="*/ 0 h 430"/>
                        <a:gd name="T10" fmla="*/ 670 w 686"/>
                        <a:gd name="T11" fmla="*/ 3 h 430"/>
                        <a:gd name="T12" fmla="*/ 677 w 686"/>
                        <a:gd name="T13" fmla="*/ 9 h 430"/>
                        <a:gd name="T14" fmla="*/ 683 w 686"/>
                        <a:gd name="T15" fmla="*/ 18 h 430"/>
                        <a:gd name="T16" fmla="*/ 686 w 686"/>
                        <a:gd name="T17" fmla="*/ 33 h 430"/>
                        <a:gd name="T18" fmla="*/ 686 w 686"/>
                        <a:gd name="T19" fmla="*/ 53 h 430"/>
                        <a:gd name="T20" fmla="*/ 41 w 686"/>
                        <a:gd name="T21" fmla="*/ 430 h 430"/>
                        <a:gd name="T22" fmla="*/ 0 w 686"/>
                        <a:gd name="T23" fmla="*/ 376 h 430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686"/>
                        <a:gd name="T37" fmla="*/ 0 h 430"/>
                        <a:gd name="T38" fmla="*/ 686 w 686"/>
                        <a:gd name="T39" fmla="*/ 430 h 430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686" h="430">
                          <a:moveTo>
                            <a:pt x="0" y="376"/>
                          </a:moveTo>
                          <a:lnTo>
                            <a:pt x="645" y="0"/>
                          </a:lnTo>
                          <a:lnTo>
                            <a:pt x="647" y="0"/>
                          </a:lnTo>
                          <a:lnTo>
                            <a:pt x="653" y="0"/>
                          </a:lnTo>
                          <a:lnTo>
                            <a:pt x="660" y="0"/>
                          </a:lnTo>
                          <a:lnTo>
                            <a:pt x="670" y="3"/>
                          </a:lnTo>
                          <a:lnTo>
                            <a:pt x="677" y="9"/>
                          </a:lnTo>
                          <a:lnTo>
                            <a:pt x="683" y="18"/>
                          </a:lnTo>
                          <a:lnTo>
                            <a:pt x="686" y="33"/>
                          </a:lnTo>
                          <a:lnTo>
                            <a:pt x="686" y="53"/>
                          </a:lnTo>
                          <a:lnTo>
                            <a:pt x="41" y="430"/>
                          </a:lnTo>
                          <a:lnTo>
                            <a:pt x="0" y="376"/>
                          </a:lnTo>
                        </a:path>
                      </a:pathLst>
                    </a:custGeom>
                    <a:noFill/>
                    <a:ln w="11113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74" name="Line 26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592" y="2407"/>
                      <a:ext cx="13" cy="8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75" name="Line 27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567" y="2422"/>
                      <a:ext cx="13" cy="8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76" name="Freeform 28"/>
                    <p:cNvSpPr>
                      <a:spLocks/>
                    </p:cNvSpPr>
                    <p:nvPr/>
                  </p:nvSpPr>
                  <p:spPr bwMode="auto">
                    <a:xfrm>
                      <a:off x="1551" y="2437"/>
                      <a:ext cx="5" cy="9"/>
                    </a:xfrm>
                    <a:custGeom>
                      <a:avLst/>
                      <a:gdLst>
                        <a:gd name="T0" fmla="*/ 5 w 5"/>
                        <a:gd name="T1" fmla="*/ 0 h 9"/>
                        <a:gd name="T2" fmla="*/ 0 w 5"/>
                        <a:gd name="T3" fmla="*/ 6 h 9"/>
                        <a:gd name="T4" fmla="*/ 4 w 5"/>
                        <a:gd name="T5" fmla="*/ 9 h 9"/>
                        <a:gd name="T6" fmla="*/ 0 60000 65536"/>
                        <a:gd name="T7" fmla="*/ 0 60000 65536"/>
                        <a:gd name="T8" fmla="*/ 0 60000 65536"/>
                        <a:gd name="T9" fmla="*/ 0 w 5"/>
                        <a:gd name="T10" fmla="*/ 0 h 9"/>
                        <a:gd name="T11" fmla="*/ 5 w 5"/>
                        <a:gd name="T12" fmla="*/ 9 h 9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5" h="9">
                          <a:moveTo>
                            <a:pt x="5" y="0"/>
                          </a:moveTo>
                          <a:lnTo>
                            <a:pt x="0" y="6"/>
                          </a:lnTo>
                          <a:lnTo>
                            <a:pt x="4" y="9"/>
                          </a:lnTo>
                        </a:path>
                      </a:pathLst>
                    </a:cu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77" name="Line 2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66" y="2456"/>
                      <a:ext cx="11" cy="11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78" name="Line 30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588" y="2456"/>
                      <a:ext cx="13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79" name="Line 31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612" y="2443"/>
                      <a:ext cx="13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80" name="Line 32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636" y="2428"/>
                      <a:ext cx="13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81" name="Line 33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662" y="2413"/>
                      <a:ext cx="11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82" name="Line 34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686" y="2398"/>
                      <a:ext cx="13" cy="8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83" name="Line 35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710" y="2385"/>
                      <a:ext cx="13" cy="8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84" name="Line 36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736" y="2370"/>
                      <a:ext cx="11" cy="8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85" name="Line 37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760" y="2356"/>
                      <a:ext cx="11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86" name="Line 38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784" y="2343"/>
                      <a:ext cx="13" cy="5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87" name="Line 39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809" y="2328"/>
                      <a:ext cx="13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88" name="Line 40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835" y="2313"/>
                      <a:ext cx="11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89" name="Line 41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859" y="2298"/>
                      <a:ext cx="13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90" name="Line 42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883" y="2285"/>
                      <a:ext cx="13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91" name="Line 43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907" y="2270"/>
                      <a:ext cx="13" cy="8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92" name="Line 44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933" y="2255"/>
                      <a:ext cx="11" cy="8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93" name="Line 45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957" y="2241"/>
                      <a:ext cx="13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94" name="Line 46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981" y="2228"/>
                      <a:ext cx="13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95" name="Line 47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007" y="2213"/>
                      <a:ext cx="11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96" name="Line 48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031" y="2198"/>
                      <a:ext cx="11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97" name="Line 4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055" y="2191"/>
                      <a:ext cx="1" cy="1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98" name="Line 97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563" y="2483"/>
                      <a:ext cx="11" cy="8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99" name="Line 98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539" y="2498"/>
                      <a:ext cx="11" cy="8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00" name="Line 99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513" y="2511"/>
                      <a:ext cx="13" cy="8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01" name="Line 100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489" y="2526"/>
                      <a:ext cx="13" cy="8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02" name="Line 101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465" y="2541"/>
                      <a:ext cx="11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03" name="Line 102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439" y="2554"/>
                      <a:ext cx="13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04" name="Line 103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415" y="2569"/>
                      <a:ext cx="13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05" name="Line 104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391" y="2584"/>
                      <a:ext cx="11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06" name="Line 105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365" y="2598"/>
                      <a:ext cx="13" cy="6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07" name="Line 106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341" y="2611"/>
                      <a:ext cx="13" cy="8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08" name="Line 107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317" y="2626"/>
                      <a:ext cx="13" cy="8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09" name="Line 108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293" y="2641"/>
                      <a:ext cx="11" cy="8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10" name="Line 109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267" y="2654"/>
                      <a:ext cx="13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11" name="Freeform 110"/>
                    <p:cNvSpPr>
                      <a:spLocks/>
                    </p:cNvSpPr>
                    <p:nvPr/>
                  </p:nvSpPr>
                  <p:spPr bwMode="auto">
                    <a:xfrm>
                      <a:off x="2242" y="2669"/>
                      <a:ext cx="13" cy="7"/>
                    </a:xfrm>
                    <a:custGeom>
                      <a:avLst/>
                      <a:gdLst>
                        <a:gd name="T0" fmla="*/ 13 w 13"/>
                        <a:gd name="T1" fmla="*/ 0 h 7"/>
                        <a:gd name="T2" fmla="*/ 0 w 13"/>
                        <a:gd name="T3" fmla="*/ 7 h 7"/>
                        <a:gd name="T4" fmla="*/ 0 w 13"/>
                        <a:gd name="T5" fmla="*/ 7 h 7"/>
                        <a:gd name="T6" fmla="*/ 0 60000 65536"/>
                        <a:gd name="T7" fmla="*/ 0 60000 65536"/>
                        <a:gd name="T8" fmla="*/ 0 60000 65536"/>
                        <a:gd name="T9" fmla="*/ 0 w 13"/>
                        <a:gd name="T10" fmla="*/ 0 h 7"/>
                        <a:gd name="T11" fmla="*/ 13 w 13"/>
                        <a:gd name="T12" fmla="*/ 7 h 7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13" h="7">
                          <a:moveTo>
                            <a:pt x="13" y="0"/>
                          </a:moveTo>
                          <a:lnTo>
                            <a:pt x="0" y="7"/>
                          </a:lnTo>
                        </a:path>
                      </a:pathLst>
                    </a:cu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12" name="Line 11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254" y="2686"/>
                      <a:ext cx="11" cy="9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13" name="Line 112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276" y="2680"/>
                      <a:ext cx="13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14" name="Line 113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300" y="2665"/>
                      <a:ext cx="13" cy="8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15" name="Freeform 114"/>
                    <p:cNvSpPr>
                      <a:spLocks/>
                    </p:cNvSpPr>
                    <p:nvPr/>
                  </p:nvSpPr>
                  <p:spPr bwMode="auto">
                    <a:xfrm>
                      <a:off x="1579" y="1962"/>
                      <a:ext cx="691" cy="429"/>
                    </a:xfrm>
                    <a:custGeom>
                      <a:avLst/>
                      <a:gdLst>
                        <a:gd name="T0" fmla="*/ 654 w 691"/>
                        <a:gd name="T1" fmla="*/ 0 h 429"/>
                        <a:gd name="T2" fmla="*/ 658 w 691"/>
                        <a:gd name="T3" fmla="*/ 0 h 429"/>
                        <a:gd name="T4" fmla="*/ 663 w 691"/>
                        <a:gd name="T5" fmla="*/ 0 h 429"/>
                        <a:gd name="T6" fmla="*/ 671 w 691"/>
                        <a:gd name="T7" fmla="*/ 2 h 429"/>
                        <a:gd name="T8" fmla="*/ 678 w 691"/>
                        <a:gd name="T9" fmla="*/ 6 h 429"/>
                        <a:gd name="T10" fmla="*/ 686 w 691"/>
                        <a:gd name="T11" fmla="*/ 13 h 429"/>
                        <a:gd name="T12" fmla="*/ 691 w 691"/>
                        <a:gd name="T13" fmla="*/ 28 h 429"/>
                        <a:gd name="T14" fmla="*/ 691 w 691"/>
                        <a:gd name="T15" fmla="*/ 47 h 429"/>
                        <a:gd name="T16" fmla="*/ 35 w 691"/>
                        <a:gd name="T17" fmla="*/ 429 h 429"/>
                        <a:gd name="T18" fmla="*/ 0 w 691"/>
                        <a:gd name="T19" fmla="*/ 381 h 429"/>
                        <a:gd name="T20" fmla="*/ 654 w 691"/>
                        <a:gd name="T21" fmla="*/ 0 h 429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w 691"/>
                        <a:gd name="T34" fmla="*/ 0 h 429"/>
                        <a:gd name="T35" fmla="*/ 691 w 691"/>
                        <a:gd name="T36" fmla="*/ 429 h 429"/>
                      </a:gdLst>
                      <a:ahLst/>
                      <a:cxnLst>
                        <a:cxn ang="T22">
                          <a:pos x="T0" y="T1"/>
                        </a:cxn>
                        <a:cxn ang="T23">
                          <a:pos x="T2" y="T3"/>
                        </a:cxn>
                        <a:cxn ang="T24">
                          <a:pos x="T4" y="T5"/>
                        </a:cxn>
                        <a:cxn ang="T25">
                          <a:pos x="T6" y="T7"/>
                        </a:cxn>
                        <a:cxn ang="T26">
                          <a:pos x="T8" y="T9"/>
                        </a:cxn>
                        <a:cxn ang="T27">
                          <a:pos x="T10" y="T11"/>
                        </a:cxn>
                        <a:cxn ang="T28">
                          <a:pos x="T12" y="T13"/>
                        </a:cxn>
                        <a:cxn ang="T29">
                          <a:pos x="T14" y="T15"/>
                        </a:cxn>
                        <a:cxn ang="T30">
                          <a:pos x="T16" y="T17"/>
                        </a:cxn>
                        <a:cxn ang="T31">
                          <a:pos x="T18" y="T19"/>
                        </a:cxn>
                        <a:cxn ang="T32">
                          <a:pos x="T20" y="T21"/>
                        </a:cxn>
                      </a:cxnLst>
                      <a:rect l="T33" t="T34" r="T35" b="T36"/>
                      <a:pathLst>
                        <a:path w="691" h="429">
                          <a:moveTo>
                            <a:pt x="654" y="0"/>
                          </a:moveTo>
                          <a:lnTo>
                            <a:pt x="658" y="0"/>
                          </a:lnTo>
                          <a:lnTo>
                            <a:pt x="663" y="0"/>
                          </a:lnTo>
                          <a:lnTo>
                            <a:pt x="671" y="2"/>
                          </a:lnTo>
                          <a:lnTo>
                            <a:pt x="678" y="6"/>
                          </a:lnTo>
                          <a:lnTo>
                            <a:pt x="686" y="13"/>
                          </a:lnTo>
                          <a:lnTo>
                            <a:pt x="691" y="28"/>
                          </a:lnTo>
                          <a:lnTo>
                            <a:pt x="691" y="47"/>
                          </a:lnTo>
                          <a:lnTo>
                            <a:pt x="35" y="429"/>
                          </a:lnTo>
                          <a:lnTo>
                            <a:pt x="0" y="381"/>
                          </a:lnTo>
                          <a:lnTo>
                            <a:pt x="654" y="0"/>
                          </a:lnTo>
                          <a:close/>
                        </a:path>
                      </a:pathLst>
                    </a:custGeom>
                    <a:solidFill>
                      <a:srgbClr val="FF2B2B"/>
                    </a:solidFill>
                    <a:ln w="0">
                      <a:solidFill>
                        <a:srgbClr val="FF2B2B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16" name="Freeform 115"/>
                    <p:cNvSpPr>
                      <a:spLocks/>
                    </p:cNvSpPr>
                    <p:nvPr/>
                  </p:nvSpPr>
                  <p:spPr bwMode="auto">
                    <a:xfrm>
                      <a:off x="1584" y="1962"/>
                      <a:ext cx="686" cy="421"/>
                    </a:xfrm>
                    <a:custGeom>
                      <a:avLst/>
                      <a:gdLst>
                        <a:gd name="T0" fmla="*/ 653 w 686"/>
                        <a:gd name="T1" fmla="*/ 0 h 421"/>
                        <a:gd name="T2" fmla="*/ 657 w 686"/>
                        <a:gd name="T3" fmla="*/ 0 h 421"/>
                        <a:gd name="T4" fmla="*/ 662 w 686"/>
                        <a:gd name="T5" fmla="*/ 2 h 421"/>
                        <a:gd name="T6" fmla="*/ 671 w 686"/>
                        <a:gd name="T7" fmla="*/ 4 h 421"/>
                        <a:gd name="T8" fmla="*/ 679 w 686"/>
                        <a:gd name="T9" fmla="*/ 12 h 421"/>
                        <a:gd name="T10" fmla="*/ 684 w 686"/>
                        <a:gd name="T11" fmla="*/ 23 h 421"/>
                        <a:gd name="T12" fmla="*/ 686 w 686"/>
                        <a:gd name="T13" fmla="*/ 41 h 421"/>
                        <a:gd name="T14" fmla="*/ 32 w 686"/>
                        <a:gd name="T15" fmla="*/ 421 h 421"/>
                        <a:gd name="T16" fmla="*/ 0 w 686"/>
                        <a:gd name="T17" fmla="*/ 381 h 421"/>
                        <a:gd name="T18" fmla="*/ 653 w 686"/>
                        <a:gd name="T19" fmla="*/ 0 h 421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w 686"/>
                        <a:gd name="T31" fmla="*/ 0 h 421"/>
                        <a:gd name="T32" fmla="*/ 686 w 686"/>
                        <a:gd name="T33" fmla="*/ 421 h 421"/>
                      </a:gdLst>
                      <a:ahLst/>
                      <a:cxnLst>
                        <a:cxn ang="T20">
                          <a:pos x="T0" y="T1"/>
                        </a:cxn>
                        <a:cxn ang="T21">
                          <a:pos x="T2" y="T3"/>
                        </a:cxn>
                        <a:cxn ang="T22">
                          <a:pos x="T4" y="T5"/>
                        </a:cxn>
                        <a:cxn ang="T23">
                          <a:pos x="T6" y="T7"/>
                        </a:cxn>
                        <a:cxn ang="T24">
                          <a:pos x="T8" y="T9"/>
                        </a:cxn>
                        <a:cxn ang="T25">
                          <a:pos x="T10" y="T11"/>
                        </a:cxn>
                        <a:cxn ang="T26">
                          <a:pos x="T12" y="T13"/>
                        </a:cxn>
                        <a:cxn ang="T27">
                          <a:pos x="T14" y="T15"/>
                        </a:cxn>
                        <a:cxn ang="T28">
                          <a:pos x="T16" y="T17"/>
                        </a:cxn>
                        <a:cxn ang="T29">
                          <a:pos x="T18" y="T19"/>
                        </a:cxn>
                      </a:cxnLst>
                      <a:rect l="T30" t="T31" r="T32" b="T33"/>
                      <a:pathLst>
                        <a:path w="686" h="421">
                          <a:moveTo>
                            <a:pt x="653" y="0"/>
                          </a:moveTo>
                          <a:lnTo>
                            <a:pt x="657" y="0"/>
                          </a:lnTo>
                          <a:lnTo>
                            <a:pt x="662" y="2"/>
                          </a:lnTo>
                          <a:lnTo>
                            <a:pt x="671" y="4"/>
                          </a:lnTo>
                          <a:lnTo>
                            <a:pt x="679" y="12"/>
                          </a:lnTo>
                          <a:lnTo>
                            <a:pt x="684" y="23"/>
                          </a:lnTo>
                          <a:lnTo>
                            <a:pt x="686" y="41"/>
                          </a:lnTo>
                          <a:lnTo>
                            <a:pt x="32" y="421"/>
                          </a:lnTo>
                          <a:lnTo>
                            <a:pt x="0" y="381"/>
                          </a:lnTo>
                          <a:lnTo>
                            <a:pt x="653" y="0"/>
                          </a:lnTo>
                          <a:close/>
                        </a:path>
                      </a:pathLst>
                    </a:custGeom>
                    <a:solidFill>
                      <a:srgbClr val="FF5555"/>
                    </a:solidFill>
                    <a:ln w="0">
                      <a:solidFill>
                        <a:srgbClr val="FF5555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17" name="Freeform 116"/>
                    <p:cNvSpPr>
                      <a:spLocks/>
                    </p:cNvSpPr>
                    <p:nvPr/>
                  </p:nvSpPr>
                  <p:spPr bwMode="auto">
                    <a:xfrm>
                      <a:off x="1592" y="1964"/>
                      <a:ext cx="676" cy="414"/>
                    </a:xfrm>
                    <a:custGeom>
                      <a:avLst/>
                      <a:gdLst>
                        <a:gd name="T0" fmla="*/ 650 w 676"/>
                        <a:gd name="T1" fmla="*/ 0 h 414"/>
                        <a:gd name="T2" fmla="*/ 652 w 676"/>
                        <a:gd name="T3" fmla="*/ 0 h 414"/>
                        <a:gd name="T4" fmla="*/ 658 w 676"/>
                        <a:gd name="T5" fmla="*/ 2 h 414"/>
                        <a:gd name="T6" fmla="*/ 665 w 676"/>
                        <a:gd name="T7" fmla="*/ 4 h 414"/>
                        <a:gd name="T8" fmla="*/ 671 w 676"/>
                        <a:gd name="T9" fmla="*/ 11 h 414"/>
                        <a:gd name="T10" fmla="*/ 676 w 676"/>
                        <a:gd name="T11" fmla="*/ 21 h 414"/>
                        <a:gd name="T12" fmla="*/ 676 w 676"/>
                        <a:gd name="T13" fmla="*/ 34 h 414"/>
                        <a:gd name="T14" fmla="*/ 24 w 676"/>
                        <a:gd name="T15" fmla="*/ 414 h 414"/>
                        <a:gd name="T16" fmla="*/ 0 w 676"/>
                        <a:gd name="T17" fmla="*/ 379 h 414"/>
                        <a:gd name="T18" fmla="*/ 650 w 676"/>
                        <a:gd name="T19" fmla="*/ 0 h 414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w 676"/>
                        <a:gd name="T31" fmla="*/ 0 h 414"/>
                        <a:gd name="T32" fmla="*/ 676 w 676"/>
                        <a:gd name="T33" fmla="*/ 414 h 414"/>
                      </a:gdLst>
                      <a:ahLst/>
                      <a:cxnLst>
                        <a:cxn ang="T20">
                          <a:pos x="T0" y="T1"/>
                        </a:cxn>
                        <a:cxn ang="T21">
                          <a:pos x="T2" y="T3"/>
                        </a:cxn>
                        <a:cxn ang="T22">
                          <a:pos x="T4" y="T5"/>
                        </a:cxn>
                        <a:cxn ang="T23">
                          <a:pos x="T6" y="T7"/>
                        </a:cxn>
                        <a:cxn ang="T24">
                          <a:pos x="T8" y="T9"/>
                        </a:cxn>
                        <a:cxn ang="T25">
                          <a:pos x="T10" y="T11"/>
                        </a:cxn>
                        <a:cxn ang="T26">
                          <a:pos x="T12" y="T13"/>
                        </a:cxn>
                        <a:cxn ang="T27">
                          <a:pos x="T14" y="T15"/>
                        </a:cxn>
                        <a:cxn ang="T28">
                          <a:pos x="T16" y="T17"/>
                        </a:cxn>
                        <a:cxn ang="T29">
                          <a:pos x="T18" y="T19"/>
                        </a:cxn>
                      </a:cxnLst>
                      <a:rect l="T30" t="T31" r="T32" b="T33"/>
                      <a:pathLst>
                        <a:path w="676" h="414">
                          <a:moveTo>
                            <a:pt x="650" y="0"/>
                          </a:moveTo>
                          <a:lnTo>
                            <a:pt x="652" y="0"/>
                          </a:lnTo>
                          <a:lnTo>
                            <a:pt x="658" y="2"/>
                          </a:lnTo>
                          <a:lnTo>
                            <a:pt x="665" y="4"/>
                          </a:lnTo>
                          <a:lnTo>
                            <a:pt x="671" y="11"/>
                          </a:lnTo>
                          <a:lnTo>
                            <a:pt x="676" y="21"/>
                          </a:lnTo>
                          <a:lnTo>
                            <a:pt x="676" y="34"/>
                          </a:lnTo>
                          <a:lnTo>
                            <a:pt x="24" y="414"/>
                          </a:lnTo>
                          <a:lnTo>
                            <a:pt x="0" y="379"/>
                          </a:lnTo>
                          <a:lnTo>
                            <a:pt x="650" y="0"/>
                          </a:lnTo>
                          <a:close/>
                        </a:path>
                      </a:pathLst>
                    </a:custGeom>
                    <a:solidFill>
                      <a:srgbClr val="FF8080"/>
                    </a:solidFill>
                    <a:ln w="0">
                      <a:solidFill>
                        <a:srgbClr val="FF808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18" name="Freeform 117"/>
                    <p:cNvSpPr>
                      <a:spLocks/>
                    </p:cNvSpPr>
                    <p:nvPr/>
                  </p:nvSpPr>
                  <p:spPr bwMode="auto">
                    <a:xfrm>
                      <a:off x="1597" y="1964"/>
                      <a:ext cx="671" cy="406"/>
                    </a:xfrm>
                    <a:custGeom>
                      <a:avLst/>
                      <a:gdLst>
                        <a:gd name="T0" fmla="*/ 649 w 671"/>
                        <a:gd name="T1" fmla="*/ 0 h 406"/>
                        <a:gd name="T2" fmla="*/ 649 w 671"/>
                        <a:gd name="T3" fmla="*/ 0 h 406"/>
                        <a:gd name="T4" fmla="*/ 651 w 671"/>
                        <a:gd name="T5" fmla="*/ 2 h 406"/>
                        <a:gd name="T6" fmla="*/ 655 w 671"/>
                        <a:gd name="T7" fmla="*/ 2 h 406"/>
                        <a:gd name="T8" fmla="*/ 658 w 671"/>
                        <a:gd name="T9" fmla="*/ 6 h 406"/>
                        <a:gd name="T10" fmla="*/ 662 w 671"/>
                        <a:gd name="T11" fmla="*/ 8 h 406"/>
                        <a:gd name="T12" fmla="*/ 666 w 671"/>
                        <a:gd name="T13" fmla="*/ 11 h 406"/>
                        <a:gd name="T14" fmla="*/ 670 w 671"/>
                        <a:gd name="T15" fmla="*/ 17 h 406"/>
                        <a:gd name="T16" fmla="*/ 671 w 671"/>
                        <a:gd name="T17" fmla="*/ 23 h 406"/>
                        <a:gd name="T18" fmla="*/ 671 w 671"/>
                        <a:gd name="T19" fmla="*/ 28 h 406"/>
                        <a:gd name="T20" fmla="*/ 19 w 671"/>
                        <a:gd name="T21" fmla="*/ 406 h 406"/>
                        <a:gd name="T22" fmla="*/ 0 w 671"/>
                        <a:gd name="T23" fmla="*/ 379 h 406"/>
                        <a:gd name="T24" fmla="*/ 649 w 671"/>
                        <a:gd name="T25" fmla="*/ 0 h 40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w 671"/>
                        <a:gd name="T40" fmla="*/ 0 h 406"/>
                        <a:gd name="T41" fmla="*/ 671 w 671"/>
                        <a:gd name="T42" fmla="*/ 406 h 406"/>
                      </a:gdLst>
                      <a:ahLst/>
                      <a:cxnLst>
                        <a:cxn ang="T26">
                          <a:pos x="T0" y="T1"/>
                        </a:cxn>
                        <a:cxn ang="T27">
                          <a:pos x="T2" y="T3"/>
                        </a:cxn>
                        <a:cxn ang="T28">
                          <a:pos x="T4" y="T5"/>
                        </a:cxn>
                        <a:cxn ang="T29">
                          <a:pos x="T6" y="T7"/>
                        </a:cxn>
                        <a:cxn ang="T30">
                          <a:pos x="T8" y="T9"/>
                        </a:cxn>
                        <a:cxn ang="T31">
                          <a:pos x="T10" y="T11"/>
                        </a:cxn>
                        <a:cxn ang="T32">
                          <a:pos x="T12" y="T13"/>
                        </a:cxn>
                        <a:cxn ang="T33">
                          <a:pos x="T14" y="T15"/>
                        </a:cxn>
                        <a:cxn ang="T34">
                          <a:pos x="T16" y="T17"/>
                        </a:cxn>
                        <a:cxn ang="T35">
                          <a:pos x="T18" y="T19"/>
                        </a:cxn>
                        <a:cxn ang="T36">
                          <a:pos x="T20" y="T21"/>
                        </a:cxn>
                        <a:cxn ang="T37">
                          <a:pos x="T22" y="T23"/>
                        </a:cxn>
                        <a:cxn ang="T38">
                          <a:pos x="T24" y="T25"/>
                        </a:cxn>
                      </a:cxnLst>
                      <a:rect l="T39" t="T40" r="T41" b="T42"/>
                      <a:pathLst>
                        <a:path w="671" h="406">
                          <a:moveTo>
                            <a:pt x="649" y="0"/>
                          </a:moveTo>
                          <a:lnTo>
                            <a:pt x="649" y="0"/>
                          </a:lnTo>
                          <a:lnTo>
                            <a:pt x="651" y="2"/>
                          </a:lnTo>
                          <a:lnTo>
                            <a:pt x="655" y="2"/>
                          </a:lnTo>
                          <a:lnTo>
                            <a:pt x="658" y="6"/>
                          </a:lnTo>
                          <a:lnTo>
                            <a:pt x="662" y="8"/>
                          </a:lnTo>
                          <a:lnTo>
                            <a:pt x="666" y="11"/>
                          </a:lnTo>
                          <a:lnTo>
                            <a:pt x="670" y="17"/>
                          </a:lnTo>
                          <a:lnTo>
                            <a:pt x="671" y="23"/>
                          </a:lnTo>
                          <a:lnTo>
                            <a:pt x="671" y="28"/>
                          </a:lnTo>
                          <a:lnTo>
                            <a:pt x="19" y="406"/>
                          </a:lnTo>
                          <a:lnTo>
                            <a:pt x="0" y="379"/>
                          </a:lnTo>
                          <a:lnTo>
                            <a:pt x="649" y="0"/>
                          </a:lnTo>
                          <a:close/>
                        </a:path>
                      </a:pathLst>
                    </a:custGeom>
                    <a:solidFill>
                      <a:srgbClr val="FFAAAA"/>
                    </a:solidFill>
                    <a:ln w="0">
                      <a:solidFill>
                        <a:srgbClr val="FFAAAA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19" name="Freeform 119"/>
                    <p:cNvSpPr>
                      <a:spLocks/>
                    </p:cNvSpPr>
                    <p:nvPr/>
                  </p:nvSpPr>
                  <p:spPr bwMode="auto">
                    <a:xfrm>
                      <a:off x="1621" y="1966"/>
                      <a:ext cx="646" cy="386"/>
                    </a:xfrm>
                    <a:custGeom>
                      <a:avLst/>
                      <a:gdLst>
                        <a:gd name="T0" fmla="*/ 646 w 646"/>
                        <a:gd name="T1" fmla="*/ 15 h 386"/>
                        <a:gd name="T2" fmla="*/ 8 w 646"/>
                        <a:gd name="T3" fmla="*/ 386 h 386"/>
                        <a:gd name="T4" fmla="*/ 0 w 646"/>
                        <a:gd name="T5" fmla="*/ 371 h 386"/>
                        <a:gd name="T6" fmla="*/ 633 w 646"/>
                        <a:gd name="T7" fmla="*/ 0 h 386"/>
                        <a:gd name="T8" fmla="*/ 646 w 646"/>
                        <a:gd name="T9" fmla="*/ 15 h 386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646"/>
                        <a:gd name="T16" fmla="*/ 0 h 386"/>
                        <a:gd name="T17" fmla="*/ 646 w 646"/>
                        <a:gd name="T18" fmla="*/ 386 h 38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646" h="386">
                          <a:moveTo>
                            <a:pt x="646" y="15"/>
                          </a:moveTo>
                          <a:lnTo>
                            <a:pt x="8" y="386"/>
                          </a:lnTo>
                          <a:lnTo>
                            <a:pt x="0" y="371"/>
                          </a:lnTo>
                          <a:lnTo>
                            <a:pt x="633" y="0"/>
                          </a:lnTo>
                          <a:lnTo>
                            <a:pt x="646" y="15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0">
                      <a:solidFill>
                        <a:srgbClr val="FFFF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20" name="Freeform 120"/>
                    <p:cNvSpPr>
                      <a:spLocks/>
                    </p:cNvSpPr>
                    <p:nvPr/>
                  </p:nvSpPr>
                  <p:spPr bwMode="auto">
                    <a:xfrm>
                      <a:off x="1573" y="2331"/>
                      <a:ext cx="65" cy="69"/>
                    </a:xfrm>
                    <a:custGeom>
                      <a:avLst/>
                      <a:gdLst>
                        <a:gd name="T0" fmla="*/ 46 w 65"/>
                        <a:gd name="T1" fmla="*/ 65 h 69"/>
                        <a:gd name="T2" fmla="*/ 59 w 65"/>
                        <a:gd name="T3" fmla="*/ 54 h 69"/>
                        <a:gd name="T4" fmla="*/ 65 w 65"/>
                        <a:gd name="T5" fmla="*/ 39 h 69"/>
                        <a:gd name="T6" fmla="*/ 61 w 65"/>
                        <a:gd name="T7" fmla="*/ 21 h 69"/>
                        <a:gd name="T8" fmla="*/ 50 w 65"/>
                        <a:gd name="T9" fmla="*/ 8 h 69"/>
                        <a:gd name="T10" fmla="*/ 35 w 65"/>
                        <a:gd name="T11" fmla="*/ 0 h 69"/>
                        <a:gd name="T12" fmla="*/ 19 w 65"/>
                        <a:gd name="T13" fmla="*/ 2 h 69"/>
                        <a:gd name="T14" fmla="*/ 6 w 65"/>
                        <a:gd name="T15" fmla="*/ 13 h 69"/>
                        <a:gd name="T16" fmla="*/ 0 w 65"/>
                        <a:gd name="T17" fmla="*/ 30 h 69"/>
                        <a:gd name="T18" fmla="*/ 4 w 65"/>
                        <a:gd name="T19" fmla="*/ 47 h 69"/>
                        <a:gd name="T20" fmla="*/ 15 w 65"/>
                        <a:gd name="T21" fmla="*/ 62 h 69"/>
                        <a:gd name="T22" fmla="*/ 30 w 65"/>
                        <a:gd name="T23" fmla="*/ 69 h 69"/>
                        <a:gd name="T24" fmla="*/ 46 w 65"/>
                        <a:gd name="T25" fmla="*/ 65 h 69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w 65"/>
                        <a:gd name="T40" fmla="*/ 0 h 69"/>
                        <a:gd name="T41" fmla="*/ 65 w 65"/>
                        <a:gd name="T42" fmla="*/ 69 h 69"/>
                      </a:gdLst>
                      <a:ahLst/>
                      <a:cxnLst>
                        <a:cxn ang="T26">
                          <a:pos x="T0" y="T1"/>
                        </a:cxn>
                        <a:cxn ang="T27">
                          <a:pos x="T2" y="T3"/>
                        </a:cxn>
                        <a:cxn ang="T28">
                          <a:pos x="T4" y="T5"/>
                        </a:cxn>
                        <a:cxn ang="T29">
                          <a:pos x="T6" y="T7"/>
                        </a:cxn>
                        <a:cxn ang="T30">
                          <a:pos x="T8" y="T9"/>
                        </a:cxn>
                        <a:cxn ang="T31">
                          <a:pos x="T10" y="T11"/>
                        </a:cxn>
                        <a:cxn ang="T32">
                          <a:pos x="T12" y="T13"/>
                        </a:cxn>
                        <a:cxn ang="T33">
                          <a:pos x="T14" y="T15"/>
                        </a:cxn>
                        <a:cxn ang="T34">
                          <a:pos x="T16" y="T17"/>
                        </a:cxn>
                        <a:cxn ang="T35">
                          <a:pos x="T18" y="T19"/>
                        </a:cxn>
                        <a:cxn ang="T36">
                          <a:pos x="T20" y="T21"/>
                        </a:cxn>
                        <a:cxn ang="T37">
                          <a:pos x="T22" y="T23"/>
                        </a:cxn>
                        <a:cxn ang="T38">
                          <a:pos x="T24" y="T25"/>
                        </a:cxn>
                      </a:cxnLst>
                      <a:rect l="T39" t="T40" r="T41" b="T42"/>
                      <a:pathLst>
                        <a:path w="65" h="69">
                          <a:moveTo>
                            <a:pt x="46" y="65"/>
                          </a:moveTo>
                          <a:lnTo>
                            <a:pt x="59" y="54"/>
                          </a:lnTo>
                          <a:lnTo>
                            <a:pt x="65" y="39"/>
                          </a:lnTo>
                          <a:lnTo>
                            <a:pt x="61" y="21"/>
                          </a:lnTo>
                          <a:lnTo>
                            <a:pt x="50" y="8"/>
                          </a:lnTo>
                          <a:lnTo>
                            <a:pt x="35" y="0"/>
                          </a:lnTo>
                          <a:lnTo>
                            <a:pt x="19" y="2"/>
                          </a:lnTo>
                          <a:lnTo>
                            <a:pt x="6" y="13"/>
                          </a:lnTo>
                          <a:lnTo>
                            <a:pt x="0" y="30"/>
                          </a:lnTo>
                          <a:lnTo>
                            <a:pt x="4" y="47"/>
                          </a:lnTo>
                          <a:lnTo>
                            <a:pt x="15" y="62"/>
                          </a:lnTo>
                          <a:lnTo>
                            <a:pt x="30" y="69"/>
                          </a:lnTo>
                          <a:lnTo>
                            <a:pt x="46" y="65"/>
                          </a:lnTo>
                          <a:close/>
                        </a:path>
                      </a:pathLst>
                    </a:custGeom>
                    <a:solidFill>
                      <a:srgbClr val="CC0000"/>
                    </a:solidFill>
                    <a:ln w="0">
                      <a:solidFill>
                        <a:srgbClr val="CC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21" name="Freeform 121"/>
                    <p:cNvSpPr>
                      <a:spLocks/>
                    </p:cNvSpPr>
                    <p:nvPr/>
                  </p:nvSpPr>
                  <p:spPr bwMode="auto">
                    <a:xfrm>
                      <a:off x="1573" y="2331"/>
                      <a:ext cx="65" cy="69"/>
                    </a:xfrm>
                    <a:custGeom>
                      <a:avLst/>
                      <a:gdLst>
                        <a:gd name="T0" fmla="*/ 46 w 65"/>
                        <a:gd name="T1" fmla="*/ 65 h 69"/>
                        <a:gd name="T2" fmla="*/ 59 w 65"/>
                        <a:gd name="T3" fmla="*/ 54 h 69"/>
                        <a:gd name="T4" fmla="*/ 65 w 65"/>
                        <a:gd name="T5" fmla="*/ 39 h 69"/>
                        <a:gd name="T6" fmla="*/ 61 w 65"/>
                        <a:gd name="T7" fmla="*/ 21 h 69"/>
                        <a:gd name="T8" fmla="*/ 50 w 65"/>
                        <a:gd name="T9" fmla="*/ 8 h 69"/>
                        <a:gd name="T10" fmla="*/ 35 w 65"/>
                        <a:gd name="T11" fmla="*/ 0 h 69"/>
                        <a:gd name="T12" fmla="*/ 19 w 65"/>
                        <a:gd name="T13" fmla="*/ 2 h 69"/>
                        <a:gd name="T14" fmla="*/ 6 w 65"/>
                        <a:gd name="T15" fmla="*/ 13 h 69"/>
                        <a:gd name="T16" fmla="*/ 0 w 65"/>
                        <a:gd name="T17" fmla="*/ 30 h 69"/>
                        <a:gd name="T18" fmla="*/ 4 w 65"/>
                        <a:gd name="T19" fmla="*/ 47 h 69"/>
                        <a:gd name="T20" fmla="*/ 15 w 65"/>
                        <a:gd name="T21" fmla="*/ 62 h 69"/>
                        <a:gd name="T22" fmla="*/ 30 w 65"/>
                        <a:gd name="T23" fmla="*/ 69 h 69"/>
                        <a:gd name="T24" fmla="*/ 46 w 65"/>
                        <a:gd name="T25" fmla="*/ 65 h 69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w 65"/>
                        <a:gd name="T40" fmla="*/ 0 h 69"/>
                        <a:gd name="T41" fmla="*/ 65 w 65"/>
                        <a:gd name="T42" fmla="*/ 69 h 69"/>
                      </a:gdLst>
                      <a:ahLst/>
                      <a:cxnLst>
                        <a:cxn ang="T26">
                          <a:pos x="T0" y="T1"/>
                        </a:cxn>
                        <a:cxn ang="T27">
                          <a:pos x="T2" y="T3"/>
                        </a:cxn>
                        <a:cxn ang="T28">
                          <a:pos x="T4" y="T5"/>
                        </a:cxn>
                        <a:cxn ang="T29">
                          <a:pos x="T6" y="T7"/>
                        </a:cxn>
                        <a:cxn ang="T30">
                          <a:pos x="T8" y="T9"/>
                        </a:cxn>
                        <a:cxn ang="T31">
                          <a:pos x="T10" y="T11"/>
                        </a:cxn>
                        <a:cxn ang="T32">
                          <a:pos x="T12" y="T13"/>
                        </a:cxn>
                        <a:cxn ang="T33">
                          <a:pos x="T14" y="T15"/>
                        </a:cxn>
                        <a:cxn ang="T34">
                          <a:pos x="T16" y="T17"/>
                        </a:cxn>
                        <a:cxn ang="T35">
                          <a:pos x="T18" y="T19"/>
                        </a:cxn>
                        <a:cxn ang="T36">
                          <a:pos x="T20" y="T21"/>
                        </a:cxn>
                        <a:cxn ang="T37">
                          <a:pos x="T22" y="T23"/>
                        </a:cxn>
                        <a:cxn ang="T38">
                          <a:pos x="T24" y="T25"/>
                        </a:cxn>
                      </a:cxnLst>
                      <a:rect l="T39" t="T40" r="T41" b="T42"/>
                      <a:pathLst>
                        <a:path w="65" h="69">
                          <a:moveTo>
                            <a:pt x="46" y="65"/>
                          </a:moveTo>
                          <a:lnTo>
                            <a:pt x="59" y="54"/>
                          </a:lnTo>
                          <a:lnTo>
                            <a:pt x="65" y="39"/>
                          </a:lnTo>
                          <a:lnTo>
                            <a:pt x="61" y="21"/>
                          </a:lnTo>
                          <a:lnTo>
                            <a:pt x="50" y="8"/>
                          </a:lnTo>
                          <a:lnTo>
                            <a:pt x="35" y="0"/>
                          </a:lnTo>
                          <a:lnTo>
                            <a:pt x="19" y="2"/>
                          </a:lnTo>
                          <a:lnTo>
                            <a:pt x="6" y="13"/>
                          </a:lnTo>
                          <a:lnTo>
                            <a:pt x="0" y="30"/>
                          </a:lnTo>
                          <a:lnTo>
                            <a:pt x="4" y="47"/>
                          </a:lnTo>
                          <a:lnTo>
                            <a:pt x="15" y="62"/>
                          </a:lnTo>
                          <a:lnTo>
                            <a:pt x="30" y="69"/>
                          </a:lnTo>
                          <a:lnTo>
                            <a:pt x="46" y="65"/>
                          </a:lnTo>
                        </a:path>
                      </a:pathLst>
                    </a:custGeom>
                    <a:noFill/>
                    <a:ln w="11113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22" name="Line 12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061" y="2192"/>
                      <a:ext cx="11" cy="8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23" name="Freeform 130"/>
                    <p:cNvSpPr>
                      <a:spLocks/>
                    </p:cNvSpPr>
                    <p:nvPr/>
                  </p:nvSpPr>
                  <p:spPr bwMode="auto">
                    <a:xfrm>
                      <a:off x="1108" y="2576"/>
                      <a:ext cx="72" cy="117"/>
                    </a:xfrm>
                    <a:custGeom>
                      <a:avLst/>
                      <a:gdLst>
                        <a:gd name="T0" fmla="*/ 72 w 72"/>
                        <a:gd name="T1" fmla="*/ 117 h 117"/>
                        <a:gd name="T2" fmla="*/ 72 w 72"/>
                        <a:gd name="T3" fmla="*/ 34 h 117"/>
                        <a:gd name="T4" fmla="*/ 0 w 72"/>
                        <a:gd name="T5" fmla="*/ 0 h 117"/>
                        <a:gd name="T6" fmla="*/ 0 w 72"/>
                        <a:gd name="T7" fmla="*/ 84 h 117"/>
                        <a:gd name="T8" fmla="*/ 72 w 72"/>
                        <a:gd name="T9" fmla="*/ 117 h 11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72"/>
                        <a:gd name="T16" fmla="*/ 0 h 117"/>
                        <a:gd name="T17" fmla="*/ 72 w 72"/>
                        <a:gd name="T18" fmla="*/ 117 h 117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72" h="117">
                          <a:moveTo>
                            <a:pt x="72" y="117"/>
                          </a:moveTo>
                          <a:lnTo>
                            <a:pt x="72" y="34"/>
                          </a:lnTo>
                          <a:lnTo>
                            <a:pt x="0" y="0"/>
                          </a:lnTo>
                          <a:lnTo>
                            <a:pt x="0" y="84"/>
                          </a:lnTo>
                          <a:lnTo>
                            <a:pt x="72" y="117"/>
                          </a:lnTo>
                          <a:close/>
                        </a:path>
                      </a:pathLst>
                    </a:custGeom>
                    <a:solidFill>
                      <a:srgbClr val="00B200"/>
                    </a:solidFill>
                    <a:ln w="0">
                      <a:solidFill>
                        <a:srgbClr val="00B2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24" name="Freeform 131"/>
                    <p:cNvSpPr>
                      <a:spLocks/>
                    </p:cNvSpPr>
                    <p:nvPr/>
                  </p:nvSpPr>
                  <p:spPr bwMode="auto">
                    <a:xfrm>
                      <a:off x="1180" y="2576"/>
                      <a:ext cx="70" cy="117"/>
                    </a:xfrm>
                    <a:custGeom>
                      <a:avLst/>
                      <a:gdLst>
                        <a:gd name="T0" fmla="*/ 0 w 70"/>
                        <a:gd name="T1" fmla="*/ 117 h 117"/>
                        <a:gd name="T2" fmla="*/ 0 w 70"/>
                        <a:gd name="T3" fmla="*/ 34 h 117"/>
                        <a:gd name="T4" fmla="*/ 70 w 70"/>
                        <a:gd name="T5" fmla="*/ 0 h 117"/>
                        <a:gd name="T6" fmla="*/ 70 w 70"/>
                        <a:gd name="T7" fmla="*/ 84 h 117"/>
                        <a:gd name="T8" fmla="*/ 0 w 70"/>
                        <a:gd name="T9" fmla="*/ 117 h 11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70"/>
                        <a:gd name="T16" fmla="*/ 0 h 117"/>
                        <a:gd name="T17" fmla="*/ 70 w 70"/>
                        <a:gd name="T18" fmla="*/ 117 h 117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70" h="117">
                          <a:moveTo>
                            <a:pt x="0" y="117"/>
                          </a:moveTo>
                          <a:lnTo>
                            <a:pt x="0" y="34"/>
                          </a:lnTo>
                          <a:lnTo>
                            <a:pt x="70" y="0"/>
                          </a:lnTo>
                          <a:lnTo>
                            <a:pt x="70" y="84"/>
                          </a:lnTo>
                          <a:lnTo>
                            <a:pt x="0" y="117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25" name="Line 132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250" y="2552"/>
                      <a:ext cx="43" cy="24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26" name="Freeform 133"/>
                    <p:cNvSpPr>
                      <a:spLocks/>
                    </p:cNvSpPr>
                    <p:nvPr/>
                  </p:nvSpPr>
                  <p:spPr bwMode="auto">
                    <a:xfrm>
                      <a:off x="1271" y="2285"/>
                      <a:ext cx="1075" cy="471"/>
                    </a:xfrm>
                    <a:custGeom>
                      <a:avLst/>
                      <a:gdLst>
                        <a:gd name="T0" fmla="*/ 1075 w 1075"/>
                        <a:gd name="T1" fmla="*/ 402 h 471"/>
                        <a:gd name="T2" fmla="*/ 981 w 1075"/>
                        <a:gd name="T3" fmla="*/ 295 h 471"/>
                        <a:gd name="T4" fmla="*/ 977 w 1075"/>
                        <a:gd name="T5" fmla="*/ 297 h 471"/>
                        <a:gd name="T6" fmla="*/ 966 w 1075"/>
                        <a:gd name="T7" fmla="*/ 304 h 471"/>
                        <a:gd name="T8" fmla="*/ 949 w 1075"/>
                        <a:gd name="T9" fmla="*/ 315 h 471"/>
                        <a:gd name="T10" fmla="*/ 925 w 1075"/>
                        <a:gd name="T11" fmla="*/ 330 h 471"/>
                        <a:gd name="T12" fmla="*/ 897 w 1075"/>
                        <a:gd name="T13" fmla="*/ 347 h 471"/>
                        <a:gd name="T14" fmla="*/ 866 w 1075"/>
                        <a:gd name="T15" fmla="*/ 365 h 471"/>
                        <a:gd name="T16" fmla="*/ 829 w 1075"/>
                        <a:gd name="T17" fmla="*/ 384 h 471"/>
                        <a:gd name="T18" fmla="*/ 790 w 1075"/>
                        <a:gd name="T19" fmla="*/ 402 h 471"/>
                        <a:gd name="T20" fmla="*/ 749 w 1075"/>
                        <a:gd name="T21" fmla="*/ 419 h 471"/>
                        <a:gd name="T22" fmla="*/ 708 w 1075"/>
                        <a:gd name="T23" fmla="*/ 436 h 471"/>
                        <a:gd name="T24" fmla="*/ 665 w 1075"/>
                        <a:gd name="T25" fmla="*/ 449 h 471"/>
                        <a:gd name="T26" fmla="*/ 662 w 1075"/>
                        <a:gd name="T27" fmla="*/ 451 h 471"/>
                        <a:gd name="T28" fmla="*/ 653 w 1075"/>
                        <a:gd name="T29" fmla="*/ 453 h 471"/>
                        <a:gd name="T30" fmla="*/ 638 w 1075"/>
                        <a:gd name="T31" fmla="*/ 456 h 471"/>
                        <a:gd name="T32" fmla="*/ 615 w 1075"/>
                        <a:gd name="T33" fmla="*/ 462 h 471"/>
                        <a:gd name="T34" fmla="*/ 586 w 1075"/>
                        <a:gd name="T35" fmla="*/ 466 h 471"/>
                        <a:gd name="T36" fmla="*/ 549 w 1075"/>
                        <a:gd name="T37" fmla="*/ 469 h 471"/>
                        <a:gd name="T38" fmla="*/ 502 w 1075"/>
                        <a:gd name="T39" fmla="*/ 471 h 471"/>
                        <a:gd name="T40" fmla="*/ 447 w 1075"/>
                        <a:gd name="T41" fmla="*/ 471 h 471"/>
                        <a:gd name="T42" fmla="*/ 380 w 1075"/>
                        <a:gd name="T43" fmla="*/ 469 h 471"/>
                        <a:gd name="T44" fmla="*/ 304 w 1075"/>
                        <a:gd name="T45" fmla="*/ 464 h 471"/>
                        <a:gd name="T46" fmla="*/ 298 w 1075"/>
                        <a:gd name="T47" fmla="*/ 462 h 471"/>
                        <a:gd name="T48" fmla="*/ 280 w 1075"/>
                        <a:gd name="T49" fmla="*/ 460 h 471"/>
                        <a:gd name="T50" fmla="*/ 254 w 1075"/>
                        <a:gd name="T51" fmla="*/ 454 h 471"/>
                        <a:gd name="T52" fmla="*/ 222 w 1075"/>
                        <a:gd name="T53" fmla="*/ 445 h 471"/>
                        <a:gd name="T54" fmla="*/ 185 w 1075"/>
                        <a:gd name="T55" fmla="*/ 434 h 471"/>
                        <a:gd name="T56" fmla="*/ 146 w 1075"/>
                        <a:gd name="T57" fmla="*/ 417 h 471"/>
                        <a:gd name="T58" fmla="*/ 107 w 1075"/>
                        <a:gd name="T59" fmla="*/ 395 h 471"/>
                        <a:gd name="T60" fmla="*/ 70 w 1075"/>
                        <a:gd name="T61" fmla="*/ 367 h 471"/>
                        <a:gd name="T62" fmla="*/ 39 w 1075"/>
                        <a:gd name="T63" fmla="*/ 332 h 471"/>
                        <a:gd name="T64" fmla="*/ 37 w 1075"/>
                        <a:gd name="T65" fmla="*/ 330 h 471"/>
                        <a:gd name="T66" fmla="*/ 31 w 1075"/>
                        <a:gd name="T67" fmla="*/ 321 h 471"/>
                        <a:gd name="T68" fmla="*/ 22 w 1075"/>
                        <a:gd name="T69" fmla="*/ 308 h 471"/>
                        <a:gd name="T70" fmla="*/ 15 w 1075"/>
                        <a:gd name="T71" fmla="*/ 291 h 471"/>
                        <a:gd name="T72" fmla="*/ 5 w 1075"/>
                        <a:gd name="T73" fmla="*/ 269 h 471"/>
                        <a:gd name="T74" fmla="*/ 2 w 1075"/>
                        <a:gd name="T75" fmla="*/ 243 h 471"/>
                        <a:gd name="T76" fmla="*/ 0 w 1075"/>
                        <a:gd name="T77" fmla="*/ 215 h 471"/>
                        <a:gd name="T78" fmla="*/ 4 w 1075"/>
                        <a:gd name="T79" fmla="*/ 186 h 471"/>
                        <a:gd name="T80" fmla="*/ 16 w 1075"/>
                        <a:gd name="T81" fmla="*/ 152 h 471"/>
                        <a:gd name="T82" fmla="*/ 37 w 1075"/>
                        <a:gd name="T83" fmla="*/ 119 h 471"/>
                        <a:gd name="T84" fmla="*/ 68 w 1075"/>
                        <a:gd name="T85" fmla="*/ 84 h 471"/>
                        <a:gd name="T86" fmla="*/ 70 w 1075"/>
                        <a:gd name="T87" fmla="*/ 82 h 471"/>
                        <a:gd name="T88" fmla="*/ 80 w 1075"/>
                        <a:gd name="T89" fmla="*/ 72 h 471"/>
                        <a:gd name="T90" fmla="*/ 93 w 1075"/>
                        <a:gd name="T91" fmla="*/ 59 h 471"/>
                        <a:gd name="T92" fmla="*/ 115 w 1075"/>
                        <a:gd name="T93" fmla="*/ 43 h 471"/>
                        <a:gd name="T94" fmla="*/ 144 w 1075"/>
                        <a:gd name="T95" fmla="*/ 22 h 471"/>
                        <a:gd name="T96" fmla="*/ 182 w 1075"/>
                        <a:gd name="T97" fmla="*/ 0 h 471"/>
                        <a:gd name="T98" fmla="*/ 322 w 1075"/>
                        <a:gd name="T99" fmla="*/ 85 h 471"/>
                        <a:gd name="T100" fmla="*/ 0 60000 65536"/>
                        <a:gd name="T101" fmla="*/ 0 60000 65536"/>
                        <a:gd name="T102" fmla="*/ 0 60000 65536"/>
                        <a:gd name="T103" fmla="*/ 0 60000 65536"/>
                        <a:gd name="T104" fmla="*/ 0 60000 65536"/>
                        <a:gd name="T105" fmla="*/ 0 60000 65536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60000 65536"/>
                        <a:gd name="T136" fmla="*/ 0 60000 65536"/>
                        <a:gd name="T137" fmla="*/ 0 60000 65536"/>
                        <a:gd name="T138" fmla="*/ 0 60000 65536"/>
                        <a:gd name="T139" fmla="*/ 0 60000 65536"/>
                        <a:gd name="T140" fmla="*/ 0 60000 65536"/>
                        <a:gd name="T141" fmla="*/ 0 60000 65536"/>
                        <a:gd name="T142" fmla="*/ 0 60000 65536"/>
                        <a:gd name="T143" fmla="*/ 0 60000 65536"/>
                        <a:gd name="T144" fmla="*/ 0 60000 65536"/>
                        <a:gd name="T145" fmla="*/ 0 60000 65536"/>
                        <a:gd name="T146" fmla="*/ 0 60000 65536"/>
                        <a:gd name="T147" fmla="*/ 0 60000 65536"/>
                        <a:gd name="T148" fmla="*/ 0 60000 65536"/>
                        <a:gd name="T149" fmla="*/ 0 60000 65536"/>
                        <a:gd name="T150" fmla="*/ 0 w 1075"/>
                        <a:gd name="T151" fmla="*/ 0 h 471"/>
                        <a:gd name="T152" fmla="*/ 1075 w 1075"/>
                        <a:gd name="T153" fmla="*/ 471 h 471"/>
                      </a:gdLst>
                      <a:ahLst/>
                      <a:cxnLst>
                        <a:cxn ang="T100">
                          <a:pos x="T0" y="T1"/>
                        </a:cxn>
                        <a:cxn ang="T101">
                          <a:pos x="T2" y="T3"/>
                        </a:cxn>
                        <a:cxn ang="T102">
                          <a:pos x="T4" y="T5"/>
                        </a:cxn>
                        <a:cxn ang="T103">
                          <a:pos x="T6" y="T7"/>
                        </a:cxn>
                        <a:cxn ang="T104">
                          <a:pos x="T8" y="T9"/>
                        </a:cxn>
                        <a:cxn ang="T105">
                          <a:pos x="T10" y="T11"/>
                        </a:cxn>
                        <a:cxn ang="T106">
                          <a:pos x="T12" y="T13"/>
                        </a:cxn>
                        <a:cxn ang="T107">
                          <a:pos x="T14" y="T15"/>
                        </a:cxn>
                        <a:cxn ang="T108">
                          <a:pos x="T16" y="T17"/>
                        </a:cxn>
                        <a:cxn ang="T109">
                          <a:pos x="T18" y="T19"/>
                        </a:cxn>
                        <a:cxn ang="T110">
                          <a:pos x="T20" y="T21"/>
                        </a:cxn>
                        <a:cxn ang="T111">
                          <a:pos x="T22" y="T23"/>
                        </a:cxn>
                        <a:cxn ang="T112">
                          <a:pos x="T24" y="T25"/>
                        </a:cxn>
                        <a:cxn ang="T113">
                          <a:pos x="T26" y="T27"/>
                        </a:cxn>
                        <a:cxn ang="T114">
                          <a:pos x="T28" y="T29"/>
                        </a:cxn>
                        <a:cxn ang="T115">
                          <a:pos x="T30" y="T31"/>
                        </a:cxn>
                        <a:cxn ang="T116">
                          <a:pos x="T32" y="T33"/>
                        </a:cxn>
                        <a:cxn ang="T117">
                          <a:pos x="T34" y="T35"/>
                        </a:cxn>
                        <a:cxn ang="T118">
                          <a:pos x="T36" y="T37"/>
                        </a:cxn>
                        <a:cxn ang="T119">
                          <a:pos x="T38" y="T39"/>
                        </a:cxn>
                        <a:cxn ang="T120">
                          <a:pos x="T40" y="T41"/>
                        </a:cxn>
                        <a:cxn ang="T121">
                          <a:pos x="T42" y="T43"/>
                        </a:cxn>
                        <a:cxn ang="T122">
                          <a:pos x="T44" y="T45"/>
                        </a:cxn>
                        <a:cxn ang="T123">
                          <a:pos x="T46" y="T47"/>
                        </a:cxn>
                        <a:cxn ang="T124">
                          <a:pos x="T48" y="T49"/>
                        </a:cxn>
                        <a:cxn ang="T125">
                          <a:pos x="T50" y="T51"/>
                        </a:cxn>
                        <a:cxn ang="T126">
                          <a:pos x="T52" y="T53"/>
                        </a:cxn>
                        <a:cxn ang="T127">
                          <a:pos x="T54" y="T55"/>
                        </a:cxn>
                        <a:cxn ang="T128">
                          <a:pos x="T56" y="T57"/>
                        </a:cxn>
                        <a:cxn ang="T129">
                          <a:pos x="T58" y="T59"/>
                        </a:cxn>
                        <a:cxn ang="T130">
                          <a:pos x="T60" y="T61"/>
                        </a:cxn>
                        <a:cxn ang="T131">
                          <a:pos x="T62" y="T63"/>
                        </a:cxn>
                        <a:cxn ang="T132">
                          <a:pos x="T64" y="T65"/>
                        </a:cxn>
                        <a:cxn ang="T133">
                          <a:pos x="T66" y="T67"/>
                        </a:cxn>
                        <a:cxn ang="T134">
                          <a:pos x="T68" y="T69"/>
                        </a:cxn>
                        <a:cxn ang="T135">
                          <a:pos x="T70" y="T71"/>
                        </a:cxn>
                        <a:cxn ang="T136">
                          <a:pos x="T72" y="T73"/>
                        </a:cxn>
                        <a:cxn ang="T137">
                          <a:pos x="T74" y="T75"/>
                        </a:cxn>
                        <a:cxn ang="T138">
                          <a:pos x="T76" y="T77"/>
                        </a:cxn>
                        <a:cxn ang="T139">
                          <a:pos x="T78" y="T79"/>
                        </a:cxn>
                        <a:cxn ang="T140">
                          <a:pos x="T80" y="T81"/>
                        </a:cxn>
                        <a:cxn ang="T141">
                          <a:pos x="T82" y="T83"/>
                        </a:cxn>
                        <a:cxn ang="T142">
                          <a:pos x="T84" y="T85"/>
                        </a:cxn>
                        <a:cxn ang="T143">
                          <a:pos x="T86" y="T87"/>
                        </a:cxn>
                        <a:cxn ang="T144">
                          <a:pos x="T88" y="T89"/>
                        </a:cxn>
                        <a:cxn ang="T145">
                          <a:pos x="T90" y="T91"/>
                        </a:cxn>
                        <a:cxn ang="T146">
                          <a:pos x="T92" y="T93"/>
                        </a:cxn>
                        <a:cxn ang="T147">
                          <a:pos x="T94" y="T95"/>
                        </a:cxn>
                        <a:cxn ang="T148">
                          <a:pos x="T96" y="T97"/>
                        </a:cxn>
                        <a:cxn ang="T149">
                          <a:pos x="T98" y="T99"/>
                        </a:cxn>
                      </a:cxnLst>
                      <a:rect l="T150" t="T151" r="T152" b="T153"/>
                      <a:pathLst>
                        <a:path w="1075" h="471">
                          <a:moveTo>
                            <a:pt x="1075" y="402"/>
                          </a:moveTo>
                          <a:lnTo>
                            <a:pt x="981" y="295"/>
                          </a:lnTo>
                          <a:lnTo>
                            <a:pt x="977" y="297"/>
                          </a:lnTo>
                          <a:lnTo>
                            <a:pt x="966" y="304"/>
                          </a:lnTo>
                          <a:lnTo>
                            <a:pt x="949" y="315"/>
                          </a:lnTo>
                          <a:lnTo>
                            <a:pt x="925" y="330"/>
                          </a:lnTo>
                          <a:lnTo>
                            <a:pt x="897" y="347"/>
                          </a:lnTo>
                          <a:lnTo>
                            <a:pt x="866" y="365"/>
                          </a:lnTo>
                          <a:lnTo>
                            <a:pt x="829" y="384"/>
                          </a:lnTo>
                          <a:lnTo>
                            <a:pt x="790" y="402"/>
                          </a:lnTo>
                          <a:lnTo>
                            <a:pt x="749" y="419"/>
                          </a:lnTo>
                          <a:lnTo>
                            <a:pt x="708" y="436"/>
                          </a:lnTo>
                          <a:lnTo>
                            <a:pt x="665" y="449"/>
                          </a:lnTo>
                          <a:lnTo>
                            <a:pt x="662" y="451"/>
                          </a:lnTo>
                          <a:lnTo>
                            <a:pt x="653" y="453"/>
                          </a:lnTo>
                          <a:lnTo>
                            <a:pt x="638" y="456"/>
                          </a:lnTo>
                          <a:lnTo>
                            <a:pt x="615" y="462"/>
                          </a:lnTo>
                          <a:lnTo>
                            <a:pt x="586" y="466"/>
                          </a:lnTo>
                          <a:lnTo>
                            <a:pt x="549" y="469"/>
                          </a:lnTo>
                          <a:lnTo>
                            <a:pt x="502" y="471"/>
                          </a:lnTo>
                          <a:lnTo>
                            <a:pt x="447" y="471"/>
                          </a:lnTo>
                          <a:lnTo>
                            <a:pt x="380" y="469"/>
                          </a:lnTo>
                          <a:lnTo>
                            <a:pt x="304" y="464"/>
                          </a:lnTo>
                          <a:lnTo>
                            <a:pt x="298" y="462"/>
                          </a:lnTo>
                          <a:lnTo>
                            <a:pt x="280" y="460"/>
                          </a:lnTo>
                          <a:lnTo>
                            <a:pt x="254" y="454"/>
                          </a:lnTo>
                          <a:lnTo>
                            <a:pt x="222" y="445"/>
                          </a:lnTo>
                          <a:lnTo>
                            <a:pt x="185" y="434"/>
                          </a:lnTo>
                          <a:lnTo>
                            <a:pt x="146" y="417"/>
                          </a:lnTo>
                          <a:lnTo>
                            <a:pt x="107" y="395"/>
                          </a:lnTo>
                          <a:lnTo>
                            <a:pt x="70" y="367"/>
                          </a:lnTo>
                          <a:lnTo>
                            <a:pt x="39" y="332"/>
                          </a:lnTo>
                          <a:lnTo>
                            <a:pt x="37" y="330"/>
                          </a:lnTo>
                          <a:lnTo>
                            <a:pt x="31" y="321"/>
                          </a:lnTo>
                          <a:lnTo>
                            <a:pt x="22" y="308"/>
                          </a:lnTo>
                          <a:lnTo>
                            <a:pt x="15" y="291"/>
                          </a:lnTo>
                          <a:lnTo>
                            <a:pt x="5" y="269"/>
                          </a:lnTo>
                          <a:lnTo>
                            <a:pt x="2" y="243"/>
                          </a:lnTo>
                          <a:lnTo>
                            <a:pt x="0" y="215"/>
                          </a:lnTo>
                          <a:lnTo>
                            <a:pt x="4" y="186"/>
                          </a:lnTo>
                          <a:lnTo>
                            <a:pt x="16" y="152"/>
                          </a:lnTo>
                          <a:lnTo>
                            <a:pt x="37" y="119"/>
                          </a:lnTo>
                          <a:lnTo>
                            <a:pt x="68" y="84"/>
                          </a:lnTo>
                          <a:lnTo>
                            <a:pt x="70" y="82"/>
                          </a:lnTo>
                          <a:lnTo>
                            <a:pt x="80" y="72"/>
                          </a:lnTo>
                          <a:lnTo>
                            <a:pt x="93" y="59"/>
                          </a:lnTo>
                          <a:lnTo>
                            <a:pt x="115" y="43"/>
                          </a:lnTo>
                          <a:lnTo>
                            <a:pt x="144" y="22"/>
                          </a:lnTo>
                          <a:lnTo>
                            <a:pt x="182" y="0"/>
                          </a:lnTo>
                          <a:lnTo>
                            <a:pt x="322" y="85"/>
                          </a:lnTo>
                        </a:path>
                      </a:pathLst>
                    </a:cu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27" name="Freeform 134"/>
                    <p:cNvSpPr>
                      <a:spLocks/>
                    </p:cNvSpPr>
                    <p:nvPr/>
                  </p:nvSpPr>
                  <p:spPr bwMode="auto">
                    <a:xfrm>
                      <a:off x="1260" y="2354"/>
                      <a:ext cx="1075" cy="469"/>
                    </a:xfrm>
                    <a:custGeom>
                      <a:avLst/>
                      <a:gdLst>
                        <a:gd name="T0" fmla="*/ 1075 w 1075"/>
                        <a:gd name="T1" fmla="*/ 354 h 469"/>
                        <a:gd name="T2" fmla="*/ 981 w 1075"/>
                        <a:gd name="T3" fmla="*/ 293 h 469"/>
                        <a:gd name="T4" fmla="*/ 977 w 1075"/>
                        <a:gd name="T5" fmla="*/ 295 h 469"/>
                        <a:gd name="T6" fmla="*/ 966 w 1075"/>
                        <a:gd name="T7" fmla="*/ 303 h 469"/>
                        <a:gd name="T8" fmla="*/ 949 w 1075"/>
                        <a:gd name="T9" fmla="*/ 314 h 469"/>
                        <a:gd name="T10" fmla="*/ 925 w 1075"/>
                        <a:gd name="T11" fmla="*/ 328 h 469"/>
                        <a:gd name="T12" fmla="*/ 897 w 1075"/>
                        <a:gd name="T13" fmla="*/ 345 h 469"/>
                        <a:gd name="T14" fmla="*/ 866 w 1075"/>
                        <a:gd name="T15" fmla="*/ 364 h 469"/>
                        <a:gd name="T16" fmla="*/ 829 w 1075"/>
                        <a:gd name="T17" fmla="*/ 382 h 469"/>
                        <a:gd name="T18" fmla="*/ 790 w 1075"/>
                        <a:gd name="T19" fmla="*/ 401 h 469"/>
                        <a:gd name="T20" fmla="*/ 749 w 1075"/>
                        <a:gd name="T21" fmla="*/ 419 h 469"/>
                        <a:gd name="T22" fmla="*/ 708 w 1075"/>
                        <a:gd name="T23" fmla="*/ 434 h 469"/>
                        <a:gd name="T24" fmla="*/ 665 w 1075"/>
                        <a:gd name="T25" fmla="*/ 447 h 469"/>
                        <a:gd name="T26" fmla="*/ 662 w 1075"/>
                        <a:gd name="T27" fmla="*/ 449 h 469"/>
                        <a:gd name="T28" fmla="*/ 653 w 1075"/>
                        <a:gd name="T29" fmla="*/ 451 h 469"/>
                        <a:gd name="T30" fmla="*/ 638 w 1075"/>
                        <a:gd name="T31" fmla="*/ 456 h 469"/>
                        <a:gd name="T32" fmla="*/ 615 w 1075"/>
                        <a:gd name="T33" fmla="*/ 460 h 469"/>
                        <a:gd name="T34" fmla="*/ 586 w 1075"/>
                        <a:gd name="T35" fmla="*/ 464 h 469"/>
                        <a:gd name="T36" fmla="*/ 549 w 1075"/>
                        <a:gd name="T37" fmla="*/ 468 h 469"/>
                        <a:gd name="T38" fmla="*/ 502 w 1075"/>
                        <a:gd name="T39" fmla="*/ 469 h 469"/>
                        <a:gd name="T40" fmla="*/ 447 w 1075"/>
                        <a:gd name="T41" fmla="*/ 469 h 469"/>
                        <a:gd name="T42" fmla="*/ 380 w 1075"/>
                        <a:gd name="T43" fmla="*/ 468 h 469"/>
                        <a:gd name="T44" fmla="*/ 304 w 1075"/>
                        <a:gd name="T45" fmla="*/ 462 h 469"/>
                        <a:gd name="T46" fmla="*/ 298 w 1075"/>
                        <a:gd name="T47" fmla="*/ 462 h 469"/>
                        <a:gd name="T48" fmla="*/ 280 w 1075"/>
                        <a:gd name="T49" fmla="*/ 458 h 469"/>
                        <a:gd name="T50" fmla="*/ 254 w 1075"/>
                        <a:gd name="T51" fmla="*/ 453 h 469"/>
                        <a:gd name="T52" fmla="*/ 222 w 1075"/>
                        <a:gd name="T53" fmla="*/ 445 h 469"/>
                        <a:gd name="T54" fmla="*/ 185 w 1075"/>
                        <a:gd name="T55" fmla="*/ 432 h 469"/>
                        <a:gd name="T56" fmla="*/ 146 w 1075"/>
                        <a:gd name="T57" fmla="*/ 416 h 469"/>
                        <a:gd name="T58" fmla="*/ 107 w 1075"/>
                        <a:gd name="T59" fmla="*/ 393 h 469"/>
                        <a:gd name="T60" fmla="*/ 70 w 1075"/>
                        <a:gd name="T61" fmla="*/ 366 h 469"/>
                        <a:gd name="T62" fmla="*/ 39 w 1075"/>
                        <a:gd name="T63" fmla="*/ 332 h 469"/>
                        <a:gd name="T64" fmla="*/ 37 w 1075"/>
                        <a:gd name="T65" fmla="*/ 328 h 469"/>
                        <a:gd name="T66" fmla="*/ 31 w 1075"/>
                        <a:gd name="T67" fmla="*/ 321 h 469"/>
                        <a:gd name="T68" fmla="*/ 22 w 1075"/>
                        <a:gd name="T69" fmla="*/ 306 h 469"/>
                        <a:gd name="T70" fmla="*/ 15 w 1075"/>
                        <a:gd name="T71" fmla="*/ 290 h 469"/>
                        <a:gd name="T72" fmla="*/ 5 w 1075"/>
                        <a:gd name="T73" fmla="*/ 267 h 469"/>
                        <a:gd name="T74" fmla="*/ 2 w 1075"/>
                        <a:gd name="T75" fmla="*/ 243 h 469"/>
                        <a:gd name="T76" fmla="*/ 0 w 1075"/>
                        <a:gd name="T77" fmla="*/ 215 h 469"/>
                        <a:gd name="T78" fmla="*/ 4 w 1075"/>
                        <a:gd name="T79" fmla="*/ 184 h 469"/>
                        <a:gd name="T80" fmla="*/ 16 w 1075"/>
                        <a:gd name="T81" fmla="*/ 152 h 469"/>
                        <a:gd name="T82" fmla="*/ 37 w 1075"/>
                        <a:gd name="T83" fmla="*/ 117 h 469"/>
                        <a:gd name="T84" fmla="*/ 68 w 1075"/>
                        <a:gd name="T85" fmla="*/ 84 h 469"/>
                        <a:gd name="T86" fmla="*/ 70 w 1075"/>
                        <a:gd name="T87" fmla="*/ 80 h 469"/>
                        <a:gd name="T88" fmla="*/ 80 w 1075"/>
                        <a:gd name="T89" fmla="*/ 73 h 469"/>
                        <a:gd name="T90" fmla="*/ 93 w 1075"/>
                        <a:gd name="T91" fmla="*/ 60 h 469"/>
                        <a:gd name="T92" fmla="*/ 115 w 1075"/>
                        <a:gd name="T93" fmla="*/ 41 h 469"/>
                        <a:gd name="T94" fmla="*/ 144 w 1075"/>
                        <a:gd name="T95" fmla="*/ 23 h 469"/>
                        <a:gd name="T96" fmla="*/ 182 w 1075"/>
                        <a:gd name="T97" fmla="*/ 0 h 469"/>
                        <a:gd name="T98" fmla="*/ 315 w 1075"/>
                        <a:gd name="T99" fmla="*/ 37 h 469"/>
                        <a:gd name="T100" fmla="*/ 0 60000 65536"/>
                        <a:gd name="T101" fmla="*/ 0 60000 65536"/>
                        <a:gd name="T102" fmla="*/ 0 60000 65536"/>
                        <a:gd name="T103" fmla="*/ 0 60000 65536"/>
                        <a:gd name="T104" fmla="*/ 0 60000 65536"/>
                        <a:gd name="T105" fmla="*/ 0 60000 65536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60000 65536"/>
                        <a:gd name="T136" fmla="*/ 0 60000 65536"/>
                        <a:gd name="T137" fmla="*/ 0 60000 65536"/>
                        <a:gd name="T138" fmla="*/ 0 60000 65536"/>
                        <a:gd name="T139" fmla="*/ 0 60000 65536"/>
                        <a:gd name="T140" fmla="*/ 0 60000 65536"/>
                        <a:gd name="T141" fmla="*/ 0 60000 65536"/>
                        <a:gd name="T142" fmla="*/ 0 60000 65536"/>
                        <a:gd name="T143" fmla="*/ 0 60000 65536"/>
                        <a:gd name="T144" fmla="*/ 0 60000 65536"/>
                        <a:gd name="T145" fmla="*/ 0 60000 65536"/>
                        <a:gd name="T146" fmla="*/ 0 60000 65536"/>
                        <a:gd name="T147" fmla="*/ 0 60000 65536"/>
                        <a:gd name="T148" fmla="*/ 0 60000 65536"/>
                        <a:gd name="T149" fmla="*/ 0 60000 65536"/>
                        <a:gd name="T150" fmla="*/ 0 w 1075"/>
                        <a:gd name="T151" fmla="*/ 0 h 469"/>
                        <a:gd name="T152" fmla="*/ 1075 w 1075"/>
                        <a:gd name="T153" fmla="*/ 469 h 469"/>
                      </a:gdLst>
                      <a:ahLst/>
                      <a:cxnLst>
                        <a:cxn ang="T100">
                          <a:pos x="T0" y="T1"/>
                        </a:cxn>
                        <a:cxn ang="T101">
                          <a:pos x="T2" y="T3"/>
                        </a:cxn>
                        <a:cxn ang="T102">
                          <a:pos x="T4" y="T5"/>
                        </a:cxn>
                        <a:cxn ang="T103">
                          <a:pos x="T6" y="T7"/>
                        </a:cxn>
                        <a:cxn ang="T104">
                          <a:pos x="T8" y="T9"/>
                        </a:cxn>
                        <a:cxn ang="T105">
                          <a:pos x="T10" y="T11"/>
                        </a:cxn>
                        <a:cxn ang="T106">
                          <a:pos x="T12" y="T13"/>
                        </a:cxn>
                        <a:cxn ang="T107">
                          <a:pos x="T14" y="T15"/>
                        </a:cxn>
                        <a:cxn ang="T108">
                          <a:pos x="T16" y="T17"/>
                        </a:cxn>
                        <a:cxn ang="T109">
                          <a:pos x="T18" y="T19"/>
                        </a:cxn>
                        <a:cxn ang="T110">
                          <a:pos x="T20" y="T21"/>
                        </a:cxn>
                        <a:cxn ang="T111">
                          <a:pos x="T22" y="T23"/>
                        </a:cxn>
                        <a:cxn ang="T112">
                          <a:pos x="T24" y="T25"/>
                        </a:cxn>
                        <a:cxn ang="T113">
                          <a:pos x="T26" y="T27"/>
                        </a:cxn>
                        <a:cxn ang="T114">
                          <a:pos x="T28" y="T29"/>
                        </a:cxn>
                        <a:cxn ang="T115">
                          <a:pos x="T30" y="T31"/>
                        </a:cxn>
                        <a:cxn ang="T116">
                          <a:pos x="T32" y="T33"/>
                        </a:cxn>
                        <a:cxn ang="T117">
                          <a:pos x="T34" y="T35"/>
                        </a:cxn>
                        <a:cxn ang="T118">
                          <a:pos x="T36" y="T37"/>
                        </a:cxn>
                        <a:cxn ang="T119">
                          <a:pos x="T38" y="T39"/>
                        </a:cxn>
                        <a:cxn ang="T120">
                          <a:pos x="T40" y="T41"/>
                        </a:cxn>
                        <a:cxn ang="T121">
                          <a:pos x="T42" y="T43"/>
                        </a:cxn>
                        <a:cxn ang="T122">
                          <a:pos x="T44" y="T45"/>
                        </a:cxn>
                        <a:cxn ang="T123">
                          <a:pos x="T46" y="T47"/>
                        </a:cxn>
                        <a:cxn ang="T124">
                          <a:pos x="T48" y="T49"/>
                        </a:cxn>
                        <a:cxn ang="T125">
                          <a:pos x="T50" y="T51"/>
                        </a:cxn>
                        <a:cxn ang="T126">
                          <a:pos x="T52" y="T53"/>
                        </a:cxn>
                        <a:cxn ang="T127">
                          <a:pos x="T54" y="T55"/>
                        </a:cxn>
                        <a:cxn ang="T128">
                          <a:pos x="T56" y="T57"/>
                        </a:cxn>
                        <a:cxn ang="T129">
                          <a:pos x="T58" y="T59"/>
                        </a:cxn>
                        <a:cxn ang="T130">
                          <a:pos x="T60" y="T61"/>
                        </a:cxn>
                        <a:cxn ang="T131">
                          <a:pos x="T62" y="T63"/>
                        </a:cxn>
                        <a:cxn ang="T132">
                          <a:pos x="T64" y="T65"/>
                        </a:cxn>
                        <a:cxn ang="T133">
                          <a:pos x="T66" y="T67"/>
                        </a:cxn>
                        <a:cxn ang="T134">
                          <a:pos x="T68" y="T69"/>
                        </a:cxn>
                        <a:cxn ang="T135">
                          <a:pos x="T70" y="T71"/>
                        </a:cxn>
                        <a:cxn ang="T136">
                          <a:pos x="T72" y="T73"/>
                        </a:cxn>
                        <a:cxn ang="T137">
                          <a:pos x="T74" y="T75"/>
                        </a:cxn>
                        <a:cxn ang="T138">
                          <a:pos x="T76" y="T77"/>
                        </a:cxn>
                        <a:cxn ang="T139">
                          <a:pos x="T78" y="T79"/>
                        </a:cxn>
                        <a:cxn ang="T140">
                          <a:pos x="T80" y="T81"/>
                        </a:cxn>
                        <a:cxn ang="T141">
                          <a:pos x="T82" y="T83"/>
                        </a:cxn>
                        <a:cxn ang="T142">
                          <a:pos x="T84" y="T85"/>
                        </a:cxn>
                        <a:cxn ang="T143">
                          <a:pos x="T86" y="T87"/>
                        </a:cxn>
                        <a:cxn ang="T144">
                          <a:pos x="T88" y="T89"/>
                        </a:cxn>
                        <a:cxn ang="T145">
                          <a:pos x="T90" y="T91"/>
                        </a:cxn>
                        <a:cxn ang="T146">
                          <a:pos x="T92" y="T93"/>
                        </a:cxn>
                        <a:cxn ang="T147">
                          <a:pos x="T94" y="T95"/>
                        </a:cxn>
                        <a:cxn ang="T148">
                          <a:pos x="T96" y="T97"/>
                        </a:cxn>
                        <a:cxn ang="T149">
                          <a:pos x="T98" y="T99"/>
                        </a:cxn>
                      </a:cxnLst>
                      <a:rect l="T150" t="T151" r="T152" b="T153"/>
                      <a:pathLst>
                        <a:path w="1075" h="469">
                          <a:moveTo>
                            <a:pt x="1075" y="354"/>
                          </a:moveTo>
                          <a:lnTo>
                            <a:pt x="981" y="293"/>
                          </a:lnTo>
                          <a:lnTo>
                            <a:pt x="977" y="295"/>
                          </a:lnTo>
                          <a:lnTo>
                            <a:pt x="966" y="303"/>
                          </a:lnTo>
                          <a:lnTo>
                            <a:pt x="949" y="314"/>
                          </a:lnTo>
                          <a:lnTo>
                            <a:pt x="925" y="328"/>
                          </a:lnTo>
                          <a:lnTo>
                            <a:pt x="897" y="345"/>
                          </a:lnTo>
                          <a:lnTo>
                            <a:pt x="866" y="364"/>
                          </a:lnTo>
                          <a:lnTo>
                            <a:pt x="829" y="382"/>
                          </a:lnTo>
                          <a:lnTo>
                            <a:pt x="790" y="401"/>
                          </a:lnTo>
                          <a:lnTo>
                            <a:pt x="749" y="419"/>
                          </a:lnTo>
                          <a:lnTo>
                            <a:pt x="708" y="434"/>
                          </a:lnTo>
                          <a:lnTo>
                            <a:pt x="665" y="447"/>
                          </a:lnTo>
                          <a:lnTo>
                            <a:pt x="662" y="449"/>
                          </a:lnTo>
                          <a:lnTo>
                            <a:pt x="653" y="451"/>
                          </a:lnTo>
                          <a:lnTo>
                            <a:pt x="638" y="456"/>
                          </a:lnTo>
                          <a:lnTo>
                            <a:pt x="615" y="460"/>
                          </a:lnTo>
                          <a:lnTo>
                            <a:pt x="586" y="464"/>
                          </a:lnTo>
                          <a:lnTo>
                            <a:pt x="549" y="468"/>
                          </a:lnTo>
                          <a:lnTo>
                            <a:pt x="502" y="469"/>
                          </a:lnTo>
                          <a:lnTo>
                            <a:pt x="447" y="469"/>
                          </a:lnTo>
                          <a:lnTo>
                            <a:pt x="380" y="468"/>
                          </a:lnTo>
                          <a:lnTo>
                            <a:pt x="304" y="462"/>
                          </a:lnTo>
                          <a:lnTo>
                            <a:pt x="298" y="462"/>
                          </a:lnTo>
                          <a:lnTo>
                            <a:pt x="280" y="458"/>
                          </a:lnTo>
                          <a:lnTo>
                            <a:pt x="254" y="453"/>
                          </a:lnTo>
                          <a:lnTo>
                            <a:pt x="222" y="445"/>
                          </a:lnTo>
                          <a:lnTo>
                            <a:pt x="185" y="432"/>
                          </a:lnTo>
                          <a:lnTo>
                            <a:pt x="146" y="416"/>
                          </a:lnTo>
                          <a:lnTo>
                            <a:pt x="107" y="393"/>
                          </a:lnTo>
                          <a:lnTo>
                            <a:pt x="70" y="366"/>
                          </a:lnTo>
                          <a:lnTo>
                            <a:pt x="39" y="332"/>
                          </a:lnTo>
                          <a:lnTo>
                            <a:pt x="37" y="328"/>
                          </a:lnTo>
                          <a:lnTo>
                            <a:pt x="31" y="321"/>
                          </a:lnTo>
                          <a:lnTo>
                            <a:pt x="22" y="306"/>
                          </a:lnTo>
                          <a:lnTo>
                            <a:pt x="15" y="290"/>
                          </a:lnTo>
                          <a:lnTo>
                            <a:pt x="5" y="267"/>
                          </a:lnTo>
                          <a:lnTo>
                            <a:pt x="2" y="243"/>
                          </a:lnTo>
                          <a:lnTo>
                            <a:pt x="0" y="215"/>
                          </a:lnTo>
                          <a:lnTo>
                            <a:pt x="4" y="184"/>
                          </a:lnTo>
                          <a:lnTo>
                            <a:pt x="16" y="152"/>
                          </a:lnTo>
                          <a:lnTo>
                            <a:pt x="37" y="117"/>
                          </a:lnTo>
                          <a:lnTo>
                            <a:pt x="68" y="84"/>
                          </a:lnTo>
                          <a:lnTo>
                            <a:pt x="70" y="80"/>
                          </a:lnTo>
                          <a:lnTo>
                            <a:pt x="80" y="73"/>
                          </a:lnTo>
                          <a:lnTo>
                            <a:pt x="93" y="60"/>
                          </a:lnTo>
                          <a:lnTo>
                            <a:pt x="115" y="41"/>
                          </a:lnTo>
                          <a:lnTo>
                            <a:pt x="144" y="23"/>
                          </a:lnTo>
                          <a:lnTo>
                            <a:pt x="182" y="0"/>
                          </a:lnTo>
                          <a:lnTo>
                            <a:pt x="315" y="37"/>
                          </a:lnTo>
                        </a:path>
                      </a:pathLst>
                    </a:cu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28" name="Freeform 136"/>
                    <p:cNvSpPr>
                      <a:spLocks/>
                    </p:cNvSpPr>
                    <p:nvPr/>
                  </p:nvSpPr>
                  <p:spPr bwMode="auto">
                    <a:xfrm>
                      <a:off x="2100" y="2572"/>
                      <a:ext cx="44" cy="58"/>
                    </a:xfrm>
                    <a:custGeom>
                      <a:avLst/>
                      <a:gdLst>
                        <a:gd name="T0" fmla="*/ 44 w 44"/>
                        <a:gd name="T1" fmla="*/ 0 h 58"/>
                        <a:gd name="T2" fmla="*/ 0 w 44"/>
                        <a:gd name="T3" fmla="*/ 25 h 58"/>
                        <a:gd name="T4" fmla="*/ 0 w 44"/>
                        <a:gd name="T5" fmla="*/ 58 h 58"/>
                        <a:gd name="T6" fmla="*/ 44 w 44"/>
                        <a:gd name="T7" fmla="*/ 34 h 58"/>
                        <a:gd name="T8" fmla="*/ 44 w 44"/>
                        <a:gd name="T9" fmla="*/ 0 h 58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44"/>
                        <a:gd name="T16" fmla="*/ 0 h 58"/>
                        <a:gd name="T17" fmla="*/ 44 w 44"/>
                        <a:gd name="T18" fmla="*/ 58 h 58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44" h="58">
                          <a:moveTo>
                            <a:pt x="44" y="0"/>
                          </a:moveTo>
                          <a:lnTo>
                            <a:pt x="0" y="25"/>
                          </a:lnTo>
                          <a:lnTo>
                            <a:pt x="0" y="58"/>
                          </a:lnTo>
                          <a:lnTo>
                            <a:pt x="44" y="34"/>
                          </a:lnTo>
                          <a:lnTo>
                            <a:pt x="44" y="0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29" name="Freeform 137"/>
                    <p:cNvSpPr>
                      <a:spLocks/>
                    </p:cNvSpPr>
                    <p:nvPr/>
                  </p:nvSpPr>
                  <p:spPr bwMode="auto">
                    <a:xfrm>
                      <a:off x="2100" y="2572"/>
                      <a:ext cx="44" cy="58"/>
                    </a:xfrm>
                    <a:custGeom>
                      <a:avLst/>
                      <a:gdLst>
                        <a:gd name="T0" fmla="*/ 44 w 44"/>
                        <a:gd name="T1" fmla="*/ 0 h 58"/>
                        <a:gd name="T2" fmla="*/ 0 w 44"/>
                        <a:gd name="T3" fmla="*/ 25 h 58"/>
                        <a:gd name="T4" fmla="*/ 0 w 44"/>
                        <a:gd name="T5" fmla="*/ 58 h 58"/>
                        <a:gd name="T6" fmla="*/ 44 w 44"/>
                        <a:gd name="T7" fmla="*/ 34 h 58"/>
                        <a:gd name="T8" fmla="*/ 44 w 44"/>
                        <a:gd name="T9" fmla="*/ 0 h 58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44"/>
                        <a:gd name="T16" fmla="*/ 0 h 58"/>
                        <a:gd name="T17" fmla="*/ 44 w 44"/>
                        <a:gd name="T18" fmla="*/ 58 h 58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44" h="58">
                          <a:moveTo>
                            <a:pt x="44" y="0"/>
                          </a:moveTo>
                          <a:lnTo>
                            <a:pt x="0" y="25"/>
                          </a:lnTo>
                          <a:lnTo>
                            <a:pt x="0" y="58"/>
                          </a:lnTo>
                          <a:lnTo>
                            <a:pt x="44" y="34"/>
                          </a:lnTo>
                          <a:lnTo>
                            <a:pt x="44" y="0"/>
                          </a:lnTo>
                        </a:path>
                      </a:pathLst>
                    </a:cu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30" name="Freeform 138"/>
                    <p:cNvSpPr>
                      <a:spLocks/>
                    </p:cNvSpPr>
                    <p:nvPr/>
                  </p:nvSpPr>
                  <p:spPr bwMode="auto">
                    <a:xfrm>
                      <a:off x="2100" y="2632"/>
                      <a:ext cx="44" cy="57"/>
                    </a:xfrm>
                    <a:custGeom>
                      <a:avLst/>
                      <a:gdLst>
                        <a:gd name="T0" fmla="*/ 44 w 44"/>
                        <a:gd name="T1" fmla="*/ 0 h 57"/>
                        <a:gd name="T2" fmla="*/ 0 w 44"/>
                        <a:gd name="T3" fmla="*/ 24 h 57"/>
                        <a:gd name="T4" fmla="*/ 0 w 44"/>
                        <a:gd name="T5" fmla="*/ 57 h 57"/>
                        <a:gd name="T6" fmla="*/ 44 w 44"/>
                        <a:gd name="T7" fmla="*/ 31 h 57"/>
                        <a:gd name="T8" fmla="*/ 44 w 44"/>
                        <a:gd name="T9" fmla="*/ 0 h 5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44"/>
                        <a:gd name="T16" fmla="*/ 0 h 57"/>
                        <a:gd name="T17" fmla="*/ 44 w 44"/>
                        <a:gd name="T18" fmla="*/ 57 h 57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44" h="57">
                          <a:moveTo>
                            <a:pt x="44" y="0"/>
                          </a:moveTo>
                          <a:lnTo>
                            <a:pt x="0" y="24"/>
                          </a:lnTo>
                          <a:lnTo>
                            <a:pt x="0" y="57"/>
                          </a:lnTo>
                          <a:lnTo>
                            <a:pt x="44" y="31"/>
                          </a:lnTo>
                          <a:lnTo>
                            <a:pt x="44" y="0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31" name="Freeform 139"/>
                    <p:cNvSpPr>
                      <a:spLocks/>
                    </p:cNvSpPr>
                    <p:nvPr/>
                  </p:nvSpPr>
                  <p:spPr bwMode="auto">
                    <a:xfrm>
                      <a:off x="2100" y="2632"/>
                      <a:ext cx="44" cy="57"/>
                    </a:xfrm>
                    <a:custGeom>
                      <a:avLst/>
                      <a:gdLst>
                        <a:gd name="T0" fmla="*/ 44 w 44"/>
                        <a:gd name="T1" fmla="*/ 0 h 57"/>
                        <a:gd name="T2" fmla="*/ 0 w 44"/>
                        <a:gd name="T3" fmla="*/ 24 h 57"/>
                        <a:gd name="T4" fmla="*/ 0 w 44"/>
                        <a:gd name="T5" fmla="*/ 57 h 57"/>
                        <a:gd name="T6" fmla="*/ 44 w 44"/>
                        <a:gd name="T7" fmla="*/ 31 h 57"/>
                        <a:gd name="T8" fmla="*/ 44 w 44"/>
                        <a:gd name="T9" fmla="*/ 0 h 5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44"/>
                        <a:gd name="T16" fmla="*/ 0 h 57"/>
                        <a:gd name="T17" fmla="*/ 44 w 44"/>
                        <a:gd name="T18" fmla="*/ 57 h 57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44" h="57">
                          <a:moveTo>
                            <a:pt x="44" y="0"/>
                          </a:moveTo>
                          <a:lnTo>
                            <a:pt x="0" y="24"/>
                          </a:lnTo>
                          <a:lnTo>
                            <a:pt x="0" y="57"/>
                          </a:lnTo>
                          <a:lnTo>
                            <a:pt x="44" y="31"/>
                          </a:lnTo>
                          <a:lnTo>
                            <a:pt x="44" y="0"/>
                          </a:lnTo>
                        </a:path>
                      </a:pathLst>
                    </a:cu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32" name="Freeform 140"/>
                    <p:cNvSpPr>
                      <a:spLocks/>
                    </p:cNvSpPr>
                    <p:nvPr/>
                  </p:nvSpPr>
                  <p:spPr bwMode="auto">
                    <a:xfrm>
                      <a:off x="2100" y="2680"/>
                      <a:ext cx="44" cy="58"/>
                    </a:xfrm>
                    <a:custGeom>
                      <a:avLst/>
                      <a:gdLst>
                        <a:gd name="T0" fmla="*/ 44 w 44"/>
                        <a:gd name="T1" fmla="*/ 0 h 58"/>
                        <a:gd name="T2" fmla="*/ 0 w 44"/>
                        <a:gd name="T3" fmla="*/ 24 h 58"/>
                        <a:gd name="T4" fmla="*/ 0 w 44"/>
                        <a:gd name="T5" fmla="*/ 58 h 58"/>
                        <a:gd name="T6" fmla="*/ 44 w 44"/>
                        <a:gd name="T7" fmla="*/ 33 h 58"/>
                        <a:gd name="T8" fmla="*/ 44 w 44"/>
                        <a:gd name="T9" fmla="*/ 0 h 58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44"/>
                        <a:gd name="T16" fmla="*/ 0 h 58"/>
                        <a:gd name="T17" fmla="*/ 44 w 44"/>
                        <a:gd name="T18" fmla="*/ 58 h 58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44" h="58">
                          <a:moveTo>
                            <a:pt x="44" y="0"/>
                          </a:moveTo>
                          <a:lnTo>
                            <a:pt x="0" y="24"/>
                          </a:lnTo>
                          <a:lnTo>
                            <a:pt x="0" y="58"/>
                          </a:lnTo>
                          <a:lnTo>
                            <a:pt x="44" y="33"/>
                          </a:lnTo>
                          <a:lnTo>
                            <a:pt x="44" y="0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33" name="Freeform 141"/>
                    <p:cNvSpPr>
                      <a:spLocks/>
                    </p:cNvSpPr>
                    <p:nvPr/>
                  </p:nvSpPr>
                  <p:spPr bwMode="auto">
                    <a:xfrm>
                      <a:off x="2100" y="2680"/>
                      <a:ext cx="44" cy="58"/>
                    </a:xfrm>
                    <a:custGeom>
                      <a:avLst/>
                      <a:gdLst>
                        <a:gd name="T0" fmla="*/ 44 w 44"/>
                        <a:gd name="T1" fmla="*/ 0 h 58"/>
                        <a:gd name="T2" fmla="*/ 0 w 44"/>
                        <a:gd name="T3" fmla="*/ 24 h 58"/>
                        <a:gd name="T4" fmla="*/ 0 w 44"/>
                        <a:gd name="T5" fmla="*/ 58 h 58"/>
                        <a:gd name="T6" fmla="*/ 44 w 44"/>
                        <a:gd name="T7" fmla="*/ 33 h 58"/>
                        <a:gd name="T8" fmla="*/ 44 w 44"/>
                        <a:gd name="T9" fmla="*/ 0 h 58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44"/>
                        <a:gd name="T16" fmla="*/ 0 h 58"/>
                        <a:gd name="T17" fmla="*/ 44 w 44"/>
                        <a:gd name="T18" fmla="*/ 58 h 58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44" h="58">
                          <a:moveTo>
                            <a:pt x="44" y="0"/>
                          </a:moveTo>
                          <a:lnTo>
                            <a:pt x="0" y="24"/>
                          </a:lnTo>
                          <a:lnTo>
                            <a:pt x="0" y="58"/>
                          </a:lnTo>
                          <a:lnTo>
                            <a:pt x="44" y="33"/>
                          </a:lnTo>
                          <a:lnTo>
                            <a:pt x="44" y="0"/>
                          </a:lnTo>
                        </a:path>
                      </a:pathLst>
                    </a:cu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34" name="Freeform 142"/>
                    <p:cNvSpPr>
                      <a:spLocks/>
                    </p:cNvSpPr>
                    <p:nvPr/>
                  </p:nvSpPr>
                  <p:spPr bwMode="auto">
                    <a:xfrm>
                      <a:off x="2100" y="2734"/>
                      <a:ext cx="44" cy="57"/>
                    </a:xfrm>
                    <a:custGeom>
                      <a:avLst/>
                      <a:gdLst>
                        <a:gd name="T0" fmla="*/ 44 w 44"/>
                        <a:gd name="T1" fmla="*/ 0 h 57"/>
                        <a:gd name="T2" fmla="*/ 0 w 44"/>
                        <a:gd name="T3" fmla="*/ 24 h 57"/>
                        <a:gd name="T4" fmla="*/ 0 w 44"/>
                        <a:gd name="T5" fmla="*/ 57 h 57"/>
                        <a:gd name="T6" fmla="*/ 44 w 44"/>
                        <a:gd name="T7" fmla="*/ 31 h 57"/>
                        <a:gd name="T8" fmla="*/ 44 w 44"/>
                        <a:gd name="T9" fmla="*/ 0 h 5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44"/>
                        <a:gd name="T16" fmla="*/ 0 h 57"/>
                        <a:gd name="T17" fmla="*/ 44 w 44"/>
                        <a:gd name="T18" fmla="*/ 57 h 57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44" h="57">
                          <a:moveTo>
                            <a:pt x="44" y="0"/>
                          </a:moveTo>
                          <a:lnTo>
                            <a:pt x="0" y="24"/>
                          </a:lnTo>
                          <a:lnTo>
                            <a:pt x="0" y="57"/>
                          </a:lnTo>
                          <a:lnTo>
                            <a:pt x="44" y="31"/>
                          </a:lnTo>
                          <a:lnTo>
                            <a:pt x="44" y="0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35" name="Freeform 143"/>
                    <p:cNvSpPr>
                      <a:spLocks/>
                    </p:cNvSpPr>
                    <p:nvPr/>
                  </p:nvSpPr>
                  <p:spPr bwMode="auto">
                    <a:xfrm>
                      <a:off x="2100" y="2734"/>
                      <a:ext cx="44" cy="57"/>
                    </a:xfrm>
                    <a:custGeom>
                      <a:avLst/>
                      <a:gdLst>
                        <a:gd name="T0" fmla="*/ 44 w 44"/>
                        <a:gd name="T1" fmla="*/ 0 h 57"/>
                        <a:gd name="T2" fmla="*/ 0 w 44"/>
                        <a:gd name="T3" fmla="*/ 24 h 57"/>
                        <a:gd name="T4" fmla="*/ 0 w 44"/>
                        <a:gd name="T5" fmla="*/ 57 h 57"/>
                        <a:gd name="T6" fmla="*/ 44 w 44"/>
                        <a:gd name="T7" fmla="*/ 31 h 57"/>
                        <a:gd name="T8" fmla="*/ 44 w 44"/>
                        <a:gd name="T9" fmla="*/ 0 h 5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44"/>
                        <a:gd name="T16" fmla="*/ 0 h 57"/>
                        <a:gd name="T17" fmla="*/ 44 w 44"/>
                        <a:gd name="T18" fmla="*/ 57 h 57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44" h="57">
                          <a:moveTo>
                            <a:pt x="44" y="0"/>
                          </a:moveTo>
                          <a:lnTo>
                            <a:pt x="0" y="24"/>
                          </a:lnTo>
                          <a:lnTo>
                            <a:pt x="0" y="57"/>
                          </a:lnTo>
                          <a:lnTo>
                            <a:pt x="44" y="31"/>
                          </a:lnTo>
                          <a:lnTo>
                            <a:pt x="44" y="0"/>
                          </a:lnTo>
                        </a:path>
                      </a:pathLst>
                    </a:cu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36" name="Freeform 144"/>
                    <p:cNvSpPr>
                      <a:spLocks/>
                    </p:cNvSpPr>
                    <p:nvPr/>
                  </p:nvSpPr>
                  <p:spPr bwMode="auto">
                    <a:xfrm>
                      <a:off x="2105" y="2623"/>
                      <a:ext cx="45" cy="57"/>
                    </a:xfrm>
                    <a:custGeom>
                      <a:avLst/>
                      <a:gdLst>
                        <a:gd name="T0" fmla="*/ 45 w 45"/>
                        <a:gd name="T1" fmla="*/ 0 h 57"/>
                        <a:gd name="T2" fmla="*/ 0 w 45"/>
                        <a:gd name="T3" fmla="*/ 24 h 57"/>
                        <a:gd name="T4" fmla="*/ 0 w 45"/>
                        <a:gd name="T5" fmla="*/ 57 h 57"/>
                        <a:gd name="T6" fmla="*/ 45 w 45"/>
                        <a:gd name="T7" fmla="*/ 31 h 57"/>
                        <a:gd name="T8" fmla="*/ 45 w 45"/>
                        <a:gd name="T9" fmla="*/ 0 h 5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45"/>
                        <a:gd name="T16" fmla="*/ 0 h 57"/>
                        <a:gd name="T17" fmla="*/ 45 w 45"/>
                        <a:gd name="T18" fmla="*/ 57 h 57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45" h="57">
                          <a:moveTo>
                            <a:pt x="45" y="0"/>
                          </a:moveTo>
                          <a:lnTo>
                            <a:pt x="0" y="24"/>
                          </a:lnTo>
                          <a:lnTo>
                            <a:pt x="0" y="57"/>
                          </a:lnTo>
                          <a:lnTo>
                            <a:pt x="45" y="31"/>
                          </a:lnTo>
                          <a:lnTo>
                            <a:pt x="45" y="0"/>
                          </a:lnTo>
                          <a:close/>
                        </a:path>
                      </a:pathLst>
                    </a:custGeom>
                    <a:solidFill>
                      <a:srgbClr val="FFFF00"/>
                    </a:solidFill>
                    <a:ln w="0">
                      <a:solidFill>
                        <a:srgbClr val="FFFF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37" name="Freeform 145"/>
                    <p:cNvSpPr>
                      <a:spLocks/>
                    </p:cNvSpPr>
                    <p:nvPr/>
                  </p:nvSpPr>
                  <p:spPr bwMode="auto">
                    <a:xfrm>
                      <a:off x="2105" y="2623"/>
                      <a:ext cx="45" cy="57"/>
                    </a:xfrm>
                    <a:custGeom>
                      <a:avLst/>
                      <a:gdLst>
                        <a:gd name="T0" fmla="*/ 45 w 45"/>
                        <a:gd name="T1" fmla="*/ 0 h 57"/>
                        <a:gd name="T2" fmla="*/ 0 w 45"/>
                        <a:gd name="T3" fmla="*/ 24 h 57"/>
                        <a:gd name="T4" fmla="*/ 0 w 45"/>
                        <a:gd name="T5" fmla="*/ 57 h 57"/>
                        <a:gd name="T6" fmla="*/ 45 w 45"/>
                        <a:gd name="T7" fmla="*/ 31 h 57"/>
                        <a:gd name="T8" fmla="*/ 45 w 45"/>
                        <a:gd name="T9" fmla="*/ 0 h 5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45"/>
                        <a:gd name="T16" fmla="*/ 0 h 57"/>
                        <a:gd name="T17" fmla="*/ 45 w 45"/>
                        <a:gd name="T18" fmla="*/ 57 h 57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45" h="57">
                          <a:moveTo>
                            <a:pt x="45" y="0"/>
                          </a:moveTo>
                          <a:lnTo>
                            <a:pt x="0" y="24"/>
                          </a:lnTo>
                          <a:lnTo>
                            <a:pt x="0" y="57"/>
                          </a:lnTo>
                          <a:lnTo>
                            <a:pt x="45" y="31"/>
                          </a:lnTo>
                          <a:lnTo>
                            <a:pt x="45" y="0"/>
                          </a:lnTo>
                        </a:path>
                      </a:pathLst>
                    </a:cu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38" name="Freeform 146"/>
                    <p:cNvSpPr>
                      <a:spLocks/>
                    </p:cNvSpPr>
                    <p:nvPr/>
                  </p:nvSpPr>
                  <p:spPr bwMode="auto">
                    <a:xfrm>
                      <a:off x="2105" y="2671"/>
                      <a:ext cx="45" cy="57"/>
                    </a:xfrm>
                    <a:custGeom>
                      <a:avLst/>
                      <a:gdLst>
                        <a:gd name="T0" fmla="*/ 45 w 45"/>
                        <a:gd name="T1" fmla="*/ 0 h 57"/>
                        <a:gd name="T2" fmla="*/ 0 w 45"/>
                        <a:gd name="T3" fmla="*/ 24 h 57"/>
                        <a:gd name="T4" fmla="*/ 0 w 45"/>
                        <a:gd name="T5" fmla="*/ 57 h 57"/>
                        <a:gd name="T6" fmla="*/ 45 w 45"/>
                        <a:gd name="T7" fmla="*/ 33 h 57"/>
                        <a:gd name="T8" fmla="*/ 45 w 45"/>
                        <a:gd name="T9" fmla="*/ 0 h 5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45"/>
                        <a:gd name="T16" fmla="*/ 0 h 57"/>
                        <a:gd name="T17" fmla="*/ 45 w 45"/>
                        <a:gd name="T18" fmla="*/ 57 h 57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45" h="57">
                          <a:moveTo>
                            <a:pt x="45" y="0"/>
                          </a:moveTo>
                          <a:lnTo>
                            <a:pt x="0" y="24"/>
                          </a:lnTo>
                          <a:lnTo>
                            <a:pt x="0" y="57"/>
                          </a:lnTo>
                          <a:lnTo>
                            <a:pt x="45" y="33"/>
                          </a:lnTo>
                          <a:lnTo>
                            <a:pt x="45" y="0"/>
                          </a:lnTo>
                          <a:close/>
                        </a:path>
                      </a:pathLst>
                    </a:custGeom>
                    <a:solidFill>
                      <a:srgbClr val="FFFF00"/>
                    </a:solidFill>
                    <a:ln w="0">
                      <a:solidFill>
                        <a:srgbClr val="FFFF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39" name="Freeform 147"/>
                    <p:cNvSpPr>
                      <a:spLocks/>
                    </p:cNvSpPr>
                    <p:nvPr/>
                  </p:nvSpPr>
                  <p:spPr bwMode="auto">
                    <a:xfrm>
                      <a:off x="2105" y="2671"/>
                      <a:ext cx="45" cy="57"/>
                    </a:xfrm>
                    <a:custGeom>
                      <a:avLst/>
                      <a:gdLst>
                        <a:gd name="T0" fmla="*/ 45 w 45"/>
                        <a:gd name="T1" fmla="*/ 0 h 57"/>
                        <a:gd name="T2" fmla="*/ 0 w 45"/>
                        <a:gd name="T3" fmla="*/ 24 h 57"/>
                        <a:gd name="T4" fmla="*/ 0 w 45"/>
                        <a:gd name="T5" fmla="*/ 57 h 57"/>
                        <a:gd name="T6" fmla="*/ 45 w 45"/>
                        <a:gd name="T7" fmla="*/ 33 h 57"/>
                        <a:gd name="T8" fmla="*/ 45 w 45"/>
                        <a:gd name="T9" fmla="*/ 0 h 5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45"/>
                        <a:gd name="T16" fmla="*/ 0 h 57"/>
                        <a:gd name="T17" fmla="*/ 45 w 45"/>
                        <a:gd name="T18" fmla="*/ 57 h 57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45" h="57">
                          <a:moveTo>
                            <a:pt x="45" y="0"/>
                          </a:moveTo>
                          <a:lnTo>
                            <a:pt x="0" y="24"/>
                          </a:lnTo>
                          <a:lnTo>
                            <a:pt x="0" y="57"/>
                          </a:lnTo>
                          <a:lnTo>
                            <a:pt x="45" y="33"/>
                          </a:lnTo>
                          <a:lnTo>
                            <a:pt x="45" y="0"/>
                          </a:lnTo>
                        </a:path>
                      </a:pathLst>
                    </a:cu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40" name="Freeform 148"/>
                    <p:cNvSpPr>
                      <a:spLocks/>
                    </p:cNvSpPr>
                    <p:nvPr/>
                  </p:nvSpPr>
                  <p:spPr bwMode="auto">
                    <a:xfrm>
                      <a:off x="2105" y="2725"/>
                      <a:ext cx="45" cy="57"/>
                    </a:xfrm>
                    <a:custGeom>
                      <a:avLst/>
                      <a:gdLst>
                        <a:gd name="T0" fmla="*/ 45 w 45"/>
                        <a:gd name="T1" fmla="*/ 0 h 57"/>
                        <a:gd name="T2" fmla="*/ 0 w 45"/>
                        <a:gd name="T3" fmla="*/ 24 h 57"/>
                        <a:gd name="T4" fmla="*/ 0 w 45"/>
                        <a:gd name="T5" fmla="*/ 57 h 57"/>
                        <a:gd name="T6" fmla="*/ 45 w 45"/>
                        <a:gd name="T7" fmla="*/ 31 h 57"/>
                        <a:gd name="T8" fmla="*/ 45 w 45"/>
                        <a:gd name="T9" fmla="*/ 0 h 5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45"/>
                        <a:gd name="T16" fmla="*/ 0 h 57"/>
                        <a:gd name="T17" fmla="*/ 45 w 45"/>
                        <a:gd name="T18" fmla="*/ 57 h 57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45" h="57">
                          <a:moveTo>
                            <a:pt x="45" y="0"/>
                          </a:moveTo>
                          <a:lnTo>
                            <a:pt x="0" y="24"/>
                          </a:lnTo>
                          <a:lnTo>
                            <a:pt x="0" y="57"/>
                          </a:lnTo>
                          <a:lnTo>
                            <a:pt x="45" y="31"/>
                          </a:lnTo>
                          <a:lnTo>
                            <a:pt x="45" y="0"/>
                          </a:lnTo>
                          <a:close/>
                        </a:path>
                      </a:pathLst>
                    </a:custGeom>
                    <a:solidFill>
                      <a:srgbClr val="FFFF00"/>
                    </a:solidFill>
                    <a:ln w="0">
                      <a:solidFill>
                        <a:srgbClr val="FFFF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41" name="Freeform 149"/>
                    <p:cNvSpPr>
                      <a:spLocks/>
                    </p:cNvSpPr>
                    <p:nvPr/>
                  </p:nvSpPr>
                  <p:spPr bwMode="auto">
                    <a:xfrm>
                      <a:off x="2105" y="2725"/>
                      <a:ext cx="45" cy="57"/>
                    </a:xfrm>
                    <a:custGeom>
                      <a:avLst/>
                      <a:gdLst>
                        <a:gd name="T0" fmla="*/ 45 w 45"/>
                        <a:gd name="T1" fmla="*/ 0 h 57"/>
                        <a:gd name="T2" fmla="*/ 0 w 45"/>
                        <a:gd name="T3" fmla="*/ 24 h 57"/>
                        <a:gd name="T4" fmla="*/ 0 w 45"/>
                        <a:gd name="T5" fmla="*/ 57 h 57"/>
                        <a:gd name="T6" fmla="*/ 45 w 45"/>
                        <a:gd name="T7" fmla="*/ 31 h 57"/>
                        <a:gd name="T8" fmla="*/ 45 w 45"/>
                        <a:gd name="T9" fmla="*/ 0 h 5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45"/>
                        <a:gd name="T16" fmla="*/ 0 h 57"/>
                        <a:gd name="T17" fmla="*/ 45 w 45"/>
                        <a:gd name="T18" fmla="*/ 57 h 57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45" h="57">
                          <a:moveTo>
                            <a:pt x="45" y="0"/>
                          </a:moveTo>
                          <a:lnTo>
                            <a:pt x="0" y="24"/>
                          </a:lnTo>
                          <a:lnTo>
                            <a:pt x="0" y="57"/>
                          </a:lnTo>
                          <a:lnTo>
                            <a:pt x="45" y="31"/>
                          </a:lnTo>
                          <a:lnTo>
                            <a:pt x="45" y="0"/>
                          </a:lnTo>
                        </a:path>
                      </a:pathLst>
                    </a:cu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42" name="Freeform 159"/>
                    <p:cNvSpPr>
                      <a:spLocks/>
                    </p:cNvSpPr>
                    <p:nvPr/>
                  </p:nvSpPr>
                  <p:spPr bwMode="auto">
                    <a:xfrm>
                      <a:off x="2537" y="2166"/>
                      <a:ext cx="673" cy="414"/>
                    </a:xfrm>
                    <a:custGeom>
                      <a:avLst/>
                      <a:gdLst>
                        <a:gd name="T0" fmla="*/ 0 w 673"/>
                        <a:gd name="T1" fmla="*/ 362 h 414"/>
                        <a:gd name="T2" fmla="*/ 633 w 673"/>
                        <a:gd name="T3" fmla="*/ 2 h 414"/>
                        <a:gd name="T4" fmla="*/ 634 w 673"/>
                        <a:gd name="T5" fmla="*/ 0 h 414"/>
                        <a:gd name="T6" fmla="*/ 640 w 673"/>
                        <a:gd name="T7" fmla="*/ 0 h 414"/>
                        <a:gd name="T8" fmla="*/ 647 w 673"/>
                        <a:gd name="T9" fmla="*/ 2 h 414"/>
                        <a:gd name="T10" fmla="*/ 655 w 673"/>
                        <a:gd name="T11" fmla="*/ 4 h 414"/>
                        <a:gd name="T12" fmla="*/ 662 w 673"/>
                        <a:gd name="T13" fmla="*/ 10 h 414"/>
                        <a:gd name="T14" fmla="*/ 670 w 673"/>
                        <a:gd name="T15" fmla="*/ 19 h 414"/>
                        <a:gd name="T16" fmla="*/ 673 w 673"/>
                        <a:gd name="T17" fmla="*/ 34 h 414"/>
                        <a:gd name="T18" fmla="*/ 673 w 673"/>
                        <a:gd name="T19" fmla="*/ 54 h 414"/>
                        <a:gd name="T20" fmla="*/ 41 w 673"/>
                        <a:gd name="T21" fmla="*/ 414 h 414"/>
                        <a:gd name="T22" fmla="*/ 0 w 673"/>
                        <a:gd name="T23" fmla="*/ 362 h 414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673"/>
                        <a:gd name="T37" fmla="*/ 0 h 414"/>
                        <a:gd name="T38" fmla="*/ 673 w 673"/>
                        <a:gd name="T39" fmla="*/ 414 h 414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673" h="414">
                          <a:moveTo>
                            <a:pt x="0" y="362"/>
                          </a:moveTo>
                          <a:lnTo>
                            <a:pt x="633" y="2"/>
                          </a:lnTo>
                          <a:lnTo>
                            <a:pt x="634" y="0"/>
                          </a:lnTo>
                          <a:lnTo>
                            <a:pt x="640" y="0"/>
                          </a:lnTo>
                          <a:lnTo>
                            <a:pt x="647" y="2"/>
                          </a:lnTo>
                          <a:lnTo>
                            <a:pt x="655" y="4"/>
                          </a:lnTo>
                          <a:lnTo>
                            <a:pt x="662" y="10"/>
                          </a:lnTo>
                          <a:lnTo>
                            <a:pt x="670" y="19"/>
                          </a:lnTo>
                          <a:lnTo>
                            <a:pt x="673" y="34"/>
                          </a:lnTo>
                          <a:lnTo>
                            <a:pt x="673" y="54"/>
                          </a:lnTo>
                          <a:lnTo>
                            <a:pt x="41" y="414"/>
                          </a:lnTo>
                          <a:lnTo>
                            <a:pt x="0" y="362"/>
                          </a:lnTo>
                          <a:close/>
                        </a:path>
                      </a:pathLst>
                    </a:custGeom>
                    <a:solidFill>
                      <a:srgbClr val="FF0000"/>
                    </a:solidFill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43" name="Freeform 160"/>
                    <p:cNvSpPr>
                      <a:spLocks/>
                    </p:cNvSpPr>
                    <p:nvPr/>
                  </p:nvSpPr>
                  <p:spPr bwMode="auto">
                    <a:xfrm>
                      <a:off x="2537" y="2166"/>
                      <a:ext cx="673" cy="414"/>
                    </a:xfrm>
                    <a:custGeom>
                      <a:avLst/>
                      <a:gdLst>
                        <a:gd name="T0" fmla="*/ 0 w 673"/>
                        <a:gd name="T1" fmla="*/ 362 h 414"/>
                        <a:gd name="T2" fmla="*/ 633 w 673"/>
                        <a:gd name="T3" fmla="*/ 2 h 414"/>
                        <a:gd name="T4" fmla="*/ 634 w 673"/>
                        <a:gd name="T5" fmla="*/ 0 h 414"/>
                        <a:gd name="T6" fmla="*/ 640 w 673"/>
                        <a:gd name="T7" fmla="*/ 0 h 414"/>
                        <a:gd name="T8" fmla="*/ 647 w 673"/>
                        <a:gd name="T9" fmla="*/ 2 h 414"/>
                        <a:gd name="T10" fmla="*/ 655 w 673"/>
                        <a:gd name="T11" fmla="*/ 4 h 414"/>
                        <a:gd name="T12" fmla="*/ 662 w 673"/>
                        <a:gd name="T13" fmla="*/ 10 h 414"/>
                        <a:gd name="T14" fmla="*/ 670 w 673"/>
                        <a:gd name="T15" fmla="*/ 19 h 414"/>
                        <a:gd name="T16" fmla="*/ 673 w 673"/>
                        <a:gd name="T17" fmla="*/ 34 h 414"/>
                        <a:gd name="T18" fmla="*/ 673 w 673"/>
                        <a:gd name="T19" fmla="*/ 54 h 414"/>
                        <a:gd name="T20" fmla="*/ 41 w 673"/>
                        <a:gd name="T21" fmla="*/ 414 h 414"/>
                        <a:gd name="T22" fmla="*/ 0 w 673"/>
                        <a:gd name="T23" fmla="*/ 362 h 414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673"/>
                        <a:gd name="T37" fmla="*/ 0 h 414"/>
                        <a:gd name="T38" fmla="*/ 673 w 673"/>
                        <a:gd name="T39" fmla="*/ 414 h 414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673" h="414">
                          <a:moveTo>
                            <a:pt x="0" y="362"/>
                          </a:moveTo>
                          <a:lnTo>
                            <a:pt x="633" y="2"/>
                          </a:lnTo>
                          <a:lnTo>
                            <a:pt x="634" y="0"/>
                          </a:lnTo>
                          <a:lnTo>
                            <a:pt x="640" y="0"/>
                          </a:lnTo>
                          <a:lnTo>
                            <a:pt x="647" y="2"/>
                          </a:lnTo>
                          <a:lnTo>
                            <a:pt x="655" y="4"/>
                          </a:lnTo>
                          <a:lnTo>
                            <a:pt x="662" y="10"/>
                          </a:lnTo>
                          <a:lnTo>
                            <a:pt x="670" y="19"/>
                          </a:lnTo>
                          <a:lnTo>
                            <a:pt x="673" y="34"/>
                          </a:lnTo>
                          <a:lnTo>
                            <a:pt x="673" y="54"/>
                          </a:lnTo>
                          <a:lnTo>
                            <a:pt x="41" y="414"/>
                          </a:lnTo>
                          <a:lnTo>
                            <a:pt x="0" y="362"/>
                          </a:lnTo>
                        </a:path>
                      </a:pathLst>
                    </a:custGeom>
                    <a:noFill/>
                    <a:ln w="11113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44" name="Freeform 161"/>
                    <p:cNvSpPr>
                      <a:spLocks/>
                    </p:cNvSpPr>
                    <p:nvPr/>
                  </p:nvSpPr>
                  <p:spPr bwMode="auto">
                    <a:xfrm>
                      <a:off x="2543" y="2168"/>
                      <a:ext cx="667" cy="406"/>
                    </a:xfrm>
                    <a:custGeom>
                      <a:avLst/>
                      <a:gdLst>
                        <a:gd name="T0" fmla="*/ 630 w 667"/>
                        <a:gd name="T1" fmla="*/ 0 h 406"/>
                        <a:gd name="T2" fmla="*/ 632 w 667"/>
                        <a:gd name="T3" fmla="*/ 0 h 406"/>
                        <a:gd name="T4" fmla="*/ 638 w 667"/>
                        <a:gd name="T5" fmla="*/ 0 h 406"/>
                        <a:gd name="T6" fmla="*/ 645 w 667"/>
                        <a:gd name="T7" fmla="*/ 2 h 406"/>
                        <a:gd name="T8" fmla="*/ 654 w 667"/>
                        <a:gd name="T9" fmla="*/ 6 h 406"/>
                        <a:gd name="T10" fmla="*/ 662 w 667"/>
                        <a:gd name="T11" fmla="*/ 15 h 406"/>
                        <a:gd name="T12" fmla="*/ 666 w 667"/>
                        <a:gd name="T13" fmla="*/ 28 h 406"/>
                        <a:gd name="T14" fmla="*/ 667 w 667"/>
                        <a:gd name="T15" fmla="*/ 47 h 406"/>
                        <a:gd name="T16" fmla="*/ 35 w 667"/>
                        <a:gd name="T17" fmla="*/ 406 h 406"/>
                        <a:gd name="T18" fmla="*/ 0 w 667"/>
                        <a:gd name="T19" fmla="*/ 360 h 406"/>
                        <a:gd name="T20" fmla="*/ 630 w 667"/>
                        <a:gd name="T21" fmla="*/ 0 h 406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w 667"/>
                        <a:gd name="T34" fmla="*/ 0 h 406"/>
                        <a:gd name="T35" fmla="*/ 667 w 667"/>
                        <a:gd name="T36" fmla="*/ 406 h 406"/>
                      </a:gdLst>
                      <a:ahLst/>
                      <a:cxnLst>
                        <a:cxn ang="T22">
                          <a:pos x="T0" y="T1"/>
                        </a:cxn>
                        <a:cxn ang="T23">
                          <a:pos x="T2" y="T3"/>
                        </a:cxn>
                        <a:cxn ang="T24">
                          <a:pos x="T4" y="T5"/>
                        </a:cxn>
                        <a:cxn ang="T25">
                          <a:pos x="T6" y="T7"/>
                        </a:cxn>
                        <a:cxn ang="T26">
                          <a:pos x="T8" y="T9"/>
                        </a:cxn>
                        <a:cxn ang="T27">
                          <a:pos x="T10" y="T11"/>
                        </a:cxn>
                        <a:cxn ang="T28">
                          <a:pos x="T12" y="T13"/>
                        </a:cxn>
                        <a:cxn ang="T29">
                          <a:pos x="T14" y="T15"/>
                        </a:cxn>
                        <a:cxn ang="T30">
                          <a:pos x="T16" y="T17"/>
                        </a:cxn>
                        <a:cxn ang="T31">
                          <a:pos x="T18" y="T19"/>
                        </a:cxn>
                        <a:cxn ang="T32">
                          <a:pos x="T20" y="T21"/>
                        </a:cxn>
                      </a:cxnLst>
                      <a:rect l="T33" t="T34" r="T35" b="T36"/>
                      <a:pathLst>
                        <a:path w="667" h="406">
                          <a:moveTo>
                            <a:pt x="630" y="0"/>
                          </a:moveTo>
                          <a:lnTo>
                            <a:pt x="632" y="0"/>
                          </a:lnTo>
                          <a:lnTo>
                            <a:pt x="638" y="0"/>
                          </a:lnTo>
                          <a:lnTo>
                            <a:pt x="645" y="2"/>
                          </a:lnTo>
                          <a:lnTo>
                            <a:pt x="654" y="6"/>
                          </a:lnTo>
                          <a:lnTo>
                            <a:pt x="662" y="15"/>
                          </a:lnTo>
                          <a:lnTo>
                            <a:pt x="666" y="28"/>
                          </a:lnTo>
                          <a:lnTo>
                            <a:pt x="667" y="47"/>
                          </a:lnTo>
                          <a:lnTo>
                            <a:pt x="35" y="406"/>
                          </a:lnTo>
                          <a:lnTo>
                            <a:pt x="0" y="360"/>
                          </a:lnTo>
                          <a:lnTo>
                            <a:pt x="630" y="0"/>
                          </a:lnTo>
                          <a:close/>
                        </a:path>
                      </a:pathLst>
                    </a:custGeom>
                    <a:solidFill>
                      <a:srgbClr val="FF2B2B"/>
                    </a:solidFill>
                    <a:ln w="0">
                      <a:solidFill>
                        <a:srgbClr val="FF2B2B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45" name="Freeform 162"/>
                    <p:cNvSpPr>
                      <a:spLocks/>
                    </p:cNvSpPr>
                    <p:nvPr/>
                  </p:nvSpPr>
                  <p:spPr bwMode="auto">
                    <a:xfrm>
                      <a:off x="2548" y="2170"/>
                      <a:ext cx="661" cy="397"/>
                    </a:xfrm>
                    <a:custGeom>
                      <a:avLst/>
                      <a:gdLst>
                        <a:gd name="T0" fmla="*/ 629 w 661"/>
                        <a:gd name="T1" fmla="*/ 0 h 397"/>
                        <a:gd name="T2" fmla="*/ 631 w 661"/>
                        <a:gd name="T3" fmla="*/ 0 h 397"/>
                        <a:gd name="T4" fmla="*/ 638 w 661"/>
                        <a:gd name="T5" fmla="*/ 0 h 397"/>
                        <a:gd name="T6" fmla="*/ 646 w 661"/>
                        <a:gd name="T7" fmla="*/ 4 h 397"/>
                        <a:gd name="T8" fmla="*/ 655 w 661"/>
                        <a:gd name="T9" fmla="*/ 11 h 397"/>
                        <a:gd name="T10" fmla="*/ 661 w 661"/>
                        <a:gd name="T11" fmla="*/ 22 h 397"/>
                        <a:gd name="T12" fmla="*/ 661 w 661"/>
                        <a:gd name="T13" fmla="*/ 39 h 397"/>
                        <a:gd name="T14" fmla="*/ 32 w 661"/>
                        <a:gd name="T15" fmla="*/ 397 h 397"/>
                        <a:gd name="T16" fmla="*/ 0 w 661"/>
                        <a:gd name="T17" fmla="*/ 358 h 397"/>
                        <a:gd name="T18" fmla="*/ 629 w 661"/>
                        <a:gd name="T19" fmla="*/ 0 h 397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w 661"/>
                        <a:gd name="T31" fmla="*/ 0 h 397"/>
                        <a:gd name="T32" fmla="*/ 661 w 661"/>
                        <a:gd name="T33" fmla="*/ 397 h 397"/>
                      </a:gdLst>
                      <a:ahLst/>
                      <a:cxnLst>
                        <a:cxn ang="T20">
                          <a:pos x="T0" y="T1"/>
                        </a:cxn>
                        <a:cxn ang="T21">
                          <a:pos x="T2" y="T3"/>
                        </a:cxn>
                        <a:cxn ang="T22">
                          <a:pos x="T4" y="T5"/>
                        </a:cxn>
                        <a:cxn ang="T23">
                          <a:pos x="T6" y="T7"/>
                        </a:cxn>
                        <a:cxn ang="T24">
                          <a:pos x="T8" y="T9"/>
                        </a:cxn>
                        <a:cxn ang="T25">
                          <a:pos x="T10" y="T11"/>
                        </a:cxn>
                        <a:cxn ang="T26">
                          <a:pos x="T12" y="T13"/>
                        </a:cxn>
                        <a:cxn ang="T27">
                          <a:pos x="T14" y="T15"/>
                        </a:cxn>
                        <a:cxn ang="T28">
                          <a:pos x="T16" y="T17"/>
                        </a:cxn>
                        <a:cxn ang="T29">
                          <a:pos x="T18" y="T19"/>
                        </a:cxn>
                      </a:cxnLst>
                      <a:rect l="T30" t="T31" r="T32" b="T33"/>
                      <a:pathLst>
                        <a:path w="661" h="397">
                          <a:moveTo>
                            <a:pt x="629" y="0"/>
                          </a:moveTo>
                          <a:lnTo>
                            <a:pt x="631" y="0"/>
                          </a:lnTo>
                          <a:lnTo>
                            <a:pt x="638" y="0"/>
                          </a:lnTo>
                          <a:lnTo>
                            <a:pt x="646" y="4"/>
                          </a:lnTo>
                          <a:lnTo>
                            <a:pt x="655" y="11"/>
                          </a:lnTo>
                          <a:lnTo>
                            <a:pt x="661" y="22"/>
                          </a:lnTo>
                          <a:lnTo>
                            <a:pt x="661" y="39"/>
                          </a:lnTo>
                          <a:lnTo>
                            <a:pt x="32" y="397"/>
                          </a:lnTo>
                          <a:lnTo>
                            <a:pt x="0" y="358"/>
                          </a:lnTo>
                          <a:lnTo>
                            <a:pt x="629" y="0"/>
                          </a:lnTo>
                          <a:close/>
                        </a:path>
                      </a:pathLst>
                    </a:custGeom>
                    <a:solidFill>
                      <a:srgbClr val="FF5555"/>
                    </a:solidFill>
                    <a:ln w="0">
                      <a:solidFill>
                        <a:srgbClr val="FF5555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46" name="Freeform 163"/>
                    <p:cNvSpPr>
                      <a:spLocks/>
                    </p:cNvSpPr>
                    <p:nvPr/>
                  </p:nvSpPr>
                  <p:spPr bwMode="auto">
                    <a:xfrm>
                      <a:off x="2556" y="2170"/>
                      <a:ext cx="653" cy="391"/>
                    </a:xfrm>
                    <a:custGeom>
                      <a:avLst/>
                      <a:gdLst>
                        <a:gd name="T0" fmla="*/ 625 w 653"/>
                        <a:gd name="T1" fmla="*/ 0 h 391"/>
                        <a:gd name="T2" fmla="*/ 627 w 653"/>
                        <a:gd name="T3" fmla="*/ 0 h 391"/>
                        <a:gd name="T4" fmla="*/ 632 w 653"/>
                        <a:gd name="T5" fmla="*/ 2 h 391"/>
                        <a:gd name="T6" fmla="*/ 640 w 653"/>
                        <a:gd name="T7" fmla="*/ 6 h 391"/>
                        <a:gd name="T8" fmla="*/ 647 w 653"/>
                        <a:gd name="T9" fmla="*/ 11 h 391"/>
                        <a:gd name="T10" fmla="*/ 651 w 653"/>
                        <a:gd name="T11" fmla="*/ 21 h 391"/>
                        <a:gd name="T12" fmla="*/ 653 w 653"/>
                        <a:gd name="T13" fmla="*/ 33 h 391"/>
                        <a:gd name="T14" fmla="*/ 24 w 653"/>
                        <a:gd name="T15" fmla="*/ 391 h 391"/>
                        <a:gd name="T16" fmla="*/ 0 w 653"/>
                        <a:gd name="T17" fmla="*/ 358 h 391"/>
                        <a:gd name="T18" fmla="*/ 625 w 653"/>
                        <a:gd name="T19" fmla="*/ 0 h 391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w 653"/>
                        <a:gd name="T31" fmla="*/ 0 h 391"/>
                        <a:gd name="T32" fmla="*/ 653 w 653"/>
                        <a:gd name="T33" fmla="*/ 391 h 391"/>
                      </a:gdLst>
                      <a:ahLst/>
                      <a:cxnLst>
                        <a:cxn ang="T20">
                          <a:pos x="T0" y="T1"/>
                        </a:cxn>
                        <a:cxn ang="T21">
                          <a:pos x="T2" y="T3"/>
                        </a:cxn>
                        <a:cxn ang="T22">
                          <a:pos x="T4" y="T5"/>
                        </a:cxn>
                        <a:cxn ang="T23">
                          <a:pos x="T6" y="T7"/>
                        </a:cxn>
                        <a:cxn ang="T24">
                          <a:pos x="T8" y="T9"/>
                        </a:cxn>
                        <a:cxn ang="T25">
                          <a:pos x="T10" y="T11"/>
                        </a:cxn>
                        <a:cxn ang="T26">
                          <a:pos x="T12" y="T13"/>
                        </a:cxn>
                        <a:cxn ang="T27">
                          <a:pos x="T14" y="T15"/>
                        </a:cxn>
                        <a:cxn ang="T28">
                          <a:pos x="T16" y="T17"/>
                        </a:cxn>
                        <a:cxn ang="T29">
                          <a:pos x="T18" y="T19"/>
                        </a:cxn>
                      </a:cxnLst>
                      <a:rect l="T30" t="T31" r="T32" b="T33"/>
                      <a:pathLst>
                        <a:path w="653" h="391">
                          <a:moveTo>
                            <a:pt x="625" y="0"/>
                          </a:moveTo>
                          <a:lnTo>
                            <a:pt x="627" y="0"/>
                          </a:lnTo>
                          <a:lnTo>
                            <a:pt x="632" y="2"/>
                          </a:lnTo>
                          <a:lnTo>
                            <a:pt x="640" y="6"/>
                          </a:lnTo>
                          <a:lnTo>
                            <a:pt x="647" y="11"/>
                          </a:lnTo>
                          <a:lnTo>
                            <a:pt x="651" y="21"/>
                          </a:lnTo>
                          <a:lnTo>
                            <a:pt x="653" y="33"/>
                          </a:lnTo>
                          <a:lnTo>
                            <a:pt x="24" y="391"/>
                          </a:lnTo>
                          <a:lnTo>
                            <a:pt x="0" y="358"/>
                          </a:lnTo>
                          <a:lnTo>
                            <a:pt x="625" y="0"/>
                          </a:lnTo>
                          <a:close/>
                        </a:path>
                      </a:pathLst>
                    </a:custGeom>
                    <a:solidFill>
                      <a:srgbClr val="FF8080"/>
                    </a:solidFill>
                    <a:ln w="0">
                      <a:solidFill>
                        <a:srgbClr val="FF808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47" name="Freeform 164"/>
                    <p:cNvSpPr>
                      <a:spLocks/>
                    </p:cNvSpPr>
                    <p:nvPr/>
                  </p:nvSpPr>
                  <p:spPr bwMode="auto">
                    <a:xfrm>
                      <a:off x="2561" y="2170"/>
                      <a:ext cx="646" cy="384"/>
                    </a:xfrm>
                    <a:custGeom>
                      <a:avLst/>
                      <a:gdLst>
                        <a:gd name="T0" fmla="*/ 623 w 646"/>
                        <a:gd name="T1" fmla="*/ 0 h 384"/>
                        <a:gd name="T2" fmla="*/ 625 w 646"/>
                        <a:gd name="T3" fmla="*/ 2 h 384"/>
                        <a:gd name="T4" fmla="*/ 627 w 646"/>
                        <a:gd name="T5" fmla="*/ 2 h 384"/>
                        <a:gd name="T6" fmla="*/ 631 w 646"/>
                        <a:gd name="T7" fmla="*/ 4 h 384"/>
                        <a:gd name="T8" fmla="*/ 635 w 646"/>
                        <a:gd name="T9" fmla="*/ 6 h 384"/>
                        <a:gd name="T10" fmla="*/ 638 w 646"/>
                        <a:gd name="T11" fmla="*/ 9 h 384"/>
                        <a:gd name="T12" fmla="*/ 642 w 646"/>
                        <a:gd name="T13" fmla="*/ 13 h 384"/>
                        <a:gd name="T14" fmla="*/ 644 w 646"/>
                        <a:gd name="T15" fmla="*/ 17 h 384"/>
                        <a:gd name="T16" fmla="*/ 646 w 646"/>
                        <a:gd name="T17" fmla="*/ 22 h 384"/>
                        <a:gd name="T18" fmla="*/ 646 w 646"/>
                        <a:gd name="T19" fmla="*/ 30 h 384"/>
                        <a:gd name="T20" fmla="*/ 19 w 646"/>
                        <a:gd name="T21" fmla="*/ 384 h 384"/>
                        <a:gd name="T22" fmla="*/ 0 w 646"/>
                        <a:gd name="T23" fmla="*/ 358 h 384"/>
                        <a:gd name="T24" fmla="*/ 623 w 646"/>
                        <a:gd name="T25" fmla="*/ 0 h 384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w 646"/>
                        <a:gd name="T40" fmla="*/ 0 h 384"/>
                        <a:gd name="T41" fmla="*/ 646 w 646"/>
                        <a:gd name="T42" fmla="*/ 384 h 384"/>
                      </a:gdLst>
                      <a:ahLst/>
                      <a:cxnLst>
                        <a:cxn ang="T26">
                          <a:pos x="T0" y="T1"/>
                        </a:cxn>
                        <a:cxn ang="T27">
                          <a:pos x="T2" y="T3"/>
                        </a:cxn>
                        <a:cxn ang="T28">
                          <a:pos x="T4" y="T5"/>
                        </a:cxn>
                        <a:cxn ang="T29">
                          <a:pos x="T6" y="T7"/>
                        </a:cxn>
                        <a:cxn ang="T30">
                          <a:pos x="T8" y="T9"/>
                        </a:cxn>
                        <a:cxn ang="T31">
                          <a:pos x="T10" y="T11"/>
                        </a:cxn>
                        <a:cxn ang="T32">
                          <a:pos x="T12" y="T13"/>
                        </a:cxn>
                        <a:cxn ang="T33">
                          <a:pos x="T14" y="T15"/>
                        </a:cxn>
                        <a:cxn ang="T34">
                          <a:pos x="T16" y="T17"/>
                        </a:cxn>
                        <a:cxn ang="T35">
                          <a:pos x="T18" y="T19"/>
                        </a:cxn>
                        <a:cxn ang="T36">
                          <a:pos x="T20" y="T21"/>
                        </a:cxn>
                        <a:cxn ang="T37">
                          <a:pos x="T22" y="T23"/>
                        </a:cxn>
                        <a:cxn ang="T38">
                          <a:pos x="T24" y="T25"/>
                        </a:cxn>
                      </a:cxnLst>
                      <a:rect l="T39" t="T40" r="T41" b="T42"/>
                      <a:pathLst>
                        <a:path w="646" h="384">
                          <a:moveTo>
                            <a:pt x="623" y="0"/>
                          </a:moveTo>
                          <a:lnTo>
                            <a:pt x="625" y="2"/>
                          </a:lnTo>
                          <a:lnTo>
                            <a:pt x="627" y="2"/>
                          </a:lnTo>
                          <a:lnTo>
                            <a:pt x="631" y="4"/>
                          </a:lnTo>
                          <a:lnTo>
                            <a:pt x="635" y="6"/>
                          </a:lnTo>
                          <a:lnTo>
                            <a:pt x="638" y="9"/>
                          </a:lnTo>
                          <a:lnTo>
                            <a:pt x="642" y="13"/>
                          </a:lnTo>
                          <a:lnTo>
                            <a:pt x="644" y="17"/>
                          </a:lnTo>
                          <a:lnTo>
                            <a:pt x="646" y="22"/>
                          </a:lnTo>
                          <a:lnTo>
                            <a:pt x="646" y="30"/>
                          </a:lnTo>
                          <a:lnTo>
                            <a:pt x="19" y="384"/>
                          </a:lnTo>
                          <a:lnTo>
                            <a:pt x="0" y="358"/>
                          </a:lnTo>
                          <a:lnTo>
                            <a:pt x="623" y="0"/>
                          </a:lnTo>
                          <a:close/>
                        </a:path>
                      </a:pathLst>
                    </a:custGeom>
                    <a:solidFill>
                      <a:srgbClr val="FFAAAA"/>
                    </a:solidFill>
                    <a:ln w="0">
                      <a:solidFill>
                        <a:srgbClr val="FFAAAA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48" name="Freeform 165"/>
                    <p:cNvSpPr>
                      <a:spLocks/>
                    </p:cNvSpPr>
                    <p:nvPr/>
                  </p:nvSpPr>
                  <p:spPr bwMode="auto">
                    <a:xfrm>
                      <a:off x="2569" y="2172"/>
                      <a:ext cx="638" cy="376"/>
                    </a:xfrm>
                    <a:custGeom>
                      <a:avLst/>
                      <a:gdLst>
                        <a:gd name="T0" fmla="*/ 619 w 638"/>
                        <a:gd name="T1" fmla="*/ 0 h 376"/>
                        <a:gd name="T2" fmla="*/ 621 w 638"/>
                        <a:gd name="T3" fmla="*/ 0 h 376"/>
                        <a:gd name="T4" fmla="*/ 623 w 638"/>
                        <a:gd name="T5" fmla="*/ 2 h 376"/>
                        <a:gd name="T6" fmla="*/ 627 w 638"/>
                        <a:gd name="T7" fmla="*/ 6 h 376"/>
                        <a:gd name="T8" fmla="*/ 632 w 638"/>
                        <a:gd name="T9" fmla="*/ 9 h 376"/>
                        <a:gd name="T10" fmla="*/ 634 w 638"/>
                        <a:gd name="T11" fmla="*/ 13 h 376"/>
                        <a:gd name="T12" fmla="*/ 638 w 638"/>
                        <a:gd name="T13" fmla="*/ 17 h 376"/>
                        <a:gd name="T14" fmla="*/ 638 w 638"/>
                        <a:gd name="T15" fmla="*/ 22 h 376"/>
                        <a:gd name="T16" fmla="*/ 13 w 638"/>
                        <a:gd name="T17" fmla="*/ 376 h 376"/>
                        <a:gd name="T18" fmla="*/ 0 w 638"/>
                        <a:gd name="T19" fmla="*/ 356 h 376"/>
                        <a:gd name="T20" fmla="*/ 619 w 638"/>
                        <a:gd name="T21" fmla="*/ 0 h 376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w 638"/>
                        <a:gd name="T34" fmla="*/ 0 h 376"/>
                        <a:gd name="T35" fmla="*/ 638 w 638"/>
                        <a:gd name="T36" fmla="*/ 376 h 376"/>
                      </a:gdLst>
                      <a:ahLst/>
                      <a:cxnLst>
                        <a:cxn ang="T22">
                          <a:pos x="T0" y="T1"/>
                        </a:cxn>
                        <a:cxn ang="T23">
                          <a:pos x="T2" y="T3"/>
                        </a:cxn>
                        <a:cxn ang="T24">
                          <a:pos x="T4" y="T5"/>
                        </a:cxn>
                        <a:cxn ang="T25">
                          <a:pos x="T6" y="T7"/>
                        </a:cxn>
                        <a:cxn ang="T26">
                          <a:pos x="T8" y="T9"/>
                        </a:cxn>
                        <a:cxn ang="T27">
                          <a:pos x="T10" y="T11"/>
                        </a:cxn>
                        <a:cxn ang="T28">
                          <a:pos x="T12" y="T13"/>
                        </a:cxn>
                        <a:cxn ang="T29">
                          <a:pos x="T14" y="T15"/>
                        </a:cxn>
                        <a:cxn ang="T30">
                          <a:pos x="T16" y="T17"/>
                        </a:cxn>
                        <a:cxn ang="T31">
                          <a:pos x="T18" y="T19"/>
                        </a:cxn>
                        <a:cxn ang="T32">
                          <a:pos x="T20" y="T21"/>
                        </a:cxn>
                      </a:cxnLst>
                      <a:rect l="T33" t="T34" r="T35" b="T36"/>
                      <a:pathLst>
                        <a:path w="638" h="376">
                          <a:moveTo>
                            <a:pt x="619" y="0"/>
                          </a:moveTo>
                          <a:lnTo>
                            <a:pt x="621" y="0"/>
                          </a:lnTo>
                          <a:lnTo>
                            <a:pt x="623" y="2"/>
                          </a:lnTo>
                          <a:lnTo>
                            <a:pt x="627" y="6"/>
                          </a:lnTo>
                          <a:lnTo>
                            <a:pt x="632" y="9"/>
                          </a:lnTo>
                          <a:lnTo>
                            <a:pt x="634" y="13"/>
                          </a:lnTo>
                          <a:lnTo>
                            <a:pt x="638" y="17"/>
                          </a:lnTo>
                          <a:lnTo>
                            <a:pt x="638" y="22"/>
                          </a:lnTo>
                          <a:lnTo>
                            <a:pt x="13" y="376"/>
                          </a:lnTo>
                          <a:lnTo>
                            <a:pt x="0" y="356"/>
                          </a:lnTo>
                          <a:lnTo>
                            <a:pt x="619" y="0"/>
                          </a:lnTo>
                          <a:close/>
                        </a:path>
                      </a:pathLst>
                    </a:custGeom>
                    <a:solidFill>
                      <a:srgbClr val="FFD5D5"/>
                    </a:solidFill>
                    <a:ln w="0">
                      <a:solidFill>
                        <a:srgbClr val="FFD5D5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49" name="Freeform 166"/>
                    <p:cNvSpPr>
                      <a:spLocks/>
                    </p:cNvSpPr>
                    <p:nvPr/>
                  </p:nvSpPr>
                  <p:spPr bwMode="auto">
                    <a:xfrm>
                      <a:off x="2574" y="2172"/>
                      <a:ext cx="633" cy="371"/>
                    </a:xfrm>
                    <a:custGeom>
                      <a:avLst/>
                      <a:gdLst>
                        <a:gd name="T0" fmla="*/ 633 w 633"/>
                        <a:gd name="T1" fmla="*/ 17 h 371"/>
                        <a:gd name="T2" fmla="*/ 8 w 633"/>
                        <a:gd name="T3" fmla="*/ 371 h 371"/>
                        <a:gd name="T4" fmla="*/ 0 w 633"/>
                        <a:gd name="T5" fmla="*/ 356 h 371"/>
                        <a:gd name="T6" fmla="*/ 620 w 633"/>
                        <a:gd name="T7" fmla="*/ 0 h 371"/>
                        <a:gd name="T8" fmla="*/ 633 w 633"/>
                        <a:gd name="T9" fmla="*/ 17 h 371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633"/>
                        <a:gd name="T16" fmla="*/ 0 h 371"/>
                        <a:gd name="T17" fmla="*/ 633 w 633"/>
                        <a:gd name="T18" fmla="*/ 371 h 371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633" h="371">
                          <a:moveTo>
                            <a:pt x="633" y="17"/>
                          </a:moveTo>
                          <a:lnTo>
                            <a:pt x="8" y="371"/>
                          </a:lnTo>
                          <a:lnTo>
                            <a:pt x="0" y="356"/>
                          </a:lnTo>
                          <a:lnTo>
                            <a:pt x="620" y="0"/>
                          </a:lnTo>
                          <a:lnTo>
                            <a:pt x="633" y="17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0">
                      <a:solidFill>
                        <a:srgbClr val="FFFF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50" name="Freeform 167"/>
                    <p:cNvSpPr>
                      <a:spLocks/>
                    </p:cNvSpPr>
                    <p:nvPr/>
                  </p:nvSpPr>
                  <p:spPr bwMode="auto">
                    <a:xfrm>
                      <a:off x="2522" y="2522"/>
                      <a:ext cx="65" cy="67"/>
                    </a:xfrm>
                    <a:custGeom>
                      <a:avLst/>
                      <a:gdLst>
                        <a:gd name="T0" fmla="*/ 47 w 65"/>
                        <a:gd name="T1" fmla="*/ 65 h 67"/>
                        <a:gd name="T2" fmla="*/ 60 w 65"/>
                        <a:gd name="T3" fmla="*/ 54 h 67"/>
                        <a:gd name="T4" fmla="*/ 65 w 65"/>
                        <a:gd name="T5" fmla="*/ 38 h 67"/>
                        <a:gd name="T6" fmla="*/ 62 w 65"/>
                        <a:gd name="T7" fmla="*/ 21 h 67"/>
                        <a:gd name="T8" fmla="*/ 51 w 65"/>
                        <a:gd name="T9" fmla="*/ 6 h 67"/>
                        <a:gd name="T10" fmla="*/ 36 w 65"/>
                        <a:gd name="T11" fmla="*/ 0 h 67"/>
                        <a:gd name="T12" fmla="*/ 19 w 65"/>
                        <a:gd name="T13" fmla="*/ 2 h 67"/>
                        <a:gd name="T14" fmla="*/ 6 w 65"/>
                        <a:gd name="T15" fmla="*/ 13 h 67"/>
                        <a:gd name="T16" fmla="*/ 0 w 65"/>
                        <a:gd name="T17" fmla="*/ 28 h 67"/>
                        <a:gd name="T18" fmla="*/ 4 w 65"/>
                        <a:gd name="T19" fmla="*/ 47 h 67"/>
                        <a:gd name="T20" fmla="*/ 15 w 65"/>
                        <a:gd name="T21" fmla="*/ 60 h 67"/>
                        <a:gd name="T22" fmla="*/ 30 w 65"/>
                        <a:gd name="T23" fmla="*/ 67 h 67"/>
                        <a:gd name="T24" fmla="*/ 47 w 65"/>
                        <a:gd name="T25" fmla="*/ 65 h 67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w 65"/>
                        <a:gd name="T40" fmla="*/ 0 h 67"/>
                        <a:gd name="T41" fmla="*/ 65 w 65"/>
                        <a:gd name="T42" fmla="*/ 67 h 67"/>
                      </a:gdLst>
                      <a:ahLst/>
                      <a:cxnLst>
                        <a:cxn ang="T26">
                          <a:pos x="T0" y="T1"/>
                        </a:cxn>
                        <a:cxn ang="T27">
                          <a:pos x="T2" y="T3"/>
                        </a:cxn>
                        <a:cxn ang="T28">
                          <a:pos x="T4" y="T5"/>
                        </a:cxn>
                        <a:cxn ang="T29">
                          <a:pos x="T6" y="T7"/>
                        </a:cxn>
                        <a:cxn ang="T30">
                          <a:pos x="T8" y="T9"/>
                        </a:cxn>
                        <a:cxn ang="T31">
                          <a:pos x="T10" y="T11"/>
                        </a:cxn>
                        <a:cxn ang="T32">
                          <a:pos x="T12" y="T13"/>
                        </a:cxn>
                        <a:cxn ang="T33">
                          <a:pos x="T14" y="T15"/>
                        </a:cxn>
                        <a:cxn ang="T34">
                          <a:pos x="T16" y="T17"/>
                        </a:cxn>
                        <a:cxn ang="T35">
                          <a:pos x="T18" y="T19"/>
                        </a:cxn>
                        <a:cxn ang="T36">
                          <a:pos x="T20" y="T21"/>
                        </a:cxn>
                        <a:cxn ang="T37">
                          <a:pos x="T22" y="T23"/>
                        </a:cxn>
                        <a:cxn ang="T38">
                          <a:pos x="T24" y="T25"/>
                        </a:cxn>
                      </a:cxnLst>
                      <a:rect l="T39" t="T40" r="T41" b="T42"/>
                      <a:pathLst>
                        <a:path w="65" h="67">
                          <a:moveTo>
                            <a:pt x="47" y="65"/>
                          </a:moveTo>
                          <a:lnTo>
                            <a:pt x="60" y="54"/>
                          </a:lnTo>
                          <a:lnTo>
                            <a:pt x="65" y="38"/>
                          </a:lnTo>
                          <a:lnTo>
                            <a:pt x="62" y="21"/>
                          </a:lnTo>
                          <a:lnTo>
                            <a:pt x="51" y="6"/>
                          </a:lnTo>
                          <a:lnTo>
                            <a:pt x="36" y="0"/>
                          </a:lnTo>
                          <a:lnTo>
                            <a:pt x="19" y="2"/>
                          </a:lnTo>
                          <a:lnTo>
                            <a:pt x="6" y="13"/>
                          </a:lnTo>
                          <a:lnTo>
                            <a:pt x="0" y="28"/>
                          </a:lnTo>
                          <a:lnTo>
                            <a:pt x="4" y="47"/>
                          </a:lnTo>
                          <a:lnTo>
                            <a:pt x="15" y="60"/>
                          </a:lnTo>
                          <a:lnTo>
                            <a:pt x="30" y="67"/>
                          </a:lnTo>
                          <a:lnTo>
                            <a:pt x="47" y="65"/>
                          </a:lnTo>
                          <a:close/>
                        </a:path>
                      </a:pathLst>
                    </a:custGeom>
                    <a:solidFill>
                      <a:srgbClr val="CC0000"/>
                    </a:solidFill>
                    <a:ln w="0">
                      <a:solidFill>
                        <a:srgbClr val="CC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51" name="Freeform 168"/>
                    <p:cNvSpPr>
                      <a:spLocks/>
                    </p:cNvSpPr>
                    <p:nvPr/>
                  </p:nvSpPr>
                  <p:spPr bwMode="auto">
                    <a:xfrm>
                      <a:off x="2522" y="2522"/>
                      <a:ext cx="65" cy="67"/>
                    </a:xfrm>
                    <a:custGeom>
                      <a:avLst/>
                      <a:gdLst>
                        <a:gd name="T0" fmla="*/ 47 w 65"/>
                        <a:gd name="T1" fmla="*/ 65 h 67"/>
                        <a:gd name="T2" fmla="*/ 60 w 65"/>
                        <a:gd name="T3" fmla="*/ 54 h 67"/>
                        <a:gd name="T4" fmla="*/ 65 w 65"/>
                        <a:gd name="T5" fmla="*/ 38 h 67"/>
                        <a:gd name="T6" fmla="*/ 62 w 65"/>
                        <a:gd name="T7" fmla="*/ 21 h 67"/>
                        <a:gd name="T8" fmla="*/ 51 w 65"/>
                        <a:gd name="T9" fmla="*/ 6 h 67"/>
                        <a:gd name="T10" fmla="*/ 36 w 65"/>
                        <a:gd name="T11" fmla="*/ 0 h 67"/>
                        <a:gd name="T12" fmla="*/ 19 w 65"/>
                        <a:gd name="T13" fmla="*/ 2 h 67"/>
                        <a:gd name="T14" fmla="*/ 6 w 65"/>
                        <a:gd name="T15" fmla="*/ 13 h 67"/>
                        <a:gd name="T16" fmla="*/ 0 w 65"/>
                        <a:gd name="T17" fmla="*/ 28 h 67"/>
                        <a:gd name="T18" fmla="*/ 4 w 65"/>
                        <a:gd name="T19" fmla="*/ 47 h 67"/>
                        <a:gd name="T20" fmla="*/ 15 w 65"/>
                        <a:gd name="T21" fmla="*/ 60 h 67"/>
                        <a:gd name="T22" fmla="*/ 30 w 65"/>
                        <a:gd name="T23" fmla="*/ 67 h 67"/>
                        <a:gd name="T24" fmla="*/ 47 w 65"/>
                        <a:gd name="T25" fmla="*/ 65 h 67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w 65"/>
                        <a:gd name="T40" fmla="*/ 0 h 67"/>
                        <a:gd name="T41" fmla="*/ 65 w 65"/>
                        <a:gd name="T42" fmla="*/ 67 h 67"/>
                      </a:gdLst>
                      <a:ahLst/>
                      <a:cxnLst>
                        <a:cxn ang="T26">
                          <a:pos x="T0" y="T1"/>
                        </a:cxn>
                        <a:cxn ang="T27">
                          <a:pos x="T2" y="T3"/>
                        </a:cxn>
                        <a:cxn ang="T28">
                          <a:pos x="T4" y="T5"/>
                        </a:cxn>
                        <a:cxn ang="T29">
                          <a:pos x="T6" y="T7"/>
                        </a:cxn>
                        <a:cxn ang="T30">
                          <a:pos x="T8" y="T9"/>
                        </a:cxn>
                        <a:cxn ang="T31">
                          <a:pos x="T10" y="T11"/>
                        </a:cxn>
                        <a:cxn ang="T32">
                          <a:pos x="T12" y="T13"/>
                        </a:cxn>
                        <a:cxn ang="T33">
                          <a:pos x="T14" y="T15"/>
                        </a:cxn>
                        <a:cxn ang="T34">
                          <a:pos x="T16" y="T17"/>
                        </a:cxn>
                        <a:cxn ang="T35">
                          <a:pos x="T18" y="T19"/>
                        </a:cxn>
                        <a:cxn ang="T36">
                          <a:pos x="T20" y="T21"/>
                        </a:cxn>
                        <a:cxn ang="T37">
                          <a:pos x="T22" y="T23"/>
                        </a:cxn>
                        <a:cxn ang="T38">
                          <a:pos x="T24" y="T25"/>
                        </a:cxn>
                      </a:cxnLst>
                      <a:rect l="T39" t="T40" r="T41" b="T42"/>
                      <a:pathLst>
                        <a:path w="65" h="67">
                          <a:moveTo>
                            <a:pt x="47" y="65"/>
                          </a:moveTo>
                          <a:lnTo>
                            <a:pt x="60" y="54"/>
                          </a:lnTo>
                          <a:lnTo>
                            <a:pt x="65" y="38"/>
                          </a:lnTo>
                          <a:lnTo>
                            <a:pt x="62" y="21"/>
                          </a:lnTo>
                          <a:lnTo>
                            <a:pt x="51" y="6"/>
                          </a:lnTo>
                          <a:lnTo>
                            <a:pt x="36" y="0"/>
                          </a:lnTo>
                          <a:lnTo>
                            <a:pt x="19" y="2"/>
                          </a:lnTo>
                          <a:lnTo>
                            <a:pt x="6" y="13"/>
                          </a:lnTo>
                          <a:lnTo>
                            <a:pt x="0" y="28"/>
                          </a:lnTo>
                          <a:lnTo>
                            <a:pt x="4" y="47"/>
                          </a:lnTo>
                          <a:lnTo>
                            <a:pt x="15" y="60"/>
                          </a:lnTo>
                          <a:lnTo>
                            <a:pt x="30" y="67"/>
                          </a:lnTo>
                          <a:lnTo>
                            <a:pt x="47" y="65"/>
                          </a:lnTo>
                        </a:path>
                      </a:pathLst>
                    </a:custGeom>
                    <a:noFill/>
                    <a:ln w="11113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52" name="Freeform 169"/>
                    <p:cNvSpPr>
                      <a:spLocks/>
                    </p:cNvSpPr>
                    <p:nvPr/>
                  </p:nvSpPr>
                  <p:spPr bwMode="auto">
                    <a:xfrm>
                      <a:off x="1109" y="2545"/>
                      <a:ext cx="141" cy="63"/>
                    </a:xfrm>
                    <a:custGeom>
                      <a:avLst/>
                      <a:gdLst>
                        <a:gd name="T0" fmla="*/ 0 w 141"/>
                        <a:gd name="T1" fmla="*/ 31 h 63"/>
                        <a:gd name="T2" fmla="*/ 75 w 141"/>
                        <a:gd name="T3" fmla="*/ 0 h 63"/>
                        <a:gd name="T4" fmla="*/ 141 w 141"/>
                        <a:gd name="T5" fmla="*/ 29 h 63"/>
                        <a:gd name="T6" fmla="*/ 71 w 141"/>
                        <a:gd name="T7" fmla="*/ 63 h 63"/>
                        <a:gd name="T8" fmla="*/ 0 w 141"/>
                        <a:gd name="T9" fmla="*/ 31 h 63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141"/>
                        <a:gd name="T16" fmla="*/ 0 h 63"/>
                        <a:gd name="T17" fmla="*/ 141 w 141"/>
                        <a:gd name="T18" fmla="*/ 63 h 63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141" h="63">
                          <a:moveTo>
                            <a:pt x="0" y="31"/>
                          </a:moveTo>
                          <a:lnTo>
                            <a:pt x="75" y="0"/>
                          </a:lnTo>
                          <a:lnTo>
                            <a:pt x="141" y="29"/>
                          </a:lnTo>
                          <a:lnTo>
                            <a:pt x="71" y="63"/>
                          </a:lnTo>
                          <a:lnTo>
                            <a:pt x="0" y="31"/>
                          </a:lnTo>
                          <a:close/>
                        </a:path>
                      </a:pathLst>
                    </a:custGeom>
                    <a:solidFill>
                      <a:srgbClr val="80FF80"/>
                    </a:solidFill>
                    <a:ln w="0">
                      <a:solidFill>
                        <a:srgbClr val="80FF8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53" name="Freeform 175"/>
                    <p:cNvSpPr>
                      <a:spLocks/>
                    </p:cNvSpPr>
                    <p:nvPr/>
                  </p:nvSpPr>
                  <p:spPr bwMode="auto">
                    <a:xfrm>
                      <a:off x="1271" y="2228"/>
                      <a:ext cx="1073" cy="471"/>
                    </a:xfrm>
                    <a:custGeom>
                      <a:avLst/>
                      <a:gdLst>
                        <a:gd name="T0" fmla="*/ 1073 w 1073"/>
                        <a:gd name="T1" fmla="*/ 456 h 471"/>
                        <a:gd name="T2" fmla="*/ 981 w 1073"/>
                        <a:gd name="T3" fmla="*/ 294 h 471"/>
                        <a:gd name="T4" fmla="*/ 977 w 1073"/>
                        <a:gd name="T5" fmla="*/ 296 h 471"/>
                        <a:gd name="T6" fmla="*/ 966 w 1073"/>
                        <a:gd name="T7" fmla="*/ 304 h 471"/>
                        <a:gd name="T8" fmla="*/ 949 w 1073"/>
                        <a:gd name="T9" fmla="*/ 315 h 471"/>
                        <a:gd name="T10" fmla="*/ 925 w 1073"/>
                        <a:gd name="T11" fmla="*/ 330 h 471"/>
                        <a:gd name="T12" fmla="*/ 897 w 1073"/>
                        <a:gd name="T13" fmla="*/ 346 h 471"/>
                        <a:gd name="T14" fmla="*/ 866 w 1073"/>
                        <a:gd name="T15" fmla="*/ 365 h 471"/>
                        <a:gd name="T16" fmla="*/ 829 w 1073"/>
                        <a:gd name="T17" fmla="*/ 383 h 471"/>
                        <a:gd name="T18" fmla="*/ 790 w 1073"/>
                        <a:gd name="T19" fmla="*/ 402 h 471"/>
                        <a:gd name="T20" fmla="*/ 749 w 1073"/>
                        <a:gd name="T21" fmla="*/ 421 h 471"/>
                        <a:gd name="T22" fmla="*/ 708 w 1073"/>
                        <a:gd name="T23" fmla="*/ 435 h 471"/>
                        <a:gd name="T24" fmla="*/ 665 w 1073"/>
                        <a:gd name="T25" fmla="*/ 448 h 471"/>
                        <a:gd name="T26" fmla="*/ 662 w 1073"/>
                        <a:gd name="T27" fmla="*/ 450 h 471"/>
                        <a:gd name="T28" fmla="*/ 653 w 1073"/>
                        <a:gd name="T29" fmla="*/ 452 h 471"/>
                        <a:gd name="T30" fmla="*/ 638 w 1073"/>
                        <a:gd name="T31" fmla="*/ 456 h 471"/>
                        <a:gd name="T32" fmla="*/ 615 w 1073"/>
                        <a:gd name="T33" fmla="*/ 461 h 471"/>
                        <a:gd name="T34" fmla="*/ 586 w 1073"/>
                        <a:gd name="T35" fmla="*/ 465 h 471"/>
                        <a:gd name="T36" fmla="*/ 549 w 1073"/>
                        <a:gd name="T37" fmla="*/ 469 h 471"/>
                        <a:gd name="T38" fmla="*/ 502 w 1073"/>
                        <a:gd name="T39" fmla="*/ 471 h 471"/>
                        <a:gd name="T40" fmla="*/ 447 w 1073"/>
                        <a:gd name="T41" fmla="*/ 471 h 471"/>
                        <a:gd name="T42" fmla="*/ 380 w 1073"/>
                        <a:gd name="T43" fmla="*/ 469 h 471"/>
                        <a:gd name="T44" fmla="*/ 304 w 1073"/>
                        <a:gd name="T45" fmla="*/ 463 h 471"/>
                        <a:gd name="T46" fmla="*/ 298 w 1073"/>
                        <a:gd name="T47" fmla="*/ 463 h 471"/>
                        <a:gd name="T48" fmla="*/ 280 w 1073"/>
                        <a:gd name="T49" fmla="*/ 459 h 471"/>
                        <a:gd name="T50" fmla="*/ 254 w 1073"/>
                        <a:gd name="T51" fmla="*/ 454 h 471"/>
                        <a:gd name="T52" fmla="*/ 222 w 1073"/>
                        <a:gd name="T53" fmla="*/ 446 h 471"/>
                        <a:gd name="T54" fmla="*/ 185 w 1073"/>
                        <a:gd name="T55" fmla="*/ 433 h 471"/>
                        <a:gd name="T56" fmla="*/ 146 w 1073"/>
                        <a:gd name="T57" fmla="*/ 417 h 471"/>
                        <a:gd name="T58" fmla="*/ 107 w 1073"/>
                        <a:gd name="T59" fmla="*/ 395 h 471"/>
                        <a:gd name="T60" fmla="*/ 70 w 1073"/>
                        <a:gd name="T61" fmla="*/ 367 h 471"/>
                        <a:gd name="T62" fmla="*/ 39 w 1073"/>
                        <a:gd name="T63" fmla="*/ 333 h 471"/>
                        <a:gd name="T64" fmla="*/ 37 w 1073"/>
                        <a:gd name="T65" fmla="*/ 330 h 471"/>
                        <a:gd name="T66" fmla="*/ 31 w 1073"/>
                        <a:gd name="T67" fmla="*/ 322 h 471"/>
                        <a:gd name="T68" fmla="*/ 22 w 1073"/>
                        <a:gd name="T69" fmla="*/ 307 h 471"/>
                        <a:gd name="T70" fmla="*/ 15 w 1073"/>
                        <a:gd name="T71" fmla="*/ 291 h 471"/>
                        <a:gd name="T72" fmla="*/ 5 w 1073"/>
                        <a:gd name="T73" fmla="*/ 268 h 471"/>
                        <a:gd name="T74" fmla="*/ 2 w 1073"/>
                        <a:gd name="T75" fmla="*/ 244 h 471"/>
                        <a:gd name="T76" fmla="*/ 0 w 1073"/>
                        <a:gd name="T77" fmla="*/ 215 h 471"/>
                        <a:gd name="T78" fmla="*/ 4 w 1073"/>
                        <a:gd name="T79" fmla="*/ 185 h 471"/>
                        <a:gd name="T80" fmla="*/ 16 w 1073"/>
                        <a:gd name="T81" fmla="*/ 154 h 471"/>
                        <a:gd name="T82" fmla="*/ 37 w 1073"/>
                        <a:gd name="T83" fmla="*/ 118 h 471"/>
                        <a:gd name="T84" fmla="*/ 68 w 1073"/>
                        <a:gd name="T85" fmla="*/ 85 h 471"/>
                        <a:gd name="T86" fmla="*/ 70 w 1073"/>
                        <a:gd name="T87" fmla="*/ 81 h 471"/>
                        <a:gd name="T88" fmla="*/ 80 w 1073"/>
                        <a:gd name="T89" fmla="*/ 72 h 471"/>
                        <a:gd name="T90" fmla="*/ 93 w 1073"/>
                        <a:gd name="T91" fmla="*/ 61 h 471"/>
                        <a:gd name="T92" fmla="*/ 115 w 1073"/>
                        <a:gd name="T93" fmla="*/ 42 h 471"/>
                        <a:gd name="T94" fmla="*/ 144 w 1073"/>
                        <a:gd name="T95" fmla="*/ 24 h 471"/>
                        <a:gd name="T96" fmla="*/ 182 w 1073"/>
                        <a:gd name="T97" fmla="*/ 0 h 471"/>
                        <a:gd name="T98" fmla="*/ 328 w 1073"/>
                        <a:gd name="T99" fmla="*/ 141 h 471"/>
                        <a:gd name="T100" fmla="*/ 137 w 1073"/>
                        <a:gd name="T101" fmla="*/ 259 h 471"/>
                        <a:gd name="T102" fmla="*/ 0 60000 65536"/>
                        <a:gd name="T103" fmla="*/ 0 60000 65536"/>
                        <a:gd name="T104" fmla="*/ 0 60000 65536"/>
                        <a:gd name="T105" fmla="*/ 0 60000 65536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60000 65536"/>
                        <a:gd name="T136" fmla="*/ 0 60000 65536"/>
                        <a:gd name="T137" fmla="*/ 0 60000 65536"/>
                        <a:gd name="T138" fmla="*/ 0 60000 65536"/>
                        <a:gd name="T139" fmla="*/ 0 60000 65536"/>
                        <a:gd name="T140" fmla="*/ 0 60000 65536"/>
                        <a:gd name="T141" fmla="*/ 0 60000 65536"/>
                        <a:gd name="T142" fmla="*/ 0 60000 65536"/>
                        <a:gd name="T143" fmla="*/ 0 60000 65536"/>
                        <a:gd name="T144" fmla="*/ 0 60000 65536"/>
                        <a:gd name="T145" fmla="*/ 0 60000 65536"/>
                        <a:gd name="T146" fmla="*/ 0 60000 65536"/>
                        <a:gd name="T147" fmla="*/ 0 60000 65536"/>
                        <a:gd name="T148" fmla="*/ 0 60000 65536"/>
                        <a:gd name="T149" fmla="*/ 0 60000 65536"/>
                        <a:gd name="T150" fmla="*/ 0 60000 65536"/>
                        <a:gd name="T151" fmla="*/ 0 60000 65536"/>
                        <a:gd name="T152" fmla="*/ 0 60000 65536"/>
                        <a:gd name="T153" fmla="*/ 0 w 1073"/>
                        <a:gd name="T154" fmla="*/ 0 h 471"/>
                        <a:gd name="T155" fmla="*/ 1073 w 1073"/>
                        <a:gd name="T156" fmla="*/ 471 h 471"/>
                      </a:gdLst>
                      <a:ahLst/>
                      <a:cxnLst>
                        <a:cxn ang="T102">
                          <a:pos x="T0" y="T1"/>
                        </a:cxn>
                        <a:cxn ang="T103">
                          <a:pos x="T2" y="T3"/>
                        </a:cxn>
                        <a:cxn ang="T104">
                          <a:pos x="T4" y="T5"/>
                        </a:cxn>
                        <a:cxn ang="T105">
                          <a:pos x="T6" y="T7"/>
                        </a:cxn>
                        <a:cxn ang="T106">
                          <a:pos x="T8" y="T9"/>
                        </a:cxn>
                        <a:cxn ang="T107">
                          <a:pos x="T10" y="T11"/>
                        </a:cxn>
                        <a:cxn ang="T108">
                          <a:pos x="T12" y="T13"/>
                        </a:cxn>
                        <a:cxn ang="T109">
                          <a:pos x="T14" y="T15"/>
                        </a:cxn>
                        <a:cxn ang="T110">
                          <a:pos x="T16" y="T17"/>
                        </a:cxn>
                        <a:cxn ang="T111">
                          <a:pos x="T18" y="T19"/>
                        </a:cxn>
                        <a:cxn ang="T112">
                          <a:pos x="T20" y="T21"/>
                        </a:cxn>
                        <a:cxn ang="T113">
                          <a:pos x="T22" y="T23"/>
                        </a:cxn>
                        <a:cxn ang="T114">
                          <a:pos x="T24" y="T25"/>
                        </a:cxn>
                        <a:cxn ang="T115">
                          <a:pos x="T26" y="T27"/>
                        </a:cxn>
                        <a:cxn ang="T116">
                          <a:pos x="T28" y="T29"/>
                        </a:cxn>
                        <a:cxn ang="T117">
                          <a:pos x="T30" y="T31"/>
                        </a:cxn>
                        <a:cxn ang="T118">
                          <a:pos x="T32" y="T33"/>
                        </a:cxn>
                        <a:cxn ang="T119">
                          <a:pos x="T34" y="T35"/>
                        </a:cxn>
                        <a:cxn ang="T120">
                          <a:pos x="T36" y="T37"/>
                        </a:cxn>
                        <a:cxn ang="T121">
                          <a:pos x="T38" y="T39"/>
                        </a:cxn>
                        <a:cxn ang="T122">
                          <a:pos x="T40" y="T41"/>
                        </a:cxn>
                        <a:cxn ang="T123">
                          <a:pos x="T42" y="T43"/>
                        </a:cxn>
                        <a:cxn ang="T124">
                          <a:pos x="T44" y="T45"/>
                        </a:cxn>
                        <a:cxn ang="T125">
                          <a:pos x="T46" y="T47"/>
                        </a:cxn>
                        <a:cxn ang="T126">
                          <a:pos x="T48" y="T49"/>
                        </a:cxn>
                        <a:cxn ang="T127">
                          <a:pos x="T50" y="T51"/>
                        </a:cxn>
                        <a:cxn ang="T128">
                          <a:pos x="T52" y="T53"/>
                        </a:cxn>
                        <a:cxn ang="T129">
                          <a:pos x="T54" y="T55"/>
                        </a:cxn>
                        <a:cxn ang="T130">
                          <a:pos x="T56" y="T57"/>
                        </a:cxn>
                        <a:cxn ang="T131">
                          <a:pos x="T58" y="T59"/>
                        </a:cxn>
                        <a:cxn ang="T132">
                          <a:pos x="T60" y="T61"/>
                        </a:cxn>
                        <a:cxn ang="T133">
                          <a:pos x="T62" y="T63"/>
                        </a:cxn>
                        <a:cxn ang="T134">
                          <a:pos x="T64" y="T65"/>
                        </a:cxn>
                        <a:cxn ang="T135">
                          <a:pos x="T66" y="T67"/>
                        </a:cxn>
                        <a:cxn ang="T136">
                          <a:pos x="T68" y="T69"/>
                        </a:cxn>
                        <a:cxn ang="T137">
                          <a:pos x="T70" y="T71"/>
                        </a:cxn>
                        <a:cxn ang="T138">
                          <a:pos x="T72" y="T73"/>
                        </a:cxn>
                        <a:cxn ang="T139">
                          <a:pos x="T74" y="T75"/>
                        </a:cxn>
                        <a:cxn ang="T140">
                          <a:pos x="T76" y="T77"/>
                        </a:cxn>
                        <a:cxn ang="T141">
                          <a:pos x="T78" y="T79"/>
                        </a:cxn>
                        <a:cxn ang="T142">
                          <a:pos x="T80" y="T81"/>
                        </a:cxn>
                        <a:cxn ang="T143">
                          <a:pos x="T82" y="T83"/>
                        </a:cxn>
                        <a:cxn ang="T144">
                          <a:pos x="T84" y="T85"/>
                        </a:cxn>
                        <a:cxn ang="T145">
                          <a:pos x="T86" y="T87"/>
                        </a:cxn>
                        <a:cxn ang="T146">
                          <a:pos x="T88" y="T89"/>
                        </a:cxn>
                        <a:cxn ang="T147">
                          <a:pos x="T90" y="T91"/>
                        </a:cxn>
                        <a:cxn ang="T148">
                          <a:pos x="T92" y="T93"/>
                        </a:cxn>
                        <a:cxn ang="T149">
                          <a:pos x="T94" y="T95"/>
                        </a:cxn>
                        <a:cxn ang="T150">
                          <a:pos x="T96" y="T97"/>
                        </a:cxn>
                        <a:cxn ang="T151">
                          <a:pos x="T98" y="T99"/>
                        </a:cxn>
                        <a:cxn ang="T152">
                          <a:pos x="T100" y="T101"/>
                        </a:cxn>
                      </a:cxnLst>
                      <a:rect l="T153" t="T154" r="T155" b="T156"/>
                      <a:pathLst>
                        <a:path w="1073" h="471">
                          <a:moveTo>
                            <a:pt x="1073" y="456"/>
                          </a:moveTo>
                          <a:lnTo>
                            <a:pt x="981" y="294"/>
                          </a:lnTo>
                          <a:lnTo>
                            <a:pt x="977" y="296"/>
                          </a:lnTo>
                          <a:lnTo>
                            <a:pt x="966" y="304"/>
                          </a:lnTo>
                          <a:lnTo>
                            <a:pt x="949" y="315"/>
                          </a:lnTo>
                          <a:lnTo>
                            <a:pt x="925" y="330"/>
                          </a:lnTo>
                          <a:lnTo>
                            <a:pt x="897" y="346"/>
                          </a:lnTo>
                          <a:lnTo>
                            <a:pt x="866" y="365"/>
                          </a:lnTo>
                          <a:lnTo>
                            <a:pt x="829" y="383"/>
                          </a:lnTo>
                          <a:lnTo>
                            <a:pt x="790" y="402"/>
                          </a:lnTo>
                          <a:lnTo>
                            <a:pt x="749" y="421"/>
                          </a:lnTo>
                          <a:lnTo>
                            <a:pt x="708" y="435"/>
                          </a:lnTo>
                          <a:lnTo>
                            <a:pt x="665" y="448"/>
                          </a:lnTo>
                          <a:lnTo>
                            <a:pt x="662" y="450"/>
                          </a:lnTo>
                          <a:lnTo>
                            <a:pt x="653" y="452"/>
                          </a:lnTo>
                          <a:lnTo>
                            <a:pt x="638" y="456"/>
                          </a:lnTo>
                          <a:lnTo>
                            <a:pt x="615" y="461"/>
                          </a:lnTo>
                          <a:lnTo>
                            <a:pt x="586" y="465"/>
                          </a:lnTo>
                          <a:lnTo>
                            <a:pt x="549" y="469"/>
                          </a:lnTo>
                          <a:lnTo>
                            <a:pt x="502" y="471"/>
                          </a:lnTo>
                          <a:lnTo>
                            <a:pt x="447" y="471"/>
                          </a:lnTo>
                          <a:lnTo>
                            <a:pt x="380" y="469"/>
                          </a:lnTo>
                          <a:lnTo>
                            <a:pt x="304" y="463"/>
                          </a:lnTo>
                          <a:lnTo>
                            <a:pt x="298" y="463"/>
                          </a:lnTo>
                          <a:lnTo>
                            <a:pt x="280" y="459"/>
                          </a:lnTo>
                          <a:lnTo>
                            <a:pt x="254" y="454"/>
                          </a:lnTo>
                          <a:lnTo>
                            <a:pt x="222" y="446"/>
                          </a:lnTo>
                          <a:lnTo>
                            <a:pt x="185" y="433"/>
                          </a:lnTo>
                          <a:lnTo>
                            <a:pt x="146" y="417"/>
                          </a:lnTo>
                          <a:lnTo>
                            <a:pt x="107" y="395"/>
                          </a:lnTo>
                          <a:lnTo>
                            <a:pt x="70" y="367"/>
                          </a:lnTo>
                          <a:lnTo>
                            <a:pt x="39" y="333"/>
                          </a:lnTo>
                          <a:lnTo>
                            <a:pt x="37" y="330"/>
                          </a:lnTo>
                          <a:lnTo>
                            <a:pt x="31" y="322"/>
                          </a:lnTo>
                          <a:lnTo>
                            <a:pt x="22" y="307"/>
                          </a:lnTo>
                          <a:lnTo>
                            <a:pt x="15" y="291"/>
                          </a:lnTo>
                          <a:lnTo>
                            <a:pt x="5" y="268"/>
                          </a:lnTo>
                          <a:lnTo>
                            <a:pt x="2" y="244"/>
                          </a:lnTo>
                          <a:lnTo>
                            <a:pt x="0" y="215"/>
                          </a:lnTo>
                          <a:lnTo>
                            <a:pt x="4" y="185"/>
                          </a:lnTo>
                          <a:lnTo>
                            <a:pt x="16" y="154"/>
                          </a:lnTo>
                          <a:lnTo>
                            <a:pt x="37" y="118"/>
                          </a:lnTo>
                          <a:lnTo>
                            <a:pt x="68" y="85"/>
                          </a:lnTo>
                          <a:lnTo>
                            <a:pt x="70" y="81"/>
                          </a:lnTo>
                          <a:lnTo>
                            <a:pt x="80" y="72"/>
                          </a:lnTo>
                          <a:lnTo>
                            <a:pt x="93" y="61"/>
                          </a:lnTo>
                          <a:lnTo>
                            <a:pt x="115" y="42"/>
                          </a:lnTo>
                          <a:lnTo>
                            <a:pt x="144" y="24"/>
                          </a:lnTo>
                          <a:lnTo>
                            <a:pt x="182" y="0"/>
                          </a:lnTo>
                          <a:lnTo>
                            <a:pt x="328" y="141"/>
                          </a:lnTo>
                          <a:lnTo>
                            <a:pt x="137" y="259"/>
                          </a:lnTo>
                        </a:path>
                      </a:pathLst>
                    </a:cu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54" name="Freeform 176"/>
                    <p:cNvSpPr>
                      <a:spLocks/>
                    </p:cNvSpPr>
                    <p:nvPr/>
                  </p:nvSpPr>
                  <p:spPr bwMode="auto">
                    <a:xfrm>
                      <a:off x="2105" y="2563"/>
                      <a:ext cx="45" cy="58"/>
                    </a:xfrm>
                    <a:custGeom>
                      <a:avLst/>
                      <a:gdLst>
                        <a:gd name="T0" fmla="*/ 45 w 45"/>
                        <a:gd name="T1" fmla="*/ 0 h 58"/>
                        <a:gd name="T2" fmla="*/ 0 w 45"/>
                        <a:gd name="T3" fmla="*/ 24 h 58"/>
                        <a:gd name="T4" fmla="*/ 0 w 45"/>
                        <a:gd name="T5" fmla="*/ 58 h 58"/>
                        <a:gd name="T6" fmla="*/ 45 w 45"/>
                        <a:gd name="T7" fmla="*/ 34 h 58"/>
                        <a:gd name="T8" fmla="*/ 45 w 45"/>
                        <a:gd name="T9" fmla="*/ 0 h 58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45"/>
                        <a:gd name="T16" fmla="*/ 0 h 58"/>
                        <a:gd name="T17" fmla="*/ 45 w 45"/>
                        <a:gd name="T18" fmla="*/ 58 h 58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45" h="58">
                          <a:moveTo>
                            <a:pt x="45" y="0"/>
                          </a:moveTo>
                          <a:lnTo>
                            <a:pt x="0" y="24"/>
                          </a:lnTo>
                          <a:lnTo>
                            <a:pt x="0" y="58"/>
                          </a:lnTo>
                          <a:lnTo>
                            <a:pt x="45" y="34"/>
                          </a:lnTo>
                          <a:lnTo>
                            <a:pt x="45" y="0"/>
                          </a:lnTo>
                          <a:close/>
                        </a:path>
                      </a:pathLst>
                    </a:custGeom>
                    <a:solidFill>
                      <a:srgbClr val="FFFF00"/>
                    </a:solidFill>
                    <a:ln w="0">
                      <a:solidFill>
                        <a:srgbClr val="FFFF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55" name="Freeform 177"/>
                    <p:cNvSpPr>
                      <a:spLocks/>
                    </p:cNvSpPr>
                    <p:nvPr/>
                  </p:nvSpPr>
                  <p:spPr bwMode="auto">
                    <a:xfrm>
                      <a:off x="2105" y="2563"/>
                      <a:ext cx="45" cy="58"/>
                    </a:xfrm>
                    <a:custGeom>
                      <a:avLst/>
                      <a:gdLst>
                        <a:gd name="T0" fmla="*/ 45 w 45"/>
                        <a:gd name="T1" fmla="*/ 0 h 58"/>
                        <a:gd name="T2" fmla="*/ 0 w 45"/>
                        <a:gd name="T3" fmla="*/ 24 h 58"/>
                        <a:gd name="T4" fmla="*/ 0 w 45"/>
                        <a:gd name="T5" fmla="*/ 58 h 58"/>
                        <a:gd name="T6" fmla="*/ 45 w 45"/>
                        <a:gd name="T7" fmla="*/ 34 h 58"/>
                        <a:gd name="T8" fmla="*/ 45 w 45"/>
                        <a:gd name="T9" fmla="*/ 0 h 58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45"/>
                        <a:gd name="T16" fmla="*/ 0 h 58"/>
                        <a:gd name="T17" fmla="*/ 45 w 45"/>
                        <a:gd name="T18" fmla="*/ 58 h 58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45" h="58">
                          <a:moveTo>
                            <a:pt x="45" y="0"/>
                          </a:moveTo>
                          <a:lnTo>
                            <a:pt x="0" y="24"/>
                          </a:lnTo>
                          <a:lnTo>
                            <a:pt x="0" y="58"/>
                          </a:lnTo>
                          <a:lnTo>
                            <a:pt x="45" y="34"/>
                          </a:lnTo>
                          <a:lnTo>
                            <a:pt x="45" y="0"/>
                          </a:lnTo>
                        </a:path>
                      </a:pathLst>
                    </a:cu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56" name="Freeform 178"/>
                    <p:cNvSpPr>
                      <a:spLocks/>
                    </p:cNvSpPr>
                    <p:nvPr/>
                  </p:nvSpPr>
                  <p:spPr bwMode="auto">
                    <a:xfrm>
                      <a:off x="2450" y="1440"/>
                      <a:ext cx="1040" cy="732"/>
                    </a:xfrm>
                    <a:custGeom>
                      <a:avLst/>
                      <a:gdLst>
                        <a:gd name="T0" fmla="*/ 0 w 1040"/>
                        <a:gd name="T1" fmla="*/ 420 h 732"/>
                        <a:gd name="T2" fmla="*/ 72 w 1040"/>
                        <a:gd name="T3" fmla="*/ 166 h 732"/>
                        <a:gd name="T4" fmla="*/ 78 w 1040"/>
                        <a:gd name="T5" fmla="*/ 165 h 732"/>
                        <a:gd name="T6" fmla="*/ 89 w 1040"/>
                        <a:gd name="T7" fmla="*/ 155 h 732"/>
                        <a:gd name="T8" fmla="*/ 110 w 1040"/>
                        <a:gd name="T9" fmla="*/ 144 h 732"/>
                        <a:gd name="T10" fmla="*/ 136 w 1040"/>
                        <a:gd name="T11" fmla="*/ 129 h 732"/>
                        <a:gd name="T12" fmla="*/ 167 w 1040"/>
                        <a:gd name="T13" fmla="*/ 113 h 732"/>
                        <a:gd name="T14" fmla="*/ 206 w 1040"/>
                        <a:gd name="T15" fmla="*/ 92 h 732"/>
                        <a:gd name="T16" fmla="*/ 247 w 1040"/>
                        <a:gd name="T17" fmla="*/ 74 h 732"/>
                        <a:gd name="T18" fmla="*/ 295 w 1040"/>
                        <a:gd name="T19" fmla="*/ 55 h 732"/>
                        <a:gd name="T20" fmla="*/ 345 w 1040"/>
                        <a:gd name="T21" fmla="*/ 37 h 732"/>
                        <a:gd name="T22" fmla="*/ 397 w 1040"/>
                        <a:gd name="T23" fmla="*/ 22 h 732"/>
                        <a:gd name="T24" fmla="*/ 453 w 1040"/>
                        <a:gd name="T25" fmla="*/ 11 h 732"/>
                        <a:gd name="T26" fmla="*/ 510 w 1040"/>
                        <a:gd name="T27" fmla="*/ 3 h 732"/>
                        <a:gd name="T28" fmla="*/ 568 w 1040"/>
                        <a:gd name="T29" fmla="*/ 0 h 732"/>
                        <a:gd name="T30" fmla="*/ 575 w 1040"/>
                        <a:gd name="T31" fmla="*/ 0 h 732"/>
                        <a:gd name="T32" fmla="*/ 592 w 1040"/>
                        <a:gd name="T33" fmla="*/ 0 h 732"/>
                        <a:gd name="T34" fmla="*/ 619 w 1040"/>
                        <a:gd name="T35" fmla="*/ 1 h 732"/>
                        <a:gd name="T36" fmla="*/ 655 w 1040"/>
                        <a:gd name="T37" fmla="*/ 3 h 732"/>
                        <a:gd name="T38" fmla="*/ 696 w 1040"/>
                        <a:gd name="T39" fmla="*/ 7 h 732"/>
                        <a:gd name="T40" fmla="*/ 740 w 1040"/>
                        <a:gd name="T41" fmla="*/ 14 h 732"/>
                        <a:gd name="T42" fmla="*/ 788 w 1040"/>
                        <a:gd name="T43" fmla="*/ 22 h 732"/>
                        <a:gd name="T44" fmla="*/ 836 w 1040"/>
                        <a:gd name="T45" fmla="*/ 35 h 732"/>
                        <a:gd name="T46" fmla="*/ 883 w 1040"/>
                        <a:gd name="T47" fmla="*/ 51 h 732"/>
                        <a:gd name="T48" fmla="*/ 927 w 1040"/>
                        <a:gd name="T49" fmla="*/ 72 h 732"/>
                        <a:gd name="T50" fmla="*/ 966 w 1040"/>
                        <a:gd name="T51" fmla="*/ 98 h 732"/>
                        <a:gd name="T52" fmla="*/ 998 w 1040"/>
                        <a:gd name="T53" fmla="*/ 127 h 732"/>
                        <a:gd name="T54" fmla="*/ 1001 w 1040"/>
                        <a:gd name="T55" fmla="*/ 131 h 732"/>
                        <a:gd name="T56" fmla="*/ 1009 w 1040"/>
                        <a:gd name="T57" fmla="*/ 142 h 732"/>
                        <a:gd name="T58" fmla="*/ 1018 w 1040"/>
                        <a:gd name="T59" fmla="*/ 159 h 732"/>
                        <a:gd name="T60" fmla="*/ 1027 w 1040"/>
                        <a:gd name="T61" fmla="*/ 179 h 732"/>
                        <a:gd name="T62" fmla="*/ 1037 w 1040"/>
                        <a:gd name="T63" fmla="*/ 207 h 732"/>
                        <a:gd name="T64" fmla="*/ 1040 w 1040"/>
                        <a:gd name="T65" fmla="*/ 239 h 732"/>
                        <a:gd name="T66" fmla="*/ 1040 w 1040"/>
                        <a:gd name="T67" fmla="*/ 274 h 732"/>
                        <a:gd name="T68" fmla="*/ 1031 w 1040"/>
                        <a:gd name="T69" fmla="*/ 311 h 732"/>
                        <a:gd name="T70" fmla="*/ 1013 w 1040"/>
                        <a:gd name="T71" fmla="*/ 352 h 732"/>
                        <a:gd name="T72" fmla="*/ 1011 w 1040"/>
                        <a:gd name="T73" fmla="*/ 356 h 732"/>
                        <a:gd name="T74" fmla="*/ 1003 w 1040"/>
                        <a:gd name="T75" fmla="*/ 365 h 732"/>
                        <a:gd name="T76" fmla="*/ 990 w 1040"/>
                        <a:gd name="T77" fmla="*/ 378 h 732"/>
                        <a:gd name="T78" fmla="*/ 976 w 1040"/>
                        <a:gd name="T79" fmla="*/ 394 h 732"/>
                        <a:gd name="T80" fmla="*/ 955 w 1040"/>
                        <a:gd name="T81" fmla="*/ 413 h 732"/>
                        <a:gd name="T82" fmla="*/ 933 w 1040"/>
                        <a:gd name="T83" fmla="*/ 430 h 732"/>
                        <a:gd name="T84" fmla="*/ 907 w 1040"/>
                        <a:gd name="T85" fmla="*/ 448 h 732"/>
                        <a:gd name="T86" fmla="*/ 877 w 1040"/>
                        <a:gd name="T87" fmla="*/ 463 h 732"/>
                        <a:gd name="T88" fmla="*/ 759 w 1040"/>
                        <a:gd name="T89" fmla="*/ 732 h 732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60000 65536"/>
                        <a:gd name="T100" fmla="*/ 0 60000 65536"/>
                        <a:gd name="T101" fmla="*/ 0 60000 65536"/>
                        <a:gd name="T102" fmla="*/ 0 60000 65536"/>
                        <a:gd name="T103" fmla="*/ 0 60000 65536"/>
                        <a:gd name="T104" fmla="*/ 0 60000 65536"/>
                        <a:gd name="T105" fmla="*/ 0 60000 65536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w 1040"/>
                        <a:gd name="T136" fmla="*/ 0 h 732"/>
                        <a:gd name="T137" fmla="*/ 1040 w 1040"/>
                        <a:gd name="T138" fmla="*/ 732 h 732"/>
                      </a:gdLst>
                      <a:ahLst/>
                      <a:cxnLst>
                        <a:cxn ang="T90">
                          <a:pos x="T0" y="T1"/>
                        </a:cxn>
                        <a:cxn ang="T91">
                          <a:pos x="T2" y="T3"/>
                        </a:cxn>
                        <a:cxn ang="T92">
                          <a:pos x="T4" y="T5"/>
                        </a:cxn>
                        <a:cxn ang="T93">
                          <a:pos x="T6" y="T7"/>
                        </a:cxn>
                        <a:cxn ang="T94">
                          <a:pos x="T8" y="T9"/>
                        </a:cxn>
                        <a:cxn ang="T95">
                          <a:pos x="T10" y="T11"/>
                        </a:cxn>
                        <a:cxn ang="T96">
                          <a:pos x="T12" y="T13"/>
                        </a:cxn>
                        <a:cxn ang="T97">
                          <a:pos x="T14" y="T15"/>
                        </a:cxn>
                        <a:cxn ang="T98">
                          <a:pos x="T16" y="T17"/>
                        </a:cxn>
                        <a:cxn ang="T99">
                          <a:pos x="T18" y="T19"/>
                        </a:cxn>
                        <a:cxn ang="T100">
                          <a:pos x="T20" y="T21"/>
                        </a:cxn>
                        <a:cxn ang="T101">
                          <a:pos x="T22" y="T23"/>
                        </a:cxn>
                        <a:cxn ang="T102">
                          <a:pos x="T24" y="T25"/>
                        </a:cxn>
                        <a:cxn ang="T103">
                          <a:pos x="T26" y="T27"/>
                        </a:cxn>
                        <a:cxn ang="T104">
                          <a:pos x="T28" y="T29"/>
                        </a:cxn>
                        <a:cxn ang="T105">
                          <a:pos x="T30" y="T31"/>
                        </a:cxn>
                        <a:cxn ang="T106">
                          <a:pos x="T32" y="T33"/>
                        </a:cxn>
                        <a:cxn ang="T107">
                          <a:pos x="T34" y="T35"/>
                        </a:cxn>
                        <a:cxn ang="T108">
                          <a:pos x="T36" y="T37"/>
                        </a:cxn>
                        <a:cxn ang="T109">
                          <a:pos x="T38" y="T39"/>
                        </a:cxn>
                        <a:cxn ang="T110">
                          <a:pos x="T40" y="T41"/>
                        </a:cxn>
                        <a:cxn ang="T111">
                          <a:pos x="T42" y="T43"/>
                        </a:cxn>
                        <a:cxn ang="T112">
                          <a:pos x="T44" y="T45"/>
                        </a:cxn>
                        <a:cxn ang="T113">
                          <a:pos x="T46" y="T47"/>
                        </a:cxn>
                        <a:cxn ang="T114">
                          <a:pos x="T48" y="T49"/>
                        </a:cxn>
                        <a:cxn ang="T115">
                          <a:pos x="T50" y="T51"/>
                        </a:cxn>
                        <a:cxn ang="T116">
                          <a:pos x="T52" y="T53"/>
                        </a:cxn>
                        <a:cxn ang="T117">
                          <a:pos x="T54" y="T55"/>
                        </a:cxn>
                        <a:cxn ang="T118">
                          <a:pos x="T56" y="T57"/>
                        </a:cxn>
                        <a:cxn ang="T119">
                          <a:pos x="T58" y="T59"/>
                        </a:cxn>
                        <a:cxn ang="T120">
                          <a:pos x="T60" y="T61"/>
                        </a:cxn>
                        <a:cxn ang="T121">
                          <a:pos x="T62" y="T63"/>
                        </a:cxn>
                        <a:cxn ang="T122">
                          <a:pos x="T64" y="T65"/>
                        </a:cxn>
                        <a:cxn ang="T123">
                          <a:pos x="T66" y="T67"/>
                        </a:cxn>
                        <a:cxn ang="T124">
                          <a:pos x="T68" y="T69"/>
                        </a:cxn>
                        <a:cxn ang="T125">
                          <a:pos x="T70" y="T71"/>
                        </a:cxn>
                        <a:cxn ang="T126">
                          <a:pos x="T72" y="T73"/>
                        </a:cxn>
                        <a:cxn ang="T127">
                          <a:pos x="T74" y="T75"/>
                        </a:cxn>
                        <a:cxn ang="T128">
                          <a:pos x="T76" y="T77"/>
                        </a:cxn>
                        <a:cxn ang="T129">
                          <a:pos x="T78" y="T79"/>
                        </a:cxn>
                        <a:cxn ang="T130">
                          <a:pos x="T80" y="T81"/>
                        </a:cxn>
                        <a:cxn ang="T131">
                          <a:pos x="T82" y="T83"/>
                        </a:cxn>
                        <a:cxn ang="T132">
                          <a:pos x="T84" y="T85"/>
                        </a:cxn>
                        <a:cxn ang="T133">
                          <a:pos x="T86" y="T87"/>
                        </a:cxn>
                        <a:cxn ang="T134">
                          <a:pos x="T88" y="T89"/>
                        </a:cxn>
                      </a:cxnLst>
                      <a:rect l="T135" t="T136" r="T137" b="T138"/>
                      <a:pathLst>
                        <a:path w="1040" h="732">
                          <a:moveTo>
                            <a:pt x="0" y="420"/>
                          </a:moveTo>
                          <a:lnTo>
                            <a:pt x="72" y="166"/>
                          </a:lnTo>
                          <a:lnTo>
                            <a:pt x="78" y="165"/>
                          </a:lnTo>
                          <a:lnTo>
                            <a:pt x="89" y="155"/>
                          </a:lnTo>
                          <a:lnTo>
                            <a:pt x="110" y="144"/>
                          </a:lnTo>
                          <a:lnTo>
                            <a:pt x="136" y="129"/>
                          </a:lnTo>
                          <a:lnTo>
                            <a:pt x="167" y="113"/>
                          </a:lnTo>
                          <a:lnTo>
                            <a:pt x="206" y="92"/>
                          </a:lnTo>
                          <a:lnTo>
                            <a:pt x="247" y="74"/>
                          </a:lnTo>
                          <a:lnTo>
                            <a:pt x="295" y="55"/>
                          </a:lnTo>
                          <a:lnTo>
                            <a:pt x="345" y="37"/>
                          </a:lnTo>
                          <a:lnTo>
                            <a:pt x="397" y="22"/>
                          </a:lnTo>
                          <a:lnTo>
                            <a:pt x="453" y="11"/>
                          </a:lnTo>
                          <a:lnTo>
                            <a:pt x="510" y="3"/>
                          </a:lnTo>
                          <a:lnTo>
                            <a:pt x="568" y="0"/>
                          </a:lnTo>
                          <a:lnTo>
                            <a:pt x="575" y="0"/>
                          </a:lnTo>
                          <a:lnTo>
                            <a:pt x="592" y="0"/>
                          </a:lnTo>
                          <a:lnTo>
                            <a:pt x="619" y="1"/>
                          </a:lnTo>
                          <a:lnTo>
                            <a:pt x="655" y="3"/>
                          </a:lnTo>
                          <a:lnTo>
                            <a:pt x="696" y="7"/>
                          </a:lnTo>
                          <a:lnTo>
                            <a:pt x="740" y="14"/>
                          </a:lnTo>
                          <a:lnTo>
                            <a:pt x="788" y="22"/>
                          </a:lnTo>
                          <a:lnTo>
                            <a:pt x="836" y="35"/>
                          </a:lnTo>
                          <a:lnTo>
                            <a:pt x="883" y="51"/>
                          </a:lnTo>
                          <a:lnTo>
                            <a:pt x="927" y="72"/>
                          </a:lnTo>
                          <a:lnTo>
                            <a:pt x="966" y="98"/>
                          </a:lnTo>
                          <a:lnTo>
                            <a:pt x="998" y="127"/>
                          </a:lnTo>
                          <a:lnTo>
                            <a:pt x="1001" y="131"/>
                          </a:lnTo>
                          <a:lnTo>
                            <a:pt x="1009" y="142"/>
                          </a:lnTo>
                          <a:lnTo>
                            <a:pt x="1018" y="159"/>
                          </a:lnTo>
                          <a:lnTo>
                            <a:pt x="1027" y="179"/>
                          </a:lnTo>
                          <a:lnTo>
                            <a:pt x="1037" y="207"/>
                          </a:lnTo>
                          <a:lnTo>
                            <a:pt x="1040" y="239"/>
                          </a:lnTo>
                          <a:lnTo>
                            <a:pt x="1040" y="274"/>
                          </a:lnTo>
                          <a:lnTo>
                            <a:pt x="1031" y="311"/>
                          </a:lnTo>
                          <a:lnTo>
                            <a:pt x="1013" y="352"/>
                          </a:lnTo>
                          <a:lnTo>
                            <a:pt x="1011" y="356"/>
                          </a:lnTo>
                          <a:lnTo>
                            <a:pt x="1003" y="365"/>
                          </a:lnTo>
                          <a:lnTo>
                            <a:pt x="990" y="378"/>
                          </a:lnTo>
                          <a:lnTo>
                            <a:pt x="976" y="394"/>
                          </a:lnTo>
                          <a:lnTo>
                            <a:pt x="955" y="413"/>
                          </a:lnTo>
                          <a:lnTo>
                            <a:pt x="933" y="430"/>
                          </a:lnTo>
                          <a:lnTo>
                            <a:pt x="907" y="448"/>
                          </a:lnTo>
                          <a:lnTo>
                            <a:pt x="877" y="463"/>
                          </a:lnTo>
                          <a:lnTo>
                            <a:pt x="759" y="732"/>
                          </a:lnTo>
                        </a:path>
                      </a:pathLst>
                    </a:cu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57" name="Freeform 179"/>
                    <p:cNvSpPr>
                      <a:spLocks/>
                    </p:cNvSpPr>
                    <p:nvPr/>
                  </p:nvSpPr>
                  <p:spPr bwMode="auto">
                    <a:xfrm>
                      <a:off x="2448" y="1497"/>
                      <a:ext cx="1042" cy="677"/>
                    </a:xfrm>
                    <a:custGeom>
                      <a:avLst/>
                      <a:gdLst>
                        <a:gd name="T0" fmla="*/ 0 w 1042"/>
                        <a:gd name="T1" fmla="*/ 369 h 677"/>
                        <a:gd name="T2" fmla="*/ 74 w 1042"/>
                        <a:gd name="T3" fmla="*/ 167 h 677"/>
                        <a:gd name="T4" fmla="*/ 80 w 1042"/>
                        <a:gd name="T5" fmla="*/ 165 h 677"/>
                        <a:gd name="T6" fmla="*/ 91 w 1042"/>
                        <a:gd name="T7" fmla="*/ 156 h 677"/>
                        <a:gd name="T8" fmla="*/ 112 w 1042"/>
                        <a:gd name="T9" fmla="*/ 145 h 677"/>
                        <a:gd name="T10" fmla="*/ 138 w 1042"/>
                        <a:gd name="T11" fmla="*/ 130 h 677"/>
                        <a:gd name="T12" fmla="*/ 169 w 1042"/>
                        <a:gd name="T13" fmla="*/ 111 h 677"/>
                        <a:gd name="T14" fmla="*/ 208 w 1042"/>
                        <a:gd name="T15" fmla="*/ 93 h 677"/>
                        <a:gd name="T16" fmla="*/ 249 w 1042"/>
                        <a:gd name="T17" fmla="*/ 74 h 677"/>
                        <a:gd name="T18" fmla="*/ 297 w 1042"/>
                        <a:gd name="T19" fmla="*/ 56 h 677"/>
                        <a:gd name="T20" fmla="*/ 347 w 1042"/>
                        <a:gd name="T21" fmla="*/ 37 h 677"/>
                        <a:gd name="T22" fmla="*/ 399 w 1042"/>
                        <a:gd name="T23" fmla="*/ 22 h 677"/>
                        <a:gd name="T24" fmla="*/ 455 w 1042"/>
                        <a:gd name="T25" fmla="*/ 11 h 677"/>
                        <a:gd name="T26" fmla="*/ 512 w 1042"/>
                        <a:gd name="T27" fmla="*/ 2 h 677"/>
                        <a:gd name="T28" fmla="*/ 570 w 1042"/>
                        <a:gd name="T29" fmla="*/ 0 h 677"/>
                        <a:gd name="T30" fmla="*/ 577 w 1042"/>
                        <a:gd name="T31" fmla="*/ 0 h 677"/>
                        <a:gd name="T32" fmla="*/ 594 w 1042"/>
                        <a:gd name="T33" fmla="*/ 0 h 677"/>
                        <a:gd name="T34" fmla="*/ 621 w 1042"/>
                        <a:gd name="T35" fmla="*/ 2 h 677"/>
                        <a:gd name="T36" fmla="*/ 657 w 1042"/>
                        <a:gd name="T37" fmla="*/ 4 h 677"/>
                        <a:gd name="T38" fmla="*/ 698 w 1042"/>
                        <a:gd name="T39" fmla="*/ 7 h 677"/>
                        <a:gd name="T40" fmla="*/ 742 w 1042"/>
                        <a:gd name="T41" fmla="*/ 13 h 677"/>
                        <a:gd name="T42" fmla="*/ 790 w 1042"/>
                        <a:gd name="T43" fmla="*/ 22 h 677"/>
                        <a:gd name="T44" fmla="*/ 838 w 1042"/>
                        <a:gd name="T45" fmla="*/ 35 h 677"/>
                        <a:gd name="T46" fmla="*/ 885 w 1042"/>
                        <a:gd name="T47" fmla="*/ 52 h 677"/>
                        <a:gd name="T48" fmla="*/ 929 w 1042"/>
                        <a:gd name="T49" fmla="*/ 72 h 677"/>
                        <a:gd name="T50" fmla="*/ 968 w 1042"/>
                        <a:gd name="T51" fmla="*/ 98 h 677"/>
                        <a:gd name="T52" fmla="*/ 1000 w 1042"/>
                        <a:gd name="T53" fmla="*/ 128 h 677"/>
                        <a:gd name="T54" fmla="*/ 1003 w 1042"/>
                        <a:gd name="T55" fmla="*/ 132 h 677"/>
                        <a:gd name="T56" fmla="*/ 1011 w 1042"/>
                        <a:gd name="T57" fmla="*/ 143 h 677"/>
                        <a:gd name="T58" fmla="*/ 1020 w 1042"/>
                        <a:gd name="T59" fmla="*/ 158 h 677"/>
                        <a:gd name="T60" fmla="*/ 1029 w 1042"/>
                        <a:gd name="T61" fmla="*/ 180 h 677"/>
                        <a:gd name="T62" fmla="*/ 1039 w 1042"/>
                        <a:gd name="T63" fmla="*/ 208 h 677"/>
                        <a:gd name="T64" fmla="*/ 1042 w 1042"/>
                        <a:gd name="T65" fmla="*/ 237 h 677"/>
                        <a:gd name="T66" fmla="*/ 1042 w 1042"/>
                        <a:gd name="T67" fmla="*/ 273 h 677"/>
                        <a:gd name="T68" fmla="*/ 1033 w 1042"/>
                        <a:gd name="T69" fmla="*/ 312 h 677"/>
                        <a:gd name="T70" fmla="*/ 1015 w 1042"/>
                        <a:gd name="T71" fmla="*/ 352 h 677"/>
                        <a:gd name="T72" fmla="*/ 1013 w 1042"/>
                        <a:gd name="T73" fmla="*/ 356 h 677"/>
                        <a:gd name="T74" fmla="*/ 1005 w 1042"/>
                        <a:gd name="T75" fmla="*/ 365 h 677"/>
                        <a:gd name="T76" fmla="*/ 992 w 1042"/>
                        <a:gd name="T77" fmla="*/ 378 h 677"/>
                        <a:gd name="T78" fmla="*/ 978 w 1042"/>
                        <a:gd name="T79" fmla="*/ 395 h 677"/>
                        <a:gd name="T80" fmla="*/ 957 w 1042"/>
                        <a:gd name="T81" fmla="*/ 412 h 677"/>
                        <a:gd name="T82" fmla="*/ 935 w 1042"/>
                        <a:gd name="T83" fmla="*/ 430 h 677"/>
                        <a:gd name="T84" fmla="*/ 909 w 1042"/>
                        <a:gd name="T85" fmla="*/ 447 h 677"/>
                        <a:gd name="T86" fmla="*/ 879 w 1042"/>
                        <a:gd name="T87" fmla="*/ 462 h 677"/>
                        <a:gd name="T88" fmla="*/ 766 w 1042"/>
                        <a:gd name="T89" fmla="*/ 677 h 677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60000 65536"/>
                        <a:gd name="T100" fmla="*/ 0 60000 65536"/>
                        <a:gd name="T101" fmla="*/ 0 60000 65536"/>
                        <a:gd name="T102" fmla="*/ 0 60000 65536"/>
                        <a:gd name="T103" fmla="*/ 0 60000 65536"/>
                        <a:gd name="T104" fmla="*/ 0 60000 65536"/>
                        <a:gd name="T105" fmla="*/ 0 60000 65536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w 1042"/>
                        <a:gd name="T136" fmla="*/ 0 h 677"/>
                        <a:gd name="T137" fmla="*/ 1042 w 1042"/>
                        <a:gd name="T138" fmla="*/ 677 h 677"/>
                      </a:gdLst>
                      <a:ahLst/>
                      <a:cxnLst>
                        <a:cxn ang="T90">
                          <a:pos x="T0" y="T1"/>
                        </a:cxn>
                        <a:cxn ang="T91">
                          <a:pos x="T2" y="T3"/>
                        </a:cxn>
                        <a:cxn ang="T92">
                          <a:pos x="T4" y="T5"/>
                        </a:cxn>
                        <a:cxn ang="T93">
                          <a:pos x="T6" y="T7"/>
                        </a:cxn>
                        <a:cxn ang="T94">
                          <a:pos x="T8" y="T9"/>
                        </a:cxn>
                        <a:cxn ang="T95">
                          <a:pos x="T10" y="T11"/>
                        </a:cxn>
                        <a:cxn ang="T96">
                          <a:pos x="T12" y="T13"/>
                        </a:cxn>
                        <a:cxn ang="T97">
                          <a:pos x="T14" y="T15"/>
                        </a:cxn>
                        <a:cxn ang="T98">
                          <a:pos x="T16" y="T17"/>
                        </a:cxn>
                        <a:cxn ang="T99">
                          <a:pos x="T18" y="T19"/>
                        </a:cxn>
                        <a:cxn ang="T100">
                          <a:pos x="T20" y="T21"/>
                        </a:cxn>
                        <a:cxn ang="T101">
                          <a:pos x="T22" y="T23"/>
                        </a:cxn>
                        <a:cxn ang="T102">
                          <a:pos x="T24" y="T25"/>
                        </a:cxn>
                        <a:cxn ang="T103">
                          <a:pos x="T26" y="T27"/>
                        </a:cxn>
                        <a:cxn ang="T104">
                          <a:pos x="T28" y="T29"/>
                        </a:cxn>
                        <a:cxn ang="T105">
                          <a:pos x="T30" y="T31"/>
                        </a:cxn>
                        <a:cxn ang="T106">
                          <a:pos x="T32" y="T33"/>
                        </a:cxn>
                        <a:cxn ang="T107">
                          <a:pos x="T34" y="T35"/>
                        </a:cxn>
                        <a:cxn ang="T108">
                          <a:pos x="T36" y="T37"/>
                        </a:cxn>
                        <a:cxn ang="T109">
                          <a:pos x="T38" y="T39"/>
                        </a:cxn>
                        <a:cxn ang="T110">
                          <a:pos x="T40" y="T41"/>
                        </a:cxn>
                        <a:cxn ang="T111">
                          <a:pos x="T42" y="T43"/>
                        </a:cxn>
                        <a:cxn ang="T112">
                          <a:pos x="T44" y="T45"/>
                        </a:cxn>
                        <a:cxn ang="T113">
                          <a:pos x="T46" y="T47"/>
                        </a:cxn>
                        <a:cxn ang="T114">
                          <a:pos x="T48" y="T49"/>
                        </a:cxn>
                        <a:cxn ang="T115">
                          <a:pos x="T50" y="T51"/>
                        </a:cxn>
                        <a:cxn ang="T116">
                          <a:pos x="T52" y="T53"/>
                        </a:cxn>
                        <a:cxn ang="T117">
                          <a:pos x="T54" y="T55"/>
                        </a:cxn>
                        <a:cxn ang="T118">
                          <a:pos x="T56" y="T57"/>
                        </a:cxn>
                        <a:cxn ang="T119">
                          <a:pos x="T58" y="T59"/>
                        </a:cxn>
                        <a:cxn ang="T120">
                          <a:pos x="T60" y="T61"/>
                        </a:cxn>
                        <a:cxn ang="T121">
                          <a:pos x="T62" y="T63"/>
                        </a:cxn>
                        <a:cxn ang="T122">
                          <a:pos x="T64" y="T65"/>
                        </a:cxn>
                        <a:cxn ang="T123">
                          <a:pos x="T66" y="T67"/>
                        </a:cxn>
                        <a:cxn ang="T124">
                          <a:pos x="T68" y="T69"/>
                        </a:cxn>
                        <a:cxn ang="T125">
                          <a:pos x="T70" y="T71"/>
                        </a:cxn>
                        <a:cxn ang="T126">
                          <a:pos x="T72" y="T73"/>
                        </a:cxn>
                        <a:cxn ang="T127">
                          <a:pos x="T74" y="T75"/>
                        </a:cxn>
                        <a:cxn ang="T128">
                          <a:pos x="T76" y="T77"/>
                        </a:cxn>
                        <a:cxn ang="T129">
                          <a:pos x="T78" y="T79"/>
                        </a:cxn>
                        <a:cxn ang="T130">
                          <a:pos x="T80" y="T81"/>
                        </a:cxn>
                        <a:cxn ang="T131">
                          <a:pos x="T82" y="T83"/>
                        </a:cxn>
                        <a:cxn ang="T132">
                          <a:pos x="T84" y="T85"/>
                        </a:cxn>
                        <a:cxn ang="T133">
                          <a:pos x="T86" y="T87"/>
                        </a:cxn>
                        <a:cxn ang="T134">
                          <a:pos x="T88" y="T89"/>
                        </a:cxn>
                      </a:cxnLst>
                      <a:rect l="T135" t="T136" r="T137" b="T138"/>
                      <a:pathLst>
                        <a:path w="1042" h="677">
                          <a:moveTo>
                            <a:pt x="0" y="369"/>
                          </a:moveTo>
                          <a:lnTo>
                            <a:pt x="74" y="167"/>
                          </a:lnTo>
                          <a:lnTo>
                            <a:pt x="80" y="165"/>
                          </a:lnTo>
                          <a:lnTo>
                            <a:pt x="91" y="156"/>
                          </a:lnTo>
                          <a:lnTo>
                            <a:pt x="112" y="145"/>
                          </a:lnTo>
                          <a:lnTo>
                            <a:pt x="138" y="130"/>
                          </a:lnTo>
                          <a:lnTo>
                            <a:pt x="169" y="111"/>
                          </a:lnTo>
                          <a:lnTo>
                            <a:pt x="208" y="93"/>
                          </a:lnTo>
                          <a:lnTo>
                            <a:pt x="249" y="74"/>
                          </a:lnTo>
                          <a:lnTo>
                            <a:pt x="297" y="56"/>
                          </a:lnTo>
                          <a:lnTo>
                            <a:pt x="347" y="37"/>
                          </a:lnTo>
                          <a:lnTo>
                            <a:pt x="399" y="22"/>
                          </a:lnTo>
                          <a:lnTo>
                            <a:pt x="455" y="11"/>
                          </a:lnTo>
                          <a:lnTo>
                            <a:pt x="512" y="2"/>
                          </a:lnTo>
                          <a:lnTo>
                            <a:pt x="570" y="0"/>
                          </a:lnTo>
                          <a:lnTo>
                            <a:pt x="577" y="0"/>
                          </a:lnTo>
                          <a:lnTo>
                            <a:pt x="594" y="0"/>
                          </a:lnTo>
                          <a:lnTo>
                            <a:pt x="621" y="2"/>
                          </a:lnTo>
                          <a:lnTo>
                            <a:pt x="657" y="4"/>
                          </a:lnTo>
                          <a:lnTo>
                            <a:pt x="698" y="7"/>
                          </a:lnTo>
                          <a:lnTo>
                            <a:pt x="742" y="13"/>
                          </a:lnTo>
                          <a:lnTo>
                            <a:pt x="790" y="22"/>
                          </a:lnTo>
                          <a:lnTo>
                            <a:pt x="838" y="35"/>
                          </a:lnTo>
                          <a:lnTo>
                            <a:pt x="885" y="52"/>
                          </a:lnTo>
                          <a:lnTo>
                            <a:pt x="929" y="72"/>
                          </a:lnTo>
                          <a:lnTo>
                            <a:pt x="968" y="98"/>
                          </a:lnTo>
                          <a:lnTo>
                            <a:pt x="1000" y="128"/>
                          </a:lnTo>
                          <a:lnTo>
                            <a:pt x="1003" y="132"/>
                          </a:lnTo>
                          <a:lnTo>
                            <a:pt x="1011" y="143"/>
                          </a:lnTo>
                          <a:lnTo>
                            <a:pt x="1020" y="158"/>
                          </a:lnTo>
                          <a:lnTo>
                            <a:pt x="1029" y="180"/>
                          </a:lnTo>
                          <a:lnTo>
                            <a:pt x="1039" y="208"/>
                          </a:lnTo>
                          <a:lnTo>
                            <a:pt x="1042" y="237"/>
                          </a:lnTo>
                          <a:lnTo>
                            <a:pt x="1042" y="273"/>
                          </a:lnTo>
                          <a:lnTo>
                            <a:pt x="1033" y="312"/>
                          </a:lnTo>
                          <a:lnTo>
                            <a:pt x="1015" y="352"/>
                          </a:lnTo>
                          <a:lnTo>
                            <a:pt x="1013" y="356"/>
                          </a:lnTo>
                          <a:lnTo>
                            <a:pt x="1005" y="365"/>
                          </a:lnTo>
                          <a:lnTo>
                            <a:pt x="992" y="378"/>
                          </a:lnTo>
                          <a:lnTo>
                            <a:pt x="978" y="395"/>
                          </a:lnTo>
                          <a:lnTo>
                            <a:pt x="957" y="412"/>
                          </a:lnTo>
                          <a:lnTo>
                            <a:pt x="935" y="430"/>
                          </a:lnTo>
                          <a:lnTo>
                            <a:pt x="909" y="447"/>
                          </a:lnTo>
                          <a:lnTo>
                            <a:pt x="879" y="462"/>
                          </a:lnTo>
                          <a:lnTo>
                            <a:pt x="766" y="677"/>
                          </a:lnTo>
                        </a:path>
                      </a:pathLst>
                    </a:cu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58" name="Freeform 180"/>
                    <p:cNvSpPr>
                      <a:spLocks/>
                    </p:cNvSpPr>
                    <p:nvPr/>
                  </p:nvSpPr>
                  <p:spPr bwMode="auto">
                    <a:xfrm>
                      <a:off x="2442" y="1574"/>
                      <a:ext cx="1034" cy="632"/>
                    </a:xfrm>
                    <a:custGeom>
                      <a:avLst/>
                      <a:gdLst>
                        <a:gd name="T0" fmla="*/ 0 w 1034"/>
                        <a:gd name="T1" fmla="*/ 311 h 632"/>
                        <a:gd name="T2" fmla="*/ 66 w 1034"/>
                        <a:gd name="T3" fmla="*/ 167 h 632"/>
                        <a:gd name="T4" fmla="*/ 72 w 1034"/>
                        <a:gd name="T5" fmla="*/ 163 h 632"/>
                        <a:gd name="T6" fmla="*/ 83 w 1034"/>
                        <a:gd name="T7" fmla="*/ 155 h 632"/>
                        <a:gd name="T8" fmla="*/ 104 w 1034"/>
                        <a:gd name="T9" fmla="*/ 144 h 632"/>
                        <a:gd name="T10" fmla="*/ 130 w 1034"/>
                        <a:gd name="T11" fmla="*/ 128 h 632"/>
                        <a:gd name="T12" fmla="*/ 161 w 1034"/>
                        <a:gd name="T13" fmla="*/ 111 h 632"/>
                        <a:gd name="T14" fmla="*/ 200 w 1034"/>
                        <a:gd name="T15" fmla="*/ 92 h 632"/>
                        <a:gd name="T16" fmla="*/ 241 w 1034"/>
                        <a:gd name="T17" fmla="*/ 72 h 632"/>
                        <a:gd name="T18" fmla="*/ 289 w 1034"/>
                        <a:gd name="T19" fmla="*/ 53 h 632"/>
                        <a:gd name="T20" fmla="*/ 339 w 1034"/>
                        <a:gd name="T21" fmla="*/ 37 h 632"/>
                        <a:gd name="T22" fmla="*/ 391 w 1034"/>
                        <a:gd name="T23" fmla="*/ 22 h 632"/>
                        <a:gd name="T24" fmla="*/ 447 w 1034"/>
                        <a:gd name="T25" fmla="*/ 9 h 632"/>
                        <a:gd name="T26" fmla="*/ 504 w 1034"/>
                        <a:gd name="T27" fmla="*/ 1 h 632"/>
                        <a:gd name="T28" fmla="*/ 562 w 1034"/>
                        <a:gd name="T29" fmla="*/ 0 h 632"/>
                        <a:gd name="T30" fmla="*/ 569 w 1034"/>
                        <a:gd name="T31" fmla="*/ 0 h 632"/>
                        <a:gd name="T32" fmla="*/ 586 w 1034"/>
                        <a:gd name="T33" fmla="*/ 0 h 632"/>
                        <a:gd name="T34" fmla="*/ 613 w 1034"/>
                        <a:gd name="T35" fmla="*/ 0 h 632"/>
                        <a:gd name="T36" fmla="*/ 649 w 1034"/>
                        <a:gd name="T37" fmla="*/ 1 h 632"/>
                        <a:gd name="T38" fmla="*/ 690 w 1034"/>
                        <a:gd name="T39" fmla="*/ 7 h 632"/>
                        <a:gd name="T40" fmla="*/ 734 w 1034"/>
                        <a:gd name="T41" fmla="*/ 13 h 632"/>
                        <a:gd name="T42" fmla="*/ 782 w 1034"/>
                        <a:gd name="T43" fmla="*/ 22 h 632"/>
                        <a:gd name="T44" fmla="*/ 830 w 1034"/>
                        <a:gd name="T45" fmla="*/ 35 h 632"/>
                        <a:gd name="T46" fmla="*/ 877 w 1034"/>
                        <a:gd name="T47" fmla="*/ 50 h 632"/>
                        <a:gd name="T48" fmla="*/ 921 w 1034"/>
                        <a:gd name="T49" fmla="*/ 70 h 632"/>
                        <a:gd name="T50" fmla="*/ 960 w 1034"/>
                        <a:gd name="T51" fmla="*/ 96 h 632"/>
                        <a:gd name="T52" fmla="*/ 992 w 1034"/>
                        <a:gd name="T53" fmla="*/ 128 h 632"/>
                        <a:gd name="T54" fmla="*/ 995 w 1034"/>
                        <a:gd name="T55" fmla="*/ 131 h 632"/>
                        <a:gd name="T56" fmla="*/ 1003 w 1034"/>
                        <a:gd name="T57" fmla="*/ 141 h 632"/>
                        <a:gd name="T58" fmla="*/ 1012 w 1034"/>
                        <a:gd name="T59" fmla="*/ 157 h 632"/>
                        <a:gd name="T60" fmla="*/ 1021 w 1034"/>
                        <a:gd name="T61" fmla="*/ 180 h 632"/>
                        <a:gd name="T62" fmla="*/ 1031 w 1034"/>
                        <a:gd name="T63" fmla="*/ 205 h 632"/>
                        <a:gd name="T64" fmla="*/ 1034 w 1034"/>
                        <a:gd name="T65" fmla="*/ 237 h 632"/>
                        <a:gd name="T66" fmla="*/ 1034 w 1034"/>
                        <a:gd name="T67" fmla="*/ 272 h 632"/>
                        <a:gd name="T68" fmla="*/ 1025 w 1034"/>
                        <a:gd name="T69" fmla="*/ 311 h 632"/>
                        <a:gd name="T70" fmla="*/ 1007 w 1034"/>
                        <a:gd name="T71" fmla="*/ 352 h 632"/>
                        <a:gd name="T72" fmla="*/ 1005 w 1034"/>
                        <a:gd name="T73" fmla="*/ 356 h 632"/>
                        <a:gd name="T74" fmla="*/ 997 w 1034"/>
                        <a:gd name="T75" fmla="*/ 363 h 632"/>
                        <a:gd name="T76" fmla="*/ 984 w 1034"/>
                        <a:gd name="T77" fmla="*/ 378 h 632"/>
                        <a:gd name="T78" fmla="*/ 970 w 1034"/>
                        <a:gd name="T79" fmla="*/ 393 h 632"/>
                        <a:gd name="T80" fmla="*/ 949 w 1034"/>
                        <a:gd name="T81" fmla="*/ 411 h 632"/>
                        <a:gd name="T82" fmla="*/ 927 w 1034"/>
                        <a:gd name="T83" fmla="*/ 430 h 632"/>
                        <a:gd name="T84" fmla="*/ 901 w 1034"/>
                        <a:gd name="T85" fmla="*/ 447 h 632"/>
                        <a:gd name="T86" fmla="*/ 871 w 1034"/>
                        <a:gd name="T87" fmla="*/ 461 h 632"/>
                        <a:gd name="T88" fmla="*/ 758 w 1034"/>
                        <a:gd name="T89" fmla="*/ 632 h 632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60000 65536"/>
                        <a:gd name="T100" fmla="*/ 0 60000 65536"/>
                        <a:gd name="T101" fmla="*/ 0 60000 65536"/>
                        <a:gd name="T102" fmla="*/ 0 60000 65536"/>
                        <a:gd name="T103" fmla="*/ 0 60000 65536"/>
                        <a:gd name="T104" fmla="*/ 0 60000 65536"/>
                        <a:gd name="T105" fmla="*/ 0 60000 65536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w 1034"/>
                        <a:gd name="T136" fmla="*/ 0 h 632"/>
                        <a:gd name="T137" fmla="*/ 1034 w 1034"/>
                        <a:gd name="T138" fmla="*/ 632 h 632"/>
                      </a:gdLst>
                      <a:ahLst/>
                      <a:cxnLst>
                        <a:cxn ang="T90">
                          <a:pos x="T0" y="T1"/>
                        </a:cxn>
                        <a:cxn ang="T91">
                          <a:pos x="T2" y="T3"/>
                        </a:cxn>
                        <a:cxn ang="T92">
                          <a:pos x="T4" y="T5"/>
                        </a:cxn>
                        <a:cxn ang="T93">
                          <a:pos x="T6" y="T7"/>
                        </a:cxn>
                        <a:cxn ang="T94">
                          <a:pos x="T8" y="T9"/>
                        </a:cxn>
                        <a:cxn ang="T95">
                          <a:pos x="T10" y="T11"/>
                        </a:cxn>
                        <a:cxn ang="T96">
                          <a:pos x="T12" y="T13"/>
                        </a:cxn>
                        <a:cxn ang="T97">
                          <a:pos x="T14" y="T15"/>
                        </a:cxn>
                        <a:cxn ang="T98">
                          <a:pos x="T16" y="T17"/>
                        </a:cxn>
                        <a:cxn ang="T99">
                          <a:pos x="T18" y="T19"/>
                        </a:cxn>
                        <a:cxn ang="T100">
                          <a:pos x="T20" y="T21"/>
                        </a:cxn>
                        <a:cxn ang="T101">
                          <a:pos x="T22" y="T23"/>
                        </a:cxn>
                        <a:cxn ang="T102">
                          <a:pos x="T24" y="T25"/>
                        </a:cxn>
                        <a:cxn ang="T103">
                          <a:pos x="T26" y="T27"/>
                        </a:cxn>
                        <a:cxn ang="T104">
                          <a:pos x="T28" y="T29"/>
                        </a:cxn>
                        <a:cxn ang="T105">
                          <a:pos x="T30" y="T31"/>
                        </a:cxn>
                        <a:cxn ang="T106">
                          <a:pos x="T32" y="T33"/>
                        </a:cxn>
                        <a:cxn ang="T107">
                          <a:pos x="T34" y="T35"/>
                        </a:cxn>
                        <a:cxn ang="T108">
                          <a:pos x="T36" y="T37"/>
                        </a:cxn>
                        <a:cxn ang="T109">
                          <a:pos x="T38" y="T39"/>
                        </a:cxn>
                        <a:cxn ang="T110">
                          <a:pos x="T40" y="T41"/>
                        </a:cxn>
                        <a:cxn ang="T111">
                          <a:pos x="T42" y="T43"/>
                        </a:cxn>
                        <a:cxn ang="T112">
                          <a:pos x="T44" y="T45"/>
                        </a:cxn>
                        <a:cxn ang="T113">
                          <a:pos x="T46" y="T47"/>
                        </a:cxn>
                        <a:cxn ang="T114">
                          <a:pos x="T48" y="T49"/>
                        </a:cxn>
                        <a:cxn ang="T115">
                          <a:pos x="T50" y="T51"/>
                        </a:cxn>
                        <a:cxn ang="T116">
                          <a:pos x="T52" y="T53"/>
                        </a:cxn>
                        <a:cxn ang="T117">
                          <a:pos x="T54" y="T55"/>
                        </a:cxn>
                        <a:cxn ang="T118">
                          <a:pos x="T56" y="T57"/>
                        </a:cxn>
                        <a:cxn ang="T119">
                          <a:pos x="T58" y="T59"/>
                        </a:cxn>
                        <a:cxn ang="T120">
                          <a:pos x="T60" y="T61"/>
                        </a:cxn>
                        <a:cxn ang="T121">
                          <a:pos x="T62" y="T63"/>
                        </a:cxn>
                        <a:cxn ang="T122">
                          <a:pos x="T64" y="T65"/>
                        </a:cxn>
                        <a:cxn ang="T123">
                          <a:pos x="T66" y="T67"/>
                        </a:cxn>
                        <a:cxn ang="T124">
                          <a:pos x="T68" y="T69"/>
                        </a:cxn>
                        <a:cxn ang="T125">
                          <a:pos x="T70" y="T71"/>
                        </a:cxn>
                        <a:cxn ang="T126">
                          <a:pos x="T72" y="T73"/>
                        </a:cxn>
                        <a:cxn ang="T127">
                          <a:pos x="T74" y="T75"/>
                        </a:cxn>
                        <a:cxn ang="T128">
                          <a:pos x="T76" y="T77"/>
                        </a:cxn>
                        <a:cxn ang="T129">
                          <a:pos x="T78" y="T79"/>
                        </a:cxn>
                        <a:cxn ang="T130">
                          <a:pos x="T80" y="T81"/>
                        </a:cxn>
                        <a:cxn ang="T131">
                          <a:pos x="T82" y="T83"/>
                        </a:cxn>
                        <a:cxn ang="T132">
                          <a:pos x="T84" y="T85"/>
                        </a:cxn>
                        <a:cxn ang="T133">
                          <a:pos x="T86" y="T87"/>
                        </a:cxn>
                        <a:cxn ang="T134">
                          <a:pos x="T88" y="T89"/>
                        </a:cxn>
                      </a:cxnLst>
                      <a:rect l="T135" t="T136" r="T137" b="T138"/>
                      <a:pathLst>
                        <a:path w="1034" h="632">
                          <a:moveTo>
                            <a:pt x="0" y="311"/>
                          </a:moveTo>
                          <a:lnTo>
                            <a:pt x="66" y="167"/>
                          </a:lnTo>
                          <a:lnTo>
                            <a:pt x="72" y="163"/>
                          </a:lnTo>
                          <a:lnTo>
                            <a:pt x="83" y="155"/>
                          </a:lnTo>
                          <a:lnTo>
                            <a:pt x="104" y="144"/>
                          </a:lnTo>
                          <a:lnTo>
                            <a:pt x="130" y="128"/>
                          </a:lnTo>
                          <a:lnTo>
                            <a:pt x="161" y="111"/>
                          </a:lnTo>
                          <a:lnTo>
                            <a:pt x="200" y="92"/>
                          </a:lnTo>
                          <a:lnTo>
                            <a:pt x="241" y="72"/>
                          </a:lnTo>
                          <a:lnTo>
                            <a:pt x="289" y="53"/>
                          </a:lnTo>
                          <a:lnTo>
                            <a:pt x="339" y="37"/>
                          </a:lnTo>
                          <a:lnTo>
                            <a:pt x="391" y="22"/>
                          </a:lnTo>
                          <a:lnTo>
                            <a:pt x="447" y="9"/>
                          </a:lnTo>
                          <a:lnTo>
                            <a:pt x="504" y="1"/>
                          </a:lnTo>
                          <a:lnTo>
                            <a:pt x="562" y="0"/>
                          </a:lnTo>
                          <a:lnTo>
                            <a:pt x="569" y="0"/>
                          </a:lnTo>
                          <a:lnTo>
                            <a:pt x="586" y="0"/>
                          </a:lnTo>
                          <a:lnTo>
                            <a:pt x="613" y="0"/>
                          </a:lnTo>
                          <a:lnTo>
                            <a:pt x="649" y="1"/>
                          </a:lnTo>
                          <a:lnTo>
                            <a:pt x="690" y="7"/>
                          </a:lnTo>
                          <a:lnTo>
                            <a:pt x="734" y="13"/>
                          </a:lnTo>
                          <a:lnTo>
                            <a:pt x="782" y="22"/>
                          </a:lnTo>
                          <a:lnTo>
                            <a:pt x="830" y="35"/>
                          </a:lnTo>
                          <a:lnTo>
                            <a:pt x="877" y="50"/>
                          </a:lnTo>
                          <a:lnTo>
                            <a:pt x="921" y="70"/>
                          </a:lnTo>
                          <a:lnTo>
                            <a:pt x="960" y="96"/>
                          </a:lnTo>
                          <a:lnTo>
                            <a:pt x="992" y="128"/>
                          </a:lnTo>
                          <a:lnTo>
                            <a:pt x="995" y="131"/>
                          </a:lnTo>
                          <a:lnTo>
                            <a:pt x="1003" y="141"/>
                          </a:lnTo>
                          <a:lnTo>
                            <a:pt x="1012" y="157"/>
                          </a:lnTo>
                          <a:lnTo>
                            <a:pt x="1021" y="180"/>
                          </a:lnTo>
                          <a:lnTo>
                            <a:pt x="1031" y="205"/>
                          </a:lnTo>
                          <a:lnTo>
                            <a:pt x="1034" y="237"/>
                          </a:lnTo>
                          <a:lnTo>
                            <a:pt x="1034" y="272"/>
                          </a:lnTo>
                          <a:lnTo>
                            <a:pt x="1025" y="311"/>
                          </a:lnTo>
                          <a:lnTo>
                            <a:pt x="1007" y="352"/>
                          </a:lnTo>
                          <a:lnTo>
                            <a:pt x="1005" y="356"/>
                          </a:lnTo>
                          <a:lnTo>
                            <a:pt x="997" y="363"/>
                          </a:lnTo>
                          <a:lnTo>
                            <a:pt x="984" y="378"/>
                          </a:lnTo>
                          <a:lnTo>
                            <a:pt x="970" y="393"/>
                          </a:lnTo>
                          <a:lnTo>
                            <a:pt x="949" y="411"/>
                          </a:lnTo>
                          <a:lnTo>
                            <a:pt x="927" y="430"/>
                          </a:lnTo>
                          <a:lnTo>
                            <a:pt x="901" y="447"/>
                          </a:lnTo>
                          <a:lnTo>
                            <a:pt x="871" y="461"/>
                          </a:lnTo>
                          <a:lnTo>
                            <a:pt x="758" y="632"/>
                          </a:lnTo>
                        </a:path>
                      </a:pathLst>
                    </a:cu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59" name="Freeform 181"/>
                    <p:cNvSpPr>
                      <a:spLocks/>
                    </p:cNvSpPr>
                    <p:nvPr/>
                  </p:nvSpPr>
                  <p:spPr bwMode="auto">
                    <a:xfrm>
                      <a:off x="2456" y="1599"/>
                      <a:ext cx="1034" cy="586"/>
                    </a:xfrm>
                    <a:custGeom>
                      <a:avLst/>
                      <a:gdLst>
                        <a:gd name="T0" fmla="*/ 0 w 1034"/>
                        <a:gd name="T1" fmla="*/ 276 h 586"/>
                        <a:gd name="T2" fmla="*/ 66 w 1034"/>
                        <a:gd name="T3" fmla="*/ 167 h 586"/>
                        <a:gd name="T4" fmla="*/ 72 w 1034"/>
                        <a:gd name="T5" fmla="*/ 163 h 586"/>
                        <a:gd name="T6" fmla="*/ 83 w 1034"/>
                        <a:gd name="T7" fmla="*/ 156 h 586"/>
                        <a:gd name="T8" fmla="*/ 104 w 1034"/>
                        <a:gd name="T9" fmla="*/ 145 h 586"/>
                        <a:gd name="T10" fmla="*/ 130 w 1034"/>
                        <a:gd name="T11" fmla="*/ 130 h 586"/>
                        <a:gd name="T12" fmla="*/ 161 w 1034"/>
                        <a:gd name="T13" fmla="*/ 111 h 586"/>
                        <a:gd name="T14" fmla="*/ 200 w 1034"/>
                        <a:gd name="T15" fmla="*/ 93 h 586"/>
                        <a:gd name="T16" fmla="*/ 241 w 1034"/>
                        <a:gd name="T17" fmla="*/ 74 h 586"/>
                        <a:gd name="T18" fmla="*/ 289 w 1034"/>
                        <a:gd name="T19" fmla="*/ 56 h 586"/>
                        <a:gd name="T20" fmla="*/ 339 w 1034"/>
                        <a:gd name="T21" fmla="*/ 37 h 586"/>
                        <a:gd name="T22" fmla="*/ 391 w 1034"/>
                        <a:gd name="T23" fmla="*/ 22 h 586"/>
                        <a:gd name="T24" fmla="*/ 447 w 1034"/>
                        <a:gd name="T25" fmla="*/ 11 h 586"/>
                        <a:gd name="T26" fmla="*/ 504 w 1034"/>
                        <a:gd name="T27" fmla="*/ 2 h 586"/>
                        <a:gd name="T28" fmla="*/ 562 w 1034"/>
                        <a:gd name="T29" fmla="*/ 0 h 586"/>
                        <a:gd name="T30" fmla="*/ 569 w 1034"/>
                        <a:gd name="T31" fmla="*/ 0 h 586"/>
                        <a:gd name="T32" fmla="*/ 586 w 1034"/>
                        <a:gd name="T33" fmla="*/ 0 h 586"/>
                        <a:gd name="T34" fmla="*/ 613 w 1034"/>
                        <a:gd name="T35" fmla="*/ 0 h 586"/>
                        <a:gd name="T36" fmla="*/ 649 w 1034"/>
                        <a:gd name="T37" fmla="*/ 4 h 586"/>
                        <a:gd name="T38" fmla="*/ 690 w 1034"/>
                        <a:gd name="T39" fmla="*/ 7 h 586"/>
                        <a:gd name="T40" fmla="*/ 734 w 1034"/>
                        <a:gd name="T41" fmla="*/ 13 h 586"/>
                        <a:gd name="T42" fmla="*/ 782 w 1034"/>
                        <a:gd name="T43" fmla="*/ 22 h 586"/>
                        <a:gd name="T44" fmla="*/ 830 w 1034"/>
                        <a:gd name="T45" fmla="*/ 35 h 586"/>
                        <a:gd name="T46" fmla="*/ 877 w 1034"/>
                        <a:gd name="T47" fmla="*/ 52 h 586"/>
                        <a:gd name="T48" fmla="*/ 921 w 1034"/>
                        <a:gd name="T49" fmla="*/ 72 h 586"/>
                        <a:gd name="T50" fmla="*/ 960 w 1034"/>
                        <a:gd name="T51" fmla="*/ 96 h 586"/>
                        <a:gd name="T52" fmla="*/ 992 w 1034"/>
                        <a:gd name="T53" fmla="*/ 128 h 586"/>
                        <a:gd name="T54" fmla="*/ 995 w 1034"/>
                        <a:gd name="T55" fmla="*/ 132 h 586"/>
                        <a:gd name="T56" fmla="*/ 1003 w 1034"/>
                        <a:gd name="T57" fmla="*/ 143 h 586"/>
                        <a:gd name="T58" fmla="*/ 1012 w 1034"/>
                        <a:gd name="T59" fmla="*/ 158 h 586"/>
                        <a:gd name="T60" fmla="*/ 1021 w 1034"/>
                        <a:gd name="T61" fmla="*/ 180 h 586"/>
                        <a:gd name="T62" fmla="*/ 1031 w 1034"/>
                        <a:gd name="T63" fmla="*/ 208 h 586"/>
                        <a:gd name="T64" fmla="*/ 1034 w 1034"/>
                        <a:gd name="T65" fmla="*/ 237 h 586"/>
                        <a:gd name="T66" fmla="*/ 1034 w 1034"/>
                        <a:gd name="T67" fmla="*/ 273 h 586"/>
                        <a:gd name="T68" fmla="*/ 1025 w 1034"/>
                        <a:gd name="T69" fmla="*/ 312 h 586"/>
                        <a:gd name="T70" fmla="*/ 1007 w 1034"/>
                        <a:gd name="T71" fmla="*/ 352 h 586"/>
                        <a:gd name="T72" fmla="*/ 1005 w 1034"/>
                        <a:gd name="T73" fmla="*/ 356 h 586"/>
                        <a:gd name="T74" fmla="*/ 997 w 1034"/>
                        <a:gd name="T75" fmla="*/ 365 h 586"/>
                        <a:gd name="T76" fmla="*/ 984 w 1034"/>
                        <a:gd name="T77" fmla="*/ 378 h 586"/>
                        <a:gd name="T78" fmla="*/ 970 w 1034"/>
                        <a:gd name="T79" fmla="*/ 395 h 586"/>
                        <a:gd name="T80" fmla="*/ 949 w 1034"/>
                        <a:gd name="T81" fmla="*/ 412 h 586"/>
                        <a:gd name="T82" fmla="*/ 927 w 1034"/>
                        <a:gd name="T83" fmla="*/ 430 h 586"/>
                        <a:gd name="T84" fmla="*/ 901 w 1034"/>
                        <a:gd name="T85" fmla="*/ 447 h 586"/>
                        <a:gd name="T86" fmla="*/ 871 w 1034"/>
                        <a:gd name="T87" fmla="*/ 462 h 586"/>
                        <a:gd name="T88" fmla="*/ 758 w 1034"/>
                        <a:gd name="T89" fmla="*/ 586 h 586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60000 65536"/>
                        <a:gd name="T100" fmla="*/ 0 60000 65536"/>
                        <a:gd name="T101" fmla="*/ 0 60000 65536"/>
                        <a:gd name="T102" fmla="*/ 0 60000 65536"/>
                        <a:gd name="T103" fmla="*/ 0 60000 65536"/>
                        <a:gd name="T104" fmla="*/ 0 60000 65536"/>
                        <a:gd name="T105" fmla="*/ 0 60000 65536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w 1034"/>
                        <a:gd name="T136" fmla="*/ 0 h 586"/>
                        <a:gd name="T137" fmla="*/ 1034 w 1034"/>
                        <a:gd name="T138" fmla="*/ 586 h 586"/>
                      </a:gdLst>
                      <a:ahLst/>
                      <a:cxnLst>
                        <a:cxn ang="T90">
                          <a:pos x="T0" y="T1"/>
                        </a:cxn>
                        <a:cxn ang="T91">
                          <a:pos x="T2" y="T3"/>
                        </a:cxn>
                        <a:cxn ang="T92">
                          <a:pos x="T4" y="T5"/>
                        </a:cxn>
                        <a:cxn ang="T93">
                          <a:pos x="T6" y="T7"/>
                        </a:cxn>
                        <a:cxn ang="T94">
                          <a:pos x="T8" y="T9"/>
                        </a:cxn>
                        <a:cxn ang="T95">
                          <a:pos x="T10" y="T11"/>
                        </a:cxn>
                        <a:cxn ang="T96">
                          <a:pos x="T12" y="T13"/>
                        </a:cxn>
                        <a:cxn ang="T97">
                          <a:pos x="T14" y="T15"/>
                        </a:cxn>
                        <a:cxn ang="T98">
                          <a:pos x="T16" y="T17"/>
                        </a:cxn>
                        <a:cxn ang="T99">
                          <a:pos x="T18" y="T19"/>
                        </a:cxn>
                        <a:cxn ang="T100">
                          <a:pos x="T20" y="T21"/>
                        </a:cxn>
                        <a:cxn ang="T101">
                          <a:pos x="T22" y="T23"/>
                        </a:cxn>
                        <a:cxn ang="T102">
                          <a:pos x="T24" y="T25"/>
                        </a:cxn>
                        <a:cxn ang="T103">
                          <a:pos x="T26" y="T27"/>
                        </a:cxn>
                        <a:cxn ang="T104">
                          <a:pos x="T28" y="T29"/>
                        </a:cxn>
                        <a:cxn ang="T105">
                          <a:pos x="T30" y="T31"/>
                        </a:cxn>
                        <a:cxn ang="T106">
                          <a:pos x="T32" y="T33"/>
                        </a:cxn>
                        <a:cxn ang="T107">
                          <a:pos x="T34" y="T35"/>
                        </a:cxn>
                        <a:cxn ang="T108">
                          <a:pos x="T36" y="T37"/>
                        </a:cxn>
                        <a:cxn ang="T109">
                          <a:pos x="T38" y="T39"/>
                        </a:cxn>
                        <a:cxn ang="T110">
                          <a:pos x="T40" y="T41"/>
                        </a:cxn>
                        <a:cxn ang="T111">
                          <a:pos x="T42" y="T43"/>
                        </a:cxn>
                        <a:cxn ang="T112">
                          <a:pos x="T44" y="T45"/>
                        </a:cxn>
                        <a:cxn ang="T113">
                          <a:pos x="T46" y="T47"/>
                        </a:cxn>
                        <a:cxn ang="T114">
                          <a:pos x="T48" y="T49"/>
                        </a:cxn>
                        <a:cxn ang="T115">
                          <a:pos x="T50" y="T51"/>
                        </a:cxn>
                        <a:cxn ang="T116">
                          <a:pos x="T52" y="T53"/>
                        </a:cxn>
                        <a:cxn ang="T117">
                          <a:pos x="T54" y="T55"/>
                        </a:cxn>
                        <a:cxn ang="T118">
                          <a:pos x="T56" y="T57"/>
                        </a:cxn>
                        <a:cxn ang="T119">
                          <a:pos x="T58" y="T59"/>
                        </a:cxn>
                        <a:cxn ang="T120">
                          <a:pos x="T60" y="T61"/>
                        </a:cxn>
                        <a:cxn ang="T121">
                          <a:pos x="T62" y="T63"/>
                        </a:cxn>
                        <a:cxn ang="T122">
                          <a:pos x="T64" y="T65"/>
                        </a:cxn>
                        <a:cxn ang="T123">
                          <a:pos x="T66" y="T67"/>
                        </a:cxn>
                        <a:cxn ang="T124">
                          <a:pos x="T68" y="T69"/>
                        </a:cxn>
                        <a:cxn ang="T125">
                          <a:pos x="T70" y="T71"/>
                        </a:cxn>
                        <a:cxn ang="T126">
                          <a:pos x="T72" y="T73"/>
                        </a:cxn>
                        <a:cxn ang="T127">
                          <a:pos x="T74" y="T75"/>
                        </a:cxn>
                        <a:cxn ang="T128">
                          <a:pos x="T76" y="T77"/>
                        </a:cxn>
                        <a:cxn ang="T129">
                          <a:pos x="T78" y="T79"/>
                        </a:cxn>
                        <a:cxn ang="T130">
                          <a:pos x="T80" y="T81"/>
                        </a:cxn>
                        <a:cxn ang="T131">
                          <a:pos x="T82" y="T83"/>
                        </a:cxn>
                        <a:cxn ang="T132">
                          <a:pos x="T84" y="T85"/>
                        </a:cxn>
                        <a:cxn ang="T133">
                          <a:pos x="T86" y="T87"/>
                        </a:cxn>
                        <a:cxn ang="T134">
                          <a:pos x="T88" y="T89"/>
                        </a:cxn>
                      </a:cxnLst>
                      <a:rect l="T135" t="T136" r="T137" b="T138"/>
                      <a:pathLst>
                        <a:path w="1034" h="586">
                          <a:moveTo>
                            <a:pt x="0" y="276"/>
                          </a:moveTo>
                          <a:lnTo>
                            <a:pt x="66" y="167"/>
                          </a:lnTo>
                          <a:lnTo>
                            <a:pt x="72" y="163"/>
                          </a:lnTo>
                          <a:lnTo>
                            <a:pt x="83" y="156"/>
                          </a:lnTo>
                          <a:lnTo>
                            <a:pt x="104" y="145"/>
                          </a:lnTo>
                          <a:lnTo>
                            <a:pt x="130" y="130"/>
                          </a:lnTo>
                          <a:lnTo>
                            <a:pt x="161" y="111"/>
                          </a:lnTo>
                          <a:lnTo>
                            <a:pt x="200" y="93"/>
                          </a:lnTo>
                          <a:lnTo>
                            <a:pt x="241" y="74"/>
                          </a:lnTo>
                          <a:lnTo>
                            <a:pt x="289" y="56"/>
                          </a:lnTo>
                          <a:lnTo>
                            <a:pt x="339" y="37"/>
                          </a:lnTo>
                          <a:lnTo>
                            <a:pt x="391" y="22"/>
                          </a:lnTo>
                          <a:lnTo>
                            <a:pt x="447" y="11"/>
                          </a:lnTo>
                          <a:lnTo>
                            <a:pt x="504" y="2"/>
                          </a:lnTo>
                          <a:lnTo>
                            <a:pt x="562" y="0"/>
                          </a:lnTo>
                          <a:lnTo>
                            <a:pt x="569" y="0"/>
                          </a:lnTo>
                          <a:lnTo>
                            <a:pt x="586" y="0"/>
                          </a:lnTo>
                          <a:lnTo>
                            <a:pt x="613" y="0"/>
                          </a:lnTo>
                          <a:lnTo>
                            <a:pt x="649" y="4"/>
                          </a:lnTo>
                          <a:lnTo>
                            <a:pt x="690" y="7"/>
                          </a:lnTo>
                          <a:lnTo>
                            <a:pt x="734" y="13"/>
                          </a:lnTo>
                          <a:lnTo>
                            <a:pt x="782" y="22"/>
                          </a:lnTo>
                          <a:lnTo>
                            <a:pt x="830" y="35"/>
                          </a:lnTo>
                          <a:lnTo>
                            <a:pt x="877" y="52"/>
                          </a:lnTo>
                          <a:lnTo>
                            <a:pt x="921" y="72"/>
                          </a:lnTo>
                          <a:lnTo>
                            <a:pt x="960" y="96"/>
                          </a:lnTo>
                          <a:lnTo>
                            <a:pt x="992" y="128"/>
                          </a:lnTo>
                          <a:lnTo>
                            <a:pt x="995" y="132"/>
                          </a:lnTo>
                          <a:lnTo>
                            <a:pt x="1003" y="143"/>
                          </a:lnTo>
                          <a:lnTo>
                            <a:pt x="1012" y="158"/>
                          </a:lnTo>
                          <a:lnTo>
                            <a:pt x="1021" y="180"/>
                          </a:lnTo>
                          <a:lnTo>
                            <a:pt x="1031" y="208"/>
                          </a:lnTo>
                          <a:lnTo>
                            <a:pt x="1034" y="237"/>
                          </a:lnTo>
                          <a:lnTo>
                            <a:pt x="1034" y="273"/>
                          </a:lnTo>
                          <a:lnTo>
                            <a:pt x="1025" y="312"/>
                          </a:lnTo>
                          <a:lnTo>
                            <a:pt x="1007" y="352"/>
                          </a:lnTo>
                          <a:lnTo>
                            <a:pt x="1005" y="356"/>
                          </a:lnTo>
                          <a:lnTo>
                            <a:pt x="997" y="365"/>
                          </a:lnTo>
                          <a:lnTo>
                            <a:pt x="984" y="378"/>
                          </a:lnTo>
                          <a:lnTo>
                            <a:pt x="970" y="395"/>
                          </a:lnTo>
                          <a:lnTo>
                            <a:pt x="949" y="412"/>
                          </a:lnTo>
                          <a:lnTo>
                            <a:pt x="927" y="430"/>
                          </a:lnTo>
                          <a:lnTo>
                            <a:pt x="901" y="447"/>
                          </a:lnTo>
                          <a:lnTo>
                            <a:pt x="871" y="462"/>
                          </a:lnTo>
                          <a:lnTo>
                            <a:pt x="758" y="586"/>
                          </a:lnTo>
                        </a:path>
                      </a:pathLst>
                    </a:cu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60" name="Freeform 182"/>
                    <p:cNvSpPr>
                      <a:spLocks/>
                    </p:cNvSpPr>
                    <p:nvPr/>
                  </p:nvSpPr>
                  <p:spPr bwMode="auto">
                    <a:xfrm>
                      <a:off x="2463" y="1651"/>
                      <a:ext cx="1027" cy="534"/>
                    </a:xfrm>
                    <a:custGeom>
                      <a:avLst/>
                      <a:gdLst>
                        <a:gd name="T0" fmla="*/ 0 w 1027"/>
                        <a:gd name="T1" fmla="*/ 221 h 534"/>
                        <a:gd name="T2" fmla="*/ 59 w 1027"/>
                        <a:gd name="T3" fmla="*/ 169 h 534"/>
                        <a:gd name="T4" fmla="*/ 65 w 1027"/>
                        <a:gd name="T5" fmla="*/ 165 h 534"/>
                        <a:gd name="T6" fmla="*/ 76 w 1027"/>
                        <a:gd name="T7" fmla="*/ 158 h 534"/>
                        <a:gd name="T8" fmla="*/ 97 w 1027"/>
                        <a:gd name="T9" fmla="*/ 145 h 534"/>
                        <a:gd name="T10" fmla="*/ 123 w 1027"/>
                        <a:gd name="T11" fmla="*/ 130 h 534"/>
                        <a:gd name="T12" fmla="*/ 154 w 1027"/>
                        <a:gd name="T13" fmla="*/ 113 h 534"/>
                        <a:gd name="T14" fmla="*/ 193 w 1027"/>
                        <a:gd name="T15" fmla="*/ 94 h 534"/>
                        <a:gd name="T16" fmla="*/ 234 w 1027"/>
                        <a:gd name="T17" fmla="*/ 74 h 534"/>
                        <a:gd name="T18" fmla="*/ 282 w 1027"/>
                        <a:gd name="T19" fmla="*/ 56 h 534"/>
                        <a:gd name="T20" fmla="*/ 332 w 1027"/>
                        <a:gd name="T21" fmla="*/ 39 h 534"/>
                        <a:gd name="T22" fmla="*/ 384 w 1027"/>
                        <a:gd name="T23" fmla="*/ 24 h 534"/>
                        <a:gd name="T24" fmla="*/ 440 w 1027"/>
                        <a:gd name="T25" fmla="*/ 11 h 534"/>
                        <a:gd name="T26" fmla="*/ 497 w 1027"/>
                        <a:gd name="T27" fmla="*/ 4 h 534"/>
                        <a:gd name="T28" fmla="*/ 555 w 1027"/>
                        <a:gd name="T29" fmla="*/ 0 h 534"/>
                        <a:gd name="T30" fmla="*/ 562 w 1027"/>
                        <a:gd name="T31" fmla="*/ 0 h 534"/>
                        <a:gd name="T32" fmla="*/ 579 w 1027"/>
                        <a:gd name="T33" fmla="*/ 2 h 534"/>
                        <a:gd name="T34" fmla="*/ 606 w 1027"/>
                        <a:gd name="T35" fmla="*/ 2 h 534"/>
                        <a:gd name="T36" fmla="*/ 642 w 1027"/>
                        <a:gd name="T37" fmla="*/ 4 h 534"/>
                        <a:gd name="T38" fmla="*/ 683 w 1027"/>
                        <a:gd name="T39" fmla="*/ 7 h 534"/>
                        <a:gd name="T40" fmla="*/ 727 w 1027"/>
                        <a:gd name="T41" fmla="*/ 15 h 534"/>
                        <a:gd name="T42" fmla="*/ 775 w 1027"/>
                        <a:gd name="T43" fmla="*/ 24 h 534"/>
                        <a:gd name="T44" fmla="*/ 823 w 1027"/>
                        <a:gd name="T45" fmla="*/ 35 h 534"/>
                        <a:gd name="T46" fmla="*/ 870 w 1027"/>
                        <a:gd name="T47" fmla="*/ 52 h 534"/>
                        <a:gd name="T48" fmla="*/ 914 w 1027"/>
                        <a:gd name="T49" fmla="*/ 72 h 534"/>
                        <a:gd name="T50" fmla="*/ 953 w 1027"/>
                        <a:gd name="T51" fmla="*/ 98 h 534"/>
                        <a:gd name="T52" fmla="*/ 985 w 1027"/>
                        <a:gd name="T53" fmla="*/ 130 h 534"/>
                        <a:gd name="T54" fmla="*/ 988 w 1027"/>
                        <a:gd name="T55" fmla="*/ 133 h 534"/>
                        <a:gd name="T56" fmla="*/ 996 w 1027"/>
                        <a:gd name="T57" fmla="*/ 143 h 534"/>
                        <a:gd name="T58" fmla="*/ 1005 w 1027"/>
                        <a:gd name="T59" fmla="*/ 159 h 534"/>
                        <a:gd name="T60" fmla="*/ 1014 w 1027"/>
                        <a:gd name="T61" fmla="*/ 182 h 534"/>
                        <a:gd name="T62" fmla="*/ 1024 w 1027"/>
                        <a:gd name="T63" fmla="*/ 208 h 534"/>
                        <a:gd name="T64" fmla="*/ 1027 w 1027"/>
                        <a:gd name="T65" fmla="*/ 239 h 534"/>
                        <a:gd name="T66" fmla="*/ 1027 w 1027"/>
                        <a:gd name="T67" fmla="*/ 274 h 534"/>
                        <a:gd name="T68" fmla="*/ 1018 w 1027"/>
                        <a:gd name="T69" fmla="*/ 311 h 534"/>
                        <a:gd name="T70" fmla="*/ 1000 w 1027"/>
                        <a:gd name="T71" fmla="*/ 354 h 534"/>
                        <a:gd name="T72" fmla="*/ 998 w 1027"/>
                        <a:gd name="T73" fmla="*/ 356 h 534"/>
                        <a:gd name="T74" fmla="*/ 990 w 1027"/>
                        <a:gd name="T75" fmla="*/ 365 h 534"/>
                        <a:gd name="T76" fmla="*/ 977 w 1027"/>
                        <a:gd name="T77" fmla="*/ 378 h 534"/>
                        <a:gd name="T78" fmla="*/ 963 w 1027"/>
                        <a:gd name="T79" fmla="*/ 395 h 534"/>
                        <a:gd name="T80" fmla="*/ 942 w 1027"/>
                        <a:gd name="T81" fmla="*/ 413 h 534"/>
                        <a:gd name="T82" fmla="*/ 920 w 1027"/>
                        <a:gd name="T83" fmla="*/ 432 h 534"/>
                        <a:gd name="T84" fmla="*/ 894 w 1027"/>
                        <a:gd name="T85" fmla="*/ 449 h 534"/>
                        <a:gd name="T86" fmla="*/ 864 w 1027"/>
                        <a:gd name="T87" fmla="*/ 463 h 534"/>
                        <a:gd name="T88" fmla="*/ 751 w 1027"/>
                        <a:gd name="T89" fmla="*/ 534 h 534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60000 65536"/>
                        <a:gd name="T100" fmla="*/ 0 60000 65536"/>
                        <a:gd name="T101" fmla="*/ 0 60000 65536"/>
                        <a:gd name="T102" fmla="*/ 0 60000 65536"/>
                        <a:gd name="T103" fmla="*/ 0 60000 65536"/>
                        <a:gd name="T104" fmla="*/ 0 60000 65536"/>
                        <a:gd name="T105" fmla="*/ 0 60000 65536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w 1027"/>
                        <a:gd name="T136" fmla="*/ 0 h 534"/>
                        <a:gd name="T137" fmla="*/ 1027 w 1027"/>
                        <a:gd name="T138" fmla="*/ 534 h 534"/>
                      </a:gdLst>
                      <a:ahLst/>
                      <a:cxnLst>
                        <a:cxn ang="T90">
                          <a:pos x="T0" y="T1"/>
                        </a:cxn>
                        <a:cxn ang="T91">
                          <a:pos x="T2" y="T3"/>
                        </a:cxn>
                        <a:cxn ang="T92">
                          <a:pos x="T4" y="T5"/>
                        </a:cxn>
                        <a:cxn ang="T93">
                          <a:pos x="T6" y="T7"/>
                        </a:cxn>
                        <a:cxn ang="T94">
                          <a:pos x="T8" y="T9"/>
                        </a:cxn>
                        <a:cxn ang="T95">
                          <a:pos x="T10" y="T11"/>
                        </a:cxn>
                        <a:cxn ang="T96">
                          <a:pos x="T12" y="T13"/>
                        </a:cxn>
                        <a:cxn ang="T97">
                          <a:pos x="T14" y="T15"/>
                        </a:cxn>
                        <a:cxn ang="T98">
                          <a:pos x="T16" y="T17"/>
                        </a:cxn>
                        <a:cxn ang="T99">
                          <a:pos x="T18" y="T19"/>
                        </a:cxn>
                        <a:cxn ang="T100">
                          <a:pos x="T20" y="T21"/>
                        </a:cxn>
                        <a:cxn ang="T101">
                          <a:pos x="T22" y="T23"/>
                        </a:cxn>
                        <a:cxn ang="T102">
                          <a:pos x="T24" y="T25"/>
                        </a:cxn>
                        <a:cxn ang="T103">
                          <a:pos x="T26" y="T27"/>
                        </a:cxn>
                        <a:cxn ang="T104">
                          <a:pos x="T28" y="T29"/>
                        </a:cxn>
                        <a:cxn ang="T105">
                          <a:pos x="T30" y="T31"/>
                        </a:cxn>
                        <a:cxn ang="T106">
                          <a:pos x="T32" y="T33"/>
                        </a:cxn>
                        <a:cxn ang="T107">
                          <a:pos x="T34" y="T35"/>
                        </a:cxn>
                        <a:cxn ang="T108">
                          <a:pos x="T36" y="T37"/>
                        </a:cxn>
                        <a:cxn ang="T109">
                          <a:pos x="T38" y="T39"/>
                        </a:cxn>
                        <a:cxn ang="T110">
                          <a:pos x="T40" y="T41"/>
                        </a:cxn>
                        <a:cxn ang="T111">
                          <a:pos x="T42" y="T43"/>
                        </a:cxn>
                        <a:cxn ang="T112">
                          <a:pos x="T44" y="T45"/>
                        </a:cxn>
                        <a:cxn ang="T113">
                          <a:pos x="T46" y="T47"/>
                        </a:cxn>
                        <a:cxn ang="T114">
                          <a:pos x="T48" y="T49"/>
                        </a:cxn>
                        <a:cxn ang="T115">
                          <a:pos x="T50" y="T51"/>
                        </a:cxn>
                        <a:cxn ang="T116">
                          <a:pos x="T52" y="T53"/>
                        </a:cxn>
                        <a:cxn ang="T117">
                          <a:pos x="T54" y="T55"/>
                        </a:cxn>
                        <a:cxn ang="T118">
                          <a:pos x="T56" y="T57"/>
                        </a:cxn>
                        <a:cxn ang="T119">
                          <a:pos x="T58" y="T59"/>
                        </a:cxn>
                        <a:cxn ang="T120">
                          <a:pos x="T60" y="T61"/>
                        </a:cxn>
                        <a:cxn ang="T121">
                          <a:pos x="T62" y="T63"/>
                        </a:cxn>
                        <a:cxn ang="T122">
                          <a:pos x="T64" y="T65"/>
                        </a:cxn>
                        <a:cxn ang="T123">
                          <a:pos x="T66" y="T67"/>
                        </a:cxn>
                        <a:cxn ang="T124">
                          <a:pos x="T68" y="T69"/>
                        </a:cxn>
                        <a:cxn ang="T125">
                          <a:pos x="T70" y="T71"/>
                        </a:cxn>
                        <a:cxn ang="T126">
                          <a:pos x="T72" y="T73"/>
                        </a:cxn>
                        <a:cxn ang="T127">
                          <a:pos x="T74" y="T75"/>
                        </a:cxn>
                        <a:cxn ang="T128">
                          <a:pos x="T76" y="T77"/>
                        </a:cxn>
                        <a:cxn ang="T129">
                          <a:pos x="T78" y="T79"/>
                        </a:cxn>
                        <a:cxn ang="T130">
                          <a:pos x="T80" y="T81"/>
                        </a:cxn>
                        <a:cxn ang="T131">
                          <a:pos x="T82" y="T83"/>
                        </a:cxn>
                        <a:cxn ang="T132">
                          <a:pos x="T84" y="T85"/>
                        </a:cxn>
                        <a:cxn ang="T133">
                          <a:pos x="T86" y="T87"/>
                        </a:cxn>
                        <a:cxn ang="T134">
                          <a:pos x="T88" y="T89"/>
                        </a:cxn>
                      </a:cxnLst>
                      <a:rect l="T135" t="T136" r="T137" b="T138"/>
                      <a:pathLst>
                        <a:path w="1027" h="534">
                          <a:moveTo>
                            <a:pt x="0" y="221"/>
                          </a:moveTo>
                          <a:lnTo>
                            <a:pt x="59" y="169"/>
                          </a:lnTo>
                          <a:lnTo>
                            <a:pt x="65" y="165"/>
                          </a:lnTo>
                          <a:lnTo>
                            <a:pt x="76" y="158"/>
                          </a:lnTo>
                          <a:lnTo>
                            <a:pt x="97" y="145"/>
                          </a:lnTo>
                          <a:lnTo>
                            <a:pt x="123" y="130"/>
                          </a:lnTo>
                          <a:lnTo>
                            <a:pt x="154" y="113"/>
                          </a:lnTo>
                          <a:lnTo>
                            <a:pt x="193" y="94"/>
                          </a:lnTo>
                          <a:lnTo>
                            <a:pt x="234" y="74"/>
                          </a:lnTo>
                          <a:lnTo>
                            <a:pt x="282" y="56"/>
                          </a:lnTo>
                          <a:lnTo>
                            <a:pt x="332" y="39"/>
                          </a:lnTo>
                          <a:lnTo>
                            <a:pt x="384" y="24"/>
                          </a:lnTo>
                          <a:lnTo>
                            <a:pt x="440" y="11"/>
                          </a:lnTo>
                          <a:lnTo>
                            <a:pt x="497" y="4"/>
                          </a:lnTo>
                          <a:lnTo>
                            <a:pt x="555" y="0"/>
                          </a:lnTo>
                          <a:lnTo>
                            <a:pt x="562" y="0"/>
                          </a:lnTo>
                          <a:lnTo>
                            <a:pt x="579" y="2"/>
                          </a:lnTo>
                          <a:lnTo>
                            <a:pt x="606" y="2"/>
                          </a:lnTo>
                          <a:lnTo>
                            <a:pt x="642" y="4"/>
                          </a:lnTo>
                          <a:lnTo>
                            <a:pt x="683" y="7"/>
                          </a:lnTo>
                          <a:lnTo>
                            <a:pt x="727" y="15"/>
                          </a:lnTo>
                          <a:lnTo>
                            <a:pt x="775" y="24"/>
                          </a:lnTo>
                          <a:lnTo>
                            <a:pt x="823" y="35"/>
                          </a:lnTo>
                          <a:lnTo>
                            <a:pt x="870" y="52"/>
                          </a:lnTo>
                          <a:lnTo>
                            <a:pt x="914" y="72"/>
                          </a:lnTo>
                          <a:lnTo>
                            <a:pt x="953" y="98"/>
                          </a:lnTo>
                          <a:lnTo>
                            <a:pt x="985" y="130"/>
                          </a:lnTo>
                          <a:lnTo>
                            <a:pt x="988" y="133"/>
                          </a:lnTo>
                          <a:lnTo>
                            <a:pt x="996" y="143"/>
                          </a:lnTo>
                          <a:lnTo>
                            <a:pt x="1005" y="159"/>
                          </a:lnTo>
                          <a:lnTo>
                            <a:pt x="1014" y="182"/>
                          </a:lnTo>
                          <a:lnTo>
                            <a:pt x="1024" y="208"/>
                          </a:lnTo>
                          <a:lnTo>
                            <a:pt x="1027" y="239"/>
                          </a:lnTo>
                          <a:lnTo>
                            <a:pt x="1027" y="274"/>
                          </a:lnTo>
                          <a:lnTo>
                            <a:pt x="1018" y="311"/>
                          </a:lnTo>
                          <a:lnTo>
                            <a:pt x="1000" y="354"/>
                          </a:lnTo>
                          <a:lnTo>
                            <a:pt x="998" y="356"/>
                          </a:lnTo>
                          <a:lnTo>
                            <a:pt x="990" y="365"/>
                          </a:lnTo>
                          <a:lnTo>
                            <a:pt x="977" y="378"/>
                          </a:lnTo>
                          <a:lnTo>
                            <a:pt x="963" y="395"/>
                          </a:lnTo>
                          <a:lnTo>
                            <a:pt x="942" y="413"/>
                          </a:lnTo>
                          <a:lnTo>
                            <a:pt x="920" y="432"/>
                          </a:lnTo>
                          <a:lnTo>
                            <a:pt x="894" y="449"/>
                          </a:lnTo>
                          <a:lnTo>
                            <a:pt x="864" y="463"/>
                          </a:lnTo>
                          <a:lnTo>
                            <a:pt x="751" y="534"/>
                          </a:lnTo>
                        </a:path>
                      </a:pathLst>
                    </a:cu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61" name="Freeform 251"/>
                    <p:cNvSpPr>
                      <a:spLocks/>
                    </p:cNvSpPr>
                    <p:nvPr/>
                  </p:nvSpPr>
                  <p:spPr bwMode="auto">
                    <a:xfrm>
                      <a:off x="2524" y="2521"/>
                      <a:ext cx="63" cy="64"/>
                    </a:xfrm>
                    <a:custGeom>
                      <a:avLst/>
                      <a:gdLst>
                        <a:gd name="T0" fmla="*/ 45 w 63"/>
                        <a:gd name="T1" fmla="*/ 63 h 64"/>
                        <a:gd name="T2" fmla="*/ 58 w 63"/>
                        <a:gd name="T3" fmla="*/ 51 h 64"/>
                        <a:gd name="T4" fmla="*/ 63 w 63"/>
                        <a:gd name="T5" fmla="*/ 37 h 64"/>
                        <a:gd name="T6" fmla="*/ 60 w 63"/>
                        <a:gd name="T7" fmla="*/ 18 h 64"/>
                        <a:gd name="T8" fmla="*/ 49 w 63"/>
                        <a:gd name="T9" fmla="*/ 5 h 64"/>
                        <a:gd name="T10" fmla="*/ 34 w 63"/>
                        <a:gd name="T11" fmla="*/ 0 h 64"/>
                        <a:gd name="T12" fmla="*/ 17 w 63"/>
                        <a:gd name="T13" fmla="*/ 1 h 64"/>
                        <a:gd name="T14" fmla="*/ 6 w 63"/>
                        <a:gd name="T15" fmla="*/ 13 h 64"/>
                        <a:gd name="T16" fmla="*/ 0 w 63"/>
                        <a:gd name="T17" fmla="*/ 27 h 64"/>
                        <a:gd name="T18" fmla="*/ 4 w 63"/>
                        <a:gd name="T19" fmla="*/ 44 h 64"/>
                        <a:gd name="T20" fmla="*/ 13 w 63"/>
                        <a:gd name="T21" fmla="*/ 59 h 64"/>
                        <a:gd name="T22" fmla="*/ 30 w 63"/>
                        <a:gd name="T23" fmla="*/ 64 h 64"/>
                        <a:gd name="T24" fmla="*/ 45 w 63"/>
                        <a:gd name="T25" fmla="*/ 63 h 64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w 63"/>
                        <a:gd name="T40" fmla="*/ 0 h 64"/>
                        <a:gd name="T41" fmla="*/ 63 w 63"/>
                        <a:gd name="T42" fmla="*/ 64 h 64"/>
                      </a:gdLst>
                      <a:ahLst/>
                      <a:cxnLst>
                        <a:cxn ang="T26">
                          <a:pos x="T0" y="T1"/>
                        </a:cxn>
                        <a:cxn ang="T27">
                          <a:pos x="T2" y="T3"/>
                        </a:cxn>
                        <a:cxn ang="T28">
                          <a:pos x="T4" y="T5"/>
                        </a:cxn>
                        <a:cxn ang="T29">
                          <a:pos x="T6" y="T7"/>
                        </a:cxn>
                        <a:cxn ang="T30">
                          <a:pos x="T8" y="T9"/>
                        </a:cxn>
                        <a:cxn ang="T31">
                          <a:pos x="T10" y="T11"/>
                        </a:cxn>
                        <a:cxn ang="T32">
                          <a:pos x="T12" y="T13"/>
                        </a:cxn>
                        <a:cxn ang="T33">
                          <a:pos x="T14" y="T15"/>
                        </a:cxn>
                        <a:cxn ang="T34">
                          <a:pos x="T16" y="T17"/>
                        </a:cxn>
                        <a:cxn ang="T35">
                          <a:pos x="T18" y="T19"/>
                        </a:cxn>
                        <a:cxn ang="T36">
                          <a:pos x="T20" y="T21"/>
                        </a:cxn>
                        <a:cxn ang="T37">
                          <a:pos x="T22" y="T23"/>
                        </a:cxn>
                        <a:cxn ang="T38">
                          <a:pos x="T24" y="T25"/>
                        </a:cxn>
                      </a:cxnLst>
                      <a:rect l="T39" t="T40" r="T41" b="T42"/>
                      <a:pathLst>
                        <a:path w="63" h="64">
                          <a:moveTo>
                            <a:pt x="45" y="63"/>
                          </a:moveTo>
                          <a:lnTo>
                            <a:pt x="58" y="51"/>
                          </a:lnTo>
                          <a:lnTo>
                            <a:pt x="63" y="37"/>
                          </a:lnTo>
                          <a:lnTo>
                            <a:pt x="60" y="18"/>
                          </a:lnTo>
                          <a:lnTo>
                            <a:pt x="49" y="5"/>
                          </a:lnTo>
                          <a:lnTo>
                            <a:pt x="34" y="0"/>
                          </a:lnTo>
                          <a:lnTo>
                            <a:pt x="17" y="1"/>
                          </a:lnTo>
                          <a:lnTo>
                            <a:pt x="6" y="13"/>
                          </a:lnTo>
                          <a:lnTo>
                            <a:pt x="0" y="27"/>
                          </a:lnTo>
                          <a:lnTo>
                            <a:pt x="4" y="44"/>
                          </a:lnTo>
                          <a:lnTo>
                            <a:pt x="13" y="59"/>
                          </a:lnTo>
                          <a:lnTo>
                            <a:pt x="30" y="64"/>
                          </a:lnTo>
                          <a:lnTo>
                            <a:pt x="45" y="63"/>
                          </a:lnTo>
                          <a:close/>
                        </a:path>
                      </a:pathLst>
                    </a:custGeom>
                    <a:solidFill>
                      <a:srgbClr val="D90000"/>
                    </a:solidFill>
                    <a:ln w="0">
                      <a:solidFill>
                        <a:srgbClr val="D9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62" name="Freeform 252"/>
                    <p:cNvSpPr>
                      <a:spLocks/>
                    </p:cNvSpPr>
                    <p:nvPr/>
                  </p:nvSpPr>
                  <p:spPr bwMode="auto">
                    <a:xfrm>
                      <a:off x="2524" y="2521"/>
                      <a:ext cx="63" cy="64"/>
                    </a:xfrm>
                    <a:custGeom>
                      <a:avLst/>
                      <a:gdLst>
                        <a:gd name="T0" fmla="*/ 45 w 63"/>
                        <a:gd name="T1" fmla="*/ 63 h 64"/>
                        <a:gd name="T2" fmla="*/ 58 w 63"/>
                        <a:gd name="T3" fmla="*/ 51 h 64"/>
                        <a:gd name="T4" fmla="*/ 63 w 63"/>
                        <a:gd name="T5" fmla="*/ 37 h 64"/>
                        <a:gd name="T6" fmla="*/ 60 w 63"/>
                        <a:gd name="T7" fmla="*/ 18 h 64"/>
                        <a:gd name="T8" fmla="*/ 49 w 63"/>
                        <a:gd name="T9" fmla="*/ 5 h 64"/>
                        <a:gd name="T10" fmla="*/ 34 w 63"/>
                        <a:gd name="T11" fmla="*/ 0 h 64"/>
                        <a:gd name="T12" fmla="*/ 17 w 63"/>
                        <a:gd name="T13" fmla="*/ 1 h 64"/>
                        <a:gd name="T14" fmla="*/ 6 w 63"/>
                        <a:gd name="T15" fmla="*/ 13 h 64"/>
                        <a:gd name="T16" fmla="*/ 0 w 63"/>
                        <a:gd name="T17" fmla="*/ 27 h 64"/>
                        <a:gd name="T18" fmla="*/ 4 w 63"/>
                        <a:gd name="T19" fmla="*/ 44 h 64"/>
                        <a:gd name="T20" fmla="*/ 13 w 63"/>
                        <a:gd name="T21" fmla="*/ 59 h 64"/>
                        <a:gd name="T22" fmla="*/ 30 w 63"/>
                        <a:gd name="T23" fmla="*/ 64 h 64"/>
                        <a:gd name="T24" fmla="*/ 45 w 63"/>
                        <a:gd name="T25" fmla="*/ 63 h 64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w 63"/>
                        <a:gd name="T40" fmla="*/ 0 h 64"/>
                        <a:gd name="T41" fmla="*/ 63 w 63"/>
                        <a:gd name="T42" fmla="*/ 64 h 64"/>
                      </a:gdLst>
                      <a:ahLst/>
                      <a:cxnLst>
                        <a:cxn ang="T26">
                          <a:pos x="T0" y="T1"/>
                        </a:cxn>
                        <a:cxn ang="T27">
                          <a:pos x="T2" y="T3"/>
                        </a:cxn>
                        <a:cxn ang="T28">
                          <a:pos x="T4" y="T5"/>
                        </a:cxn>
                        <a:cxn ang="T29">
                          <a:pos x="T6" y="T7"/>
                        </a:cxn>
                        <a:cxn ang="T30">
                          <a:pos x="T8" y="T9"/>
                        </a:cxn>
                        <a:cxn ang="T31">
                          <a:pos x="T10" y="T11"/>
                        </a:cxn>
                        <a:cxn ang="T32">
                          <a:pos x="T12" y="T13"/>
                        </a:cxn>
                        <a:cxn ang="T33">
                          <a:pos x="T14" y="T15"/>
                        </a:cxn>
                        <a:cxn ang="T34">
                          <a:pos x="T16" y="T17"/>
                        </a:cxn>
                        <a:cxn ang="T35">
                          <a:pos x="T18" y="T19"/>
                        </a:cxn>
                        <a:cxn ang="T36">
                          <a:pos x="T20" y="T21"/>
                        </a:cxn>
                        <a:cxn ang="T37">
                          <a:pos x="T22" y="T23"/>
                        </a:cxn>
                        <a:cxn ang="T38">
                          <a:pos x="T24" y="T25"/>
                        </a:cxn>
                      </a:cxnLst>
                      <a:rect l="T39" t="T40" r="T41" b="T42"/>
                      <a:pathLst>
                        <a:path w="63" h="64">
                          <a:moveTo>
                            <a:pt x="45" y="63"/>
                          </a:moveTo>
                          <a:lnTo>
                            <a:pt x="58" y="51"/>
                          </a:lnTo>
                          <a:lnTo>
                            <a:pt x="63" y="37"/>
                          </a:lnTo>
                          <a:lnTo>
                            <a:pt x="60" y="18"/>
                          </a:lnTo>
                          <a:lnTo>
                            <a:pt x="49" y="5"/>
                          </a:lnTo>
                          <a:lnTo>
                            <a:pt x="34" y="0"/>
                          </a:lnTo>
                          <a:lnTo>
                            <a:pt x="17" y="1"/>
                          </a:lnTo>
                          <a:lnTo>
                            <a:pt x="6" y="13"/>
                          </a:lnTo>
                          <a:lnTo>
                            <a:pt x="0" y="27"/>
                          </a:lnTo>
                          <a:lnTo>
                            <a:pt x="4" y="44"/>
                          </a:lnTo>
                          <a:lnTo>
                            <a:pt x="13" y="59"/>
                          </a:lnTo>
                          <a:lnTo>
                            <a:pt x="30" y="64"/>
                          </a:lnTo>
                          <a:lnTo>
                            <a:pt x="45" y="63"/>
                          </a:lnTo>
                        </a:path>
                      </a:pathLst>
                    </a:cu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63" name="Line 254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350" y="2569"/>
                      <a:ext cx="185" cy="111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64" name="Freeform 296"/>
                    <p:cNvSpPr>
                      <a:spLocks/>
                    </p:cNvSpPr>
                    <p:nvPr/>
                  </p:nvSpPr>
                  <p:spPr bwMode="auto">
                    <a:xfrm>
                      <a:off x="2343" y="2530"/>
                      <a:ext cx="235" cy="172"/>
                    </a:xfrm>
                    <a:custGeom>
                      <a:avLst/>
                      <a:gdLst>
                        <a:gd name="T0" fmla="*/ 40 w 235"/>
                        <a:gd name="T1" fmla="*/ 172 h 172"/>
                        <a:gd name="T2" fmla="*/ 235 w 235"/>
                        <a:gd name="T3" fmla="*/ 54 h 172"/>
                        <a:gd name="T4" fmla="*/ 235 w 235"/>
                        <a:gd name="T5" fmla="*/ 33 h 172"/>
                        <a:gd name="T6" fmla="*/ 231 w 235"/>
                        <a:gd name="T7" fmla="*/ 18 h 172"/>
                        <a:gd name="T8" fmla="*/ 224 w 235"/>
                        <a:gd name="T9" fmla="*/ 9 h 172"/>
                        <a:gd name="T10" fmla="*/ 217 w 235"/>
                        <a:gd name="T11" fmla="*/ 4 h 172"/>
                        <a:gd name="T12" fmla="*/ 209 w 235"/>
                        <a:gd name="T13" fmla="*/ 2 h 172"/>
                        <a:gd name="T14" fmla="*/ 202 w 235"/>
                        <a:gd name="T15" fmla="*/ 0 h 172"/>
                        <a:gd name="T16" fmla="*/ 196 w 235"/>
                        <a:gd name="T17" fmla="*/ 0 h 172"/>
                        <a:gd name="T18" fmla="*/ 194 w 235"/>
                        <a:gd name="T19" fmla="*/ 2 h 172"/>
                        <a:gd name="T20" fmla="*/ 0 w 235"/>
                        <a:gd name="T21" fmla="*/ 119 h 172"/>
                        <a:gd name="T22" fmla="*/ 1 w 235"/>
                        <a:gd name="T23" fmla="*/ 117 h 172"/>
                        <a:gd name="T24" fmla="*/ 7 w 235"/>
                        <a:gd name="T25" fmla="*/ 115 h 172"/>
                        <a:gd name="T26" fmla="*/ 14 w 235"/>
                        <a:gd name="T27" fmla="*/ 113 h 172"/>
                        <a:gd name="T28" fmla="*/ 22 w 235"/>
                        <a:gd name="T29" fmla="*/ 111 h 172"/>
                        <a:gd name="T30" fmla="*/ 29 w 235"/>
                        <a:gd name="T31" fmla="*/ 113 h 172"/>
                        <a:gd name="T32" fmla="*/ 37 w 235"/>
                        <a:gd name="T33" fmla="*/ 119 h 172"/>
                        <a:gd name="T34" fmla="*/ 42 w 235"/>
                        <a:gd name="T35" fmla="*/ 130 h 172"/>
                        <a:gd name="T36" fmla="*/ 42 w 235"/>
                        <a:gd name="T37" fmla="*/ 146 h 172"/>
                        <a:gd name="T38" fmla="*/ 40 w 235"/>
                        <a:gd name="T39" fmla="*/ 172 h 172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w 235"/>
                        <a:gd name="T61" fmla="*/ 0 h 172"/>
                        <a:gd name="T62" fmla="*/ 235 w 235"/>
                        <a:gd name="T63" fmla="*/ 172 h 172"/>
                      </a:gdLst>
                      <a:ahLst/>
                      <a:cxnLst>
                        <a:cxn ang="T40">
                          <a:pos x="T0" y="T1"/>
                        </a:cxn>
                        <a:cxn ang="T41">
                          <a:pos x="T2" y="T3"/>
                        </a:cxn>
                        <a:cxn ang="T42">
                          <a:pos x="T4" y="T5"/>
                        </a:cxn>
                        <a:cxn ang="T43">
                          <a:pos x="T6" y="T7"/>
                        </a:cxn>
                        <a:cxn ang="T44">
                          <a:pos x="T8" y="T9"/>
                        </a:cxn>
                        <a:cxn ang="T45">
                          <a:pos x="T10" y="T11"/>
                        </a:cxn>
                        <a:cxn ang="T46">
                          <a:pos x="T12" y="T13"/>
                        </a:cxn>
                        <a:cxn ang="T47">
                          <a:pos x="T14" y="T15"/>
                        </a:cxn>
                        <a:cxn ang="T48">
                          <a:pos x="T16" y="T17"/>
                        </a:cxn>
                        <a:cxn ang="T49">
                          <a:pos x="T18" y="T19"/>
                        </a:cxn>
                        <a:cxn ang="T50">
                          <a:pos x="T20" y="T21"/>
                        </a:cxn>
                        <a:cxn ang="T51">
                          <a:pos x="T22" y="T23"/>
                        </a:cxn>
                        <a:cxn ang="T52">
                          <a:pos x="T24" y="T25"/>
                        </a:cxn>
                        <a:cxn ang="T53">
                          <a:pos x="T26" y="T27"/>
                        </a:cxn>
                        <a:cxn ang="T54">
                          <a:pos x="T28" y="T29"/>
                        </a:cxn>
                        <a:cxn ang="T55">
                          <a:pos x="T30" y="T31"/>
                        </a:cxn>
                        <a:cxn ang="T56">
                          <a:pos x="T32" y="T33"/>
                        </a:cxn>
                        <a:cxn ang="T57">
                          <a:pos x="T34" y="T35"/>
                        </a:cxn>
                        <a:cxn ang="T58">
                          <a:pos x="T36" y="T37"/>
                        </a:cxn>
                        <a:cxn ang="T59">
                          <a:pos x="T38" y="T39"/>
                        </a:cxn>
                      </a:cxnLst>
                      <a:rect l="T60" t="T61" r="T62" b="T63"/>
                      <a:pathLst>
                        <a:path w="235" h="172">
                          <a:moveTo>
                            <a:pt x="40" y="172"/>
                          </a:moveTo>
                          <a:lnTo>
                            <a:pt x="235" y="54"/>
                          </a:lnTo>
                          <a:lnTo>
                            <a:pt x="235" y="33"/>
                          </a:lnTo>
                          <a:lnTo>
                            <a:pt x="231" y="18"/>
                          </a:lnTo>
                          <a:lnTo>
                            <a:pt x="224" y="9"/>
                          </a:lnTo>
                          <a:lnTo>
                            <a:pt x="217" y="4"/>
                          </a:lnTo>
                          <a:lnTo>
                            <a:pt x="209" y="2"/>
                          </a:lnTo>
                          <a:lnTo>
                            <a:pt x="202" y="0"/>
                          </a:lnTo>
                          <a:lnTo>
                            <a:pt x="196" y="0"/>
                          </a:lnTo>
                          <a:lnTo>
                            <a:pt x="194" y="2"/>
                          </a:lnTo>
                          <a:lnTo>
                            <a:pt x="0" y="119"/>
                          </a:lnTo>
                          <a:lnTo>
                            <a:pt x="1" y="117"/>
                          </a:lnTo>
                          <a:lnTo>
                            <a:pt x="7" y="115"/>
                          </a:lnTo>
                          <a:lnTo>
                            <a:pt x="14" y="113"/>
                          </a:lnTo>
                          <a:lnTo>
                            <a:pt x="22" y="111"/>
                          </a:lnTo>
                          <a:lnTo>
                            <a:pt x="29" y="113"/>
                          </a:lnTo>
                          <a:lnTo>
                            <a:pt x="37" y="119"/>
                          </a:lnTo>
                          <a:lnTo>
                            <a:pt x="42" y="130"/>
                          </a:lnTo>
                          <a:lnTo>
                            <a:pt x="42" y="146"/>
                          </a:lnTo>
                          <a:lnTo>
                            <a:pt x="40" y="172"/>
                          </a:lnTo>
                          <a:close/>
                        </a:path>
                      </a:pathLst>
                    </a:custGeom>
                    <a:solidFill>
                      <a:srgbClr val="0000FF"/>
                    </a:solidFill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65" name="Freeform 297"/>
                    <p:cNvSpPr>
                      <a:spLocks/>
                    </p:cNvSpPr>
                    <p:nvPr/>
                  </p:nvSpPr>
                  <p:spPr bwMode="auto">
                    <a:xfrm>
                      <a:off x="2343" y="2530"/>
                      <a:ext cx="235" cy="172"/>
                    </a:xfrm>
                    <a:custGeom>
                      <a:avLst/>
                      <a:gdLst>
                        <a:gd name="T0" fmla="*/ 40 w 235"/>
                        <a:gd name="T1" fmla="*/ 172 h 172"/>
                        <a:gd name="T2" fmla="*/ 235 w 235"/>
                        <a:gd name="T3" fmla="*/ 54 h 172"/>
                        <a:gd name="T4" fmla="*/ 235 w 235"/>
                        <a:gd name="T5" fmla="*/ 33 h 172"/>
                        <a:gd name="T6" fmla="*/ 231 w 235"/>
                        <a:gd name="T7" fmla="*/ 18 h 172"/>
                        <a:gd name="T8" fmla="*/ 224 w 235"/>
                        <a:gd name="T9" fmla="*/ 9 h 172"/>
                        <a:gd name="T10" fmla="*/ 217 w 235"/>
                        <a:gd name="T11" fmla="*/ 4 h 172"/>
                        <a:gd name="T12" fmla="*/ 209 w 235"/>
                        <a:gd name="T13" fmla="*/ 2 h 172"/>
                        <a:gd name="T14" fmla="*/ 202 w 235"/>
                        <a:gd name="T15" fmla="*/ 0 h 172"/>
                        <a:gd name="T16" fmla="*/ 196 w 235"/>
                        <a:gd name="T17" fmla="*/ 0 h 172"/>
                        <a:gd name="T18" fmla="*/ 194 w 235"/>
                        <a:gd name="T19" fmla="*/ 2 h 172"/>
                        <a:gd name="T20" fmla="*/ 0 w 235"/>
                        <a:gd name="T21" fmla="*/ 119 h 172"/>
                        <a:gd name="T22" fmla="*/ 1 w 235"/>
                        <a:gd name="T23" fmla="*/ 117 h 172"/>
                        <a:gd name="T24" fmla="*/ 7 w 235"/>
                        <a:gd name="T25" fmla="*/ 115 h 172"/>
                        <a:gd name="T26" fmla="*/ 14 w 235"/>
                        <a:gd name="T27" fmla="*/ 113 h 172"/>
                        <a:gd name="T28" fmla="*/ 22 w 235"/>
                        <a:gd name="T29" fmla="*/ 111 h 172"/>
                        <a:gd name="T30" fmla="*/ 29 w 235"/>
                        <a:gd name="T31" fmla="*/ 113 h 172"/>
                        <a:gd name="T32" fmla="*/ 37 w 235"/>
                        <a:gd name="T33" fmla="*/ 119 h 172"/>
                        <a:gd name="T34" fmla="*/ 42 w 235"/>
                        <a:gd name="T35" fmla="*/ 130 h 172"/>
                        <a:gd name="T36" fmla="*/ 42 w 235"/>
                        <a:gd name="T37" fmla="*/ 146 h 172"/>
                        <a:gd name="T38" fmla="*/ 40 w 235"/>
                        <a:gd name="T39" fmla="*/ 172 h 172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w 235"/>
                        <a:gd name="T61" fmla="*/ 0 h 172"/>
                        <a:gd name="T62" fmla="*/ 235 w 235"/>
                        <a:gd name="T63" fmla="*/ 172 h 172"/>
                      </a:gdLst>
                      <a:ahLst/>
                      <a:cxnLst>
                        <a:cxn ang="T40">
                          <a:pos x="T0" y="T1"/>
                        </a:cxn>
                        <a:cxn ang="T41">
                          <a:pos x="T2" y="T3"/>
                        </a:cxn>
                        <a:cxn ang="T42">
                          <a:pos x="T4" y="T5"/>
                        </a:cxn>
                        <a:cxn ang="T43">
                          <a:pos x="T6" y="T7"/>
                        </a:cxn>
                        <a:cxn ang="T44">
                          <a:pos x="T8" y="T9"/>
                        </a:cxn>
                        <a:cxn ang="T45">
                          <a:pos x="T10" y="T11"/>
                        </a:cxn>
                        <a:cxn ang="T46">
                          <a:pos x="T12" y="T13"/>
                        </a:cxn>
                        <a:cxn ang="T47">
                          <a:pos x="T14" y="T15"/>
                        </a:cxn>
                        <a:cxn ang="T48">
                          <a:pos x="T16" y="T17"/>
                        </a:cxn>
                        <a:cxn ang="T49">
                          <a:pos x="T18" y="T19"/>
                        </a:cxn>
                        <a:cxn ang="T50">
                          <a:pos x="T20" y="T21"/>
                        </a:cxn>
                        <a:cxn ang="T51">
                          <a:pos x="T22" y="T23"/>
                        </a:cxn>
                        <a:cxn ang="T52">
                          <a:pos x="T24" y="T25"/>
                        </a:cxn>
                        <a:cxn ang="T53">
                          <a:pos x="T26" y="T27"/>
                        </a:cxn>
                        <a:cxn ang="T54">
                          <a:pos x="T28" y="T29"/>
                        </a:cxn>
                        <a:cxn ang="T55">
                          <a:pos x="T30" y="T31"/>
                        </a:cxn>
                        <a:cxn ang="T56">
                          <a:pos x="T32" y="T33"/>
                        </a:cxn>
                        <a:cxn ang="T57">
                          <a:pos x="T34" y="T35"/>
                        </a:cxn>
                        <a:cxn ang="T58">
                          <a:pos x="T36" y="T37"/>
                        </a:cxn>
                        <a:cxn ang="T59">
                          <a:pos x="T38" y="T39"/>
                        </a:cxn>
                      </a:cxnLst>
                      <a:rect l="T60" t="T61" r="T62" b="T63"/>
                      <a:pathLst>
                        <a:path w="235" h="172">
                          <a:moveTo>
                            <a:pt x="40" y="172"/>
                          </a:moveTo>
                          <a:lnTo>
                            <a:pt x="235" y="54"/>
                          </a:lnTo>
                          <a:lnTo>
                            <a:pt x="235" y="33"/>
                          </a:lnTo>
                          <a:lnTo>
                            <a:pt x="231" y="18"/>
                          </a:lnTo>
                          <a:lnTo>
                            <a:pt x="224" y="9"/>
                          </a:lnTo>
                          <a:lnTo>
                            <a:pt x="217" y="4"/>
                          </a:lnTo>
                          <a:lnTo>
                            <a:pt x="209" y="2"/>
                          </a:lnTo>
                          <a:lnTo>
                            <a:pt x="202" y="0"/>
                          </a:lnTo>
                          <a:lnTo>
                            <a:pt x="196" y="0"/>
                          </a:lnTo>
                          <a:lnTo>
                            <a:pt x="194" y="2"/>
                          </a:lnTo>
                          <a:lnTo>
                            <a:pt x="0" y="119"/>
                          </a:lnTo>
                          <a:lnTo>
                            <a:pt x="1" y="117"/>
                          </a:lnTo>
                          <a:lnTo>
                            <a:pt x="7" y="115"/>
                          </a:lnTo>
                          <a:lnTo>
                            <a:pt x="14" y="113"/>
                          </a:lnTo>
                          <a:lnTo>
                            <a:pt x="22" y="111"/>
                          </a:lnTo>
                          <a:lnTo>
                            <a:pt x="29" y="113"/>
                          </a:lnTo>
                          <a:lnTo>
                            <a:pt x="37" y="119"/>
                          </a:lnTo>
                          <a:lnTo>
                            <a:pt x="42" y="130"/>
                          </a:lnTo>
                          <a:lnTo>
                            <a:pt x="42" y="146"/>
                          </a:lnTo>
                          <a:lnTo>
                            <a:pt x="40" y="172"/>
                          </a:lnTo>
                        </a:path>
                      </a:pathLst>
                    </a:custGeom>
                    <a:noFill/>
                    <a:ln w="11113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66" name="Freeform 298"/>
                    <p:cNvSpPr>
                      <a:spLocks/>
                    </p:cNvSpPr>
                    <p:nvPr/>
                  </p:nvSpPr>
                  <p:spPr bwMode="auto">
                    <a:xfrm>
                      <a:off x="2348" y="2532"/>
                      <a:ext cx="228" cy="165"/>
                    </a:xfrm>
                    <a:custGeom>
                      <a:avLst/>
                      <a:gdLst>
                        <a:gd name="T0" fmla="*/ 191 w 228"/>
                        <a:gd name="T1" fmla="*/ 0 h 165"/>
                        <a:gd name="T2" fmla="*/ 193 w 228"/>
                        <a:gd name="T3" fmla="*/ 0 h 165"/>
                        <a:gd name="T4" fmla="*/ 200 w 228"/>
                        <a:gd name="T5" fmla="*/ 0 h 165"/>
                        <a:gd name="T6" fmla="*/ 208 w 228"/>
                        <a:gd name="T7" fmla="*/ 2 h 165"/>
                        <a:gd name="T8" fmla="*/ 215 w 228"/>
                        <a:gd name="T9" fmla="*/ 5 h 165"/>
                        <a:gd name="T10" fmla="*/ 223 w 228"/>
                        <a:gd name="T11" fmla="*/ 15 h 165"/>
                        <a:gd name="T12" fmla="*/ 228 w 228"/>
                        <a:gd name="T13" fmla="*/ 28 h 165"/>
                        <a:gd name="T14" fmla="*/ 228 w 228"/>
                        <a:gd name="T15" fmla="*/ 48 h 165"/>
                        <a:gd name="T16" fmla="*/ 35 w 228"/>
                        <a:gd name="T17" fmla="*/ 165 h 165"/>
                        <a:gd name="T18" fmla="*/ 39 w 228"/>
                        <a:gd name="T19" fmla="*/ 142 h 165"/>
                        <a:gd name="T20" fmla="*/ 37 w 228"/>
                        <a:gd name="T21" fmla="*/ 128 h 165"/>
                        <a:gd name="T22" fmla="*/ 34 w 228"/>
                        <a:gd name="T23" fmla="*/ 118 h 165"/>
                        <a:gd name="T24" fmla="*/ 28 w 228"/>
                        <a:gd name="T25" fmla="*/ 113 h 165"/>
                        <a:gd name="T26" fmla="*/ 21 w 228"/>
                        <a:gd name="T27" fmla="*/ 111 h 165"/>
                        <a:gd name="T28" fmla="*/ 13 w 228"/>
                        <a:gd name="T29" fmla="*/ 111 h 165"/>
                        <a:gd name="T30" fmla="*/ 6 w 228"/>
                        <a:gd name="T31" fmla="*/ 113 h 165"/>
                        <a:gd name="T32" fmla="*/ 2 w 228"/>
                        <a:gd name="T33" fmla="*/ 115 h 165"/>
                        <a:gd name="T34" fmla="*/ 0 w 228"/>
                        <a:gd name="T35" fmla="*/ 115 h 165"/>
                        <a:gd name="T36" fmla="*/ 191 w 228"/>
                        <a:gd name="T37" fmla="*/ 0 h 165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w 228"/>
                        <a:gd name="T58" fmla="*/ 0 h 165"/>
                        <a:gd name="T59" fmla="*/ 228 w 228"/>
                        <a:gd name="T60" fmla="*/ 165 h 165"/>
                      </a:gdLst>
                      <a:ahLst/>
                      <a:cxnLst>
                        <a:cxn ang="T38">
                          <a:pos x="T0" y="T1"/>
                        </a:cxn>
                        <a:cxn ang="T39">
                          <a:pos x="T2" y="T3"/>
                        </a:cxn>
                        <a:cxn ang="T40">
                          <a:pos x="T4" y="T5"/>
                        </a:cxn>
                        <a:cxn ang="T41">
                          <a:pos x="T6" y="T7"/>
                        </a:cxn>
                        <a:cxn ang="T42">
                          <a:pos x="T8" y="T9"/>
                        </a:cxn>
                        <a:cxn ang="T43">
                          <a:pos x="T10" y="T11"/>
                        </a:cxn>
                        <a:cxn ang="T44">
                          <a:pos x="T12" y="T13"/>
                        </a:cxn>
                        <a:cxn ang="T45">
                          <a:pos x="T14" y="T15"/>
                        </a:cxn>
                        <a:cxn ang="T46">
                          <a:pos x="T16" y="T17"/>
                        </a:cxn>
                        <a:cxn ang="T47">
                          <a:pos x="T18" y="T19"/>
                        </a:cxn>
                        <a:cxn ang="T48">
                          <a:pos x="T20" y="T21"/>
                        </a:cxn>
                        <a:cxn ang="T49">
                          <a:pos x="T22" y="T23"/>
                        </a:cxn>
                        <a:cxn ang="T50">
                          <a:pos x="T24" y="T25"/>
                        </a:cxn>
                        <a:cxn ang="T51">
                          <a:pos x="T26" y="T27"/>
                        </a:cxn>
                        <a:cxn ang="T52">
                          <a:pos x="T28" y="T29"/>
                        </a:cxn>
                        <a:cxn ang="T53">
                          <a:pos x="T30" y="T31"/>
                        </a:cxn>
                        <a:cxn ang="T54">
                          <a:pos x="T32" y="T33"/>
                        </a:cxn>
                        <a:cxn ang="T55">
                          <a:pos x="T34" y="T35"/>
                        </a:cxn>
                        <a:cxn ang="T56">
                          <a:pos x="T36" y="T37"/>
                        </a:cxn>
                      </a:cxnLst>
                      <a:rect l="T57" t="T58" r="T59" b="T60"/>
                      <a:pathLst>
                        <a:path w="228" h="165">
                          <a:moveTo>
                            <a:pt x="191" y="0"/>
                          </a:moveTo>
                          <a:lnTo>
                            <a:pt x="193" y="0"/>
                          </a:lnTo>
                          <a:lnTo>
                            <a:pt x="200" y="0"/>
                          </a:lnTo>
                          <a:lnTo>
                            <a:pt x="208" y="2"/>
                          </a:lnTo>
                          <a:lnTo>
                            <a:pt x="215" y="5"/>
                          </a:lnTo>
                          <a:lnTo>
                            <a:pt x="223" y="15"/>
                          </a:lnTo>
                          <a:lnTo>
                            <a:pt x="228" y="28"/>
                          </a:lnTo>
                          <a:lnTo>
                            <a:pt x="228" y="48"/>
                          </a:lnTo>
                          <a:lnTo>
                            <a:pt x="35" y="165"/>
                          </a:lnTo>
                          <a:lnTo>
                            <a:pt x="39" y="142"/>
                          </a:lnTo>
                          <a:lnTo>
                            <a:pt x="37" y="128"/>
                          </a:lnTo>
                          <a:lnTo>
                            <a:pt x="34" y="118"/>
                          </a:lnTo>
                          <a:lnTo>
                            <a:pt x="28" y="113"/>
                          </a:lnTo>
                          <a:lnTo>
                            <a:pt x="21" y="111"/>
                          </a:lnTo>
                          <a:lnTo>
                            <a:pt x="13" y="111"/>
                          </a:lnTo>
                          <a:lnTo>
                            <a:pt x="6" y="113"/>
                          </a:lnTo>
                          <a:lnTo>
                            <a:pt x="2" y="115"/>
                          </a:lnTo>
                          <a:lnTo>
                            <a:pt x="0" y="115"/>
                          </a:lnTo>
                          <a:lnTo>
                            <a:pt x="191" y="0"/>
                          </a:lnTo>
                          <a:close/>
                        </a:path>
                      </a:pathLst>
                    </a:custGeom>
                    <a:solidFill>
                      <a:srgbClr val="2424FF"/>
                    </a:solidFill>
                    <a:ln w="0">
                      <a:solidFill>
                        <a:srgbClr val="2424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67" name="Freeform 299"/>
                    <p:cNvSpPr>
                      <a:spLocks/>
                    </p:cNvSpPr>
                    <p:nvPr/>
                  </p:nvSpPr>
                  <p:spPr bwMode="auto">
                    <a:xfrm>
                      <a:off x="2354" y="2532"/>
                      <a:ext cx="220" cy="159"/>
                    </a:xfrm>
                    <a:custGeom>
                      <a:avLst/>
                      <a:gdLst>
                        <a:gd name="T0" fmla="*/ 187 w 220"/>
                        <a:gd name="T1" fmla="*/ 0 h 159"/>
                        <a:gd name="T2" fmla="*/ 189 w 220"/>
                        <a:gd name="T3" fmla="*/ 0 h 159"/>
                        <a:gd name="T4" fmla="*/ 194 w 220"/>
                        <a:gd name="T5" fmla="*/ 0 h 159"/>
                        <a:gd name="T6" fmla="*/ 202 w 220"/>
                        <a:gd name="T7" fmla="*/ 2 h 159"/>
                        <a:gd name="T8" fmla="*/ 209 w 220"/>
                        <a:gd name="T9" fmla="*/ 7 h 159"/>
                        <a:gd name="T10" fmla="*/ 217 w 220"/>
                        <a:gd name="T11" fmla="*/ 15 h 159"/>
                        <a:gd name="T12" fmla="*/ 220 w 220"/>
                        <a:gd name="T13" fmla="*/ 26 h 159"/>
                        <a:gd name="T14" fmla="*/ 220 w 220"/>
                        <a:gd name="T15" fmla="*/ 44 h 159"/>
                        <a:gd name="T16" fmla="*/ 31 w 220"/>
                        <a:gd name="T17" fmla="*/ 159 h 159"/>
                        <a:gd name="T18" fmla="*/ 33 w 220"/>
                        <a:gd name="T19" fmla="*/ 139 h 159"/>
                        <a:gd name="T20" fmla="*/ 31 w 220"/>
                        <a:gd name="T21" fmla="*/ 126 h 159"/>
                        <a:gd name="T22" fmla="*/ 28 w 220"/>
                        <a:gd name="T23" fmla="*/ 117 h 159"/>
                        <a:gd name="T24" fmla="*/ 20 w 220"/>
                        <a:gd name="T25" fmla="*/ 113 h 159"/>
                        <a:gd name="T26" fmla="*/ 13 w 220"/>
                        <a:gd name="T27" fmla="*/ 111 h 159"/>
                        <a:gd name="T28" fmla="*/ 5 w 220"/>
                        <a:gd name="T29" fmla="*/ 113 h 159"/>
                        <a:gd name="T30" fmla="*/ 2 w 220"/>
                        <a:gd name="T31" fmla="*/ 115 h 159"/>
                        <a:gd name="T32" fmla="*/ 0 w 220"/>
                        <a:gd name="T33" fmla="*/ 115 h 159"/>
                        <a:gd name="T34" fmla="*/ 187 w 220"/>
                        <a:gd name="T35" fmla="*/ 0 h 159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w 220"/>
                        <a:gd name="T55" fmla="*/ 0 h 159"/>
                        <a:gd name="T56" fmla="*/ 220 w 220"/>
                        <a:gd name="T57" fmla="*/ 159 h 159"/>
                      </a:gdLst>
                      <a:ahLst/>
                      <a:cxnLst>
                        <a:cxn ang="T36">
                          <a:pos x="T0" y="T1"/>
                        </a:cxn>
                        <a:cxn ang="T37">
                          <a:pos x="T2" y="T3"/>
                        </a:cxn>
                        <a:cxn ang="T38">
                          <a:pos x="T4" y="T5"/>
                        </a:cxn>
                        <a:cxn ang="T39">
                          <a:pos x="T6" y="T7"/>
                        </a:cxn>
                        <a:cxn ang="T40">
                          <a:pos x="T8" y="T9"/>
                        </a:cxn>
                        <a:cxn ang="T41">
                          <a:pos x="T10" y="T11"/>
                        </a:cxn>
                        <a:cxn ang="T42">
                          <a:pos x="T12" y="T13"/>
                        </a:cxn>
                        <a:cxn ang="T43">
                          <a:pos x="T14" y="T15"/>
                        </a:cxn>
                        <a:cxn ang="T44">
                          <a:pos x="T16" y="T17"/>
                        </a:cxn>
                        <a:cxn ang="T45">
                          <a:pos x="T18" y="T19"/>
                        </a:cxn>
                        <a:cxn ang="T46">
                          <a:pos x="T20" y="T21"/>
                        </a:cxn>
                        <a:cxn ang="T47">
                          <a:pos x="T22" y="T23"/>
                        </a:cxn>
                        <a:cxn ang="T48">
                          <a:pos x="T24" y="T25"/>
                        </a:cxn>
                        <a:cxn ang="T49">
                          <a:pos x="T26" y="T27"/>
                        </a:cxn>
                        <a:cxn ang="T50">
                          <a:pos x="T28" y="T29"/>
                        </a:cxn>
                        <a:cxn ang="T51">
                          <a:pos x="T30" y="T31"/>
                        </a:cxn>
                        <a:cxn ang="T52">
                          <a:pos x="T32" y="T33"/>
                        </a:cxn>
                        <a:cxn ang="T53">
                          <a:pos x="T34" y="T35"/>
                        </a:cxn>
                      </a:cxnLst>
                      <a:rect l="T54" t="T55" r="T56" b="T57"/>
                      <a:pathLst>
                        <a:path w="220" h="159">
                          <a:moveTo>
                            <a:pt x="187" y="0"/>
                          </a:moveTo>
                          <a:lnTo>
                            <a:pt x="189" y="0"/>
                          </a:lnTo>
                          <a:lnTo>
                            <a:pt x="194" y="0"/>
                          </a:lnTo>
                          <a:lnTo>
                            <a:pt x="202" y="2"/>
                          </a:lnTo>
                          <a:lnTo>
                            <a:pt x="209" y="7"/>
                          </a:lnTo>
                          <a:lnTo>
                            <a:pt x="217" y="15"/>
                          </a:lnTo>
                          <a:lnTo>
                            <a:pt x="220" y="26"/>
                          </a:lnTo>
                          <a:lnTo>
                            <a:pt x="220" y="44"/>
                          </a:lnTo>
                          <a:lnTo>
                            <a:pt x="31" y="159"/>
                          </a:lnTo>
                          <a:lnTo>
                            <a:pt x="33" y="139"/>
                          </a:lnTo>
                          <a:lnTo>
                            <a:pt x="31" y="126"/>
                          </a:lnTo>
                          <a:lnTo>
                            <a:pt x="28" y="117"/>
                          </a:lnTo>
                          <a:lnTo>
                            <a:pt x="20" y="113"/>
                          </a:lnTo>
                          <a:lnTo>
                            <a:pt x="13" y="111"/>
                          </a:lnTo>
                          <a:lnTo>
                            <a:pt x="5" y="113"/>
                          </a:lnTo>
                          <a:lnTo>
                            <a:pt x="2" y="115"/>
                          </a:lnTo>
                          <a:lnTo>
                            <a:pt x="0" y="115"/>
                          </a:lnTo>
                          <a:lnTo>
                            <a:pt x="187" y="0"/>
                          </a:lnTo>
                          <a:close/>
                        </a:path>
                      </a:pathLst>
                    </a:custGeom>
                    <a:solidFill>
                      <a:srgbClr val="4949FF"/>
                    </a:solidFill>
                    <a:ln w="0">
                      <a:solidFill>
                        <a:srgbClr val="4949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68" name="Freeform 300"/>
                    <p:cNvSpPr>
                      <a:spLocks/>
                    </p:cNvSpPr>
                    <p:nvPr/>
                  </p:nvSpPr>
                  <p:spPr bwMode="auto">
                    <a:xfrm>
                      <a:off x="2359" y="2532"/>
                      <a:ext cx="215" cy="154"/>
                    </a:xfrm>
                    <a:custGeom>
                      <a:avLst/>
                      <a:gdLst>
                        <a:gd name="T0" fmla="*/ 184 w 215"/>
                        <a:gd name="T1" fmla="*/ 0 h 154"/>
                        <a:gd name="T2" fmla="*/ 188 w 215"/>
                        <a:gd name="T3" fmla="*/ 0 h 154"/>
                        <a:gd name="T4" fmla="*/ 193 w 215"/>
                        <a:gd name="T5" fmla="*/ 2 h 154"/>
                        <a:gd name="T6" fmla="*/ 201 w 215"/>
                        <a:gd name="T7" fmla="*/ 5 h 154"/>
                        <a:gd name="T8" fmla="*/ 210 w 215"/>
                        <a:gd name="T9" fmla="*/ 11 h 154"/>
                        <a:gd name="T10" fmla="*/ 214 w 215"/>
                        <a:gd name="T11" fmla="*/ 24 h 154"/>
                        <a:gd name="T12" fmla="*/ 215 w 215"/>
                        <a:gd name="T13" fmla="*/ 40 h 154"/>
                        <a:gd name="T14" fmla="*/ 28 w 215"/>
                        <a:gd name="T15" fmla="*/ 154 h 154"/>
                        <a:gd name="T16" fmla="*/ 30 w 215"/>
                        <a:gd name="T17" fmla="*/ 135 h 154"/>
                        <a:gd name="T18" fmla="*/ 26 w 215"/>
                        <a:gd name="T19" fmla="*/ 124 h 154"/>
                        <a:gd name="T20" fmla="*/ 21 w 215"/>
                        <a:gd name="T21" fmla="*/ 117 h 154"/>
                        <a:gd name="T22" fmla="*/ 13 w 215"/>
                        <a:gd name="T23" fmla="*/ 113 h 154"/>
                        <a:gd name="T24" fmla="*/ 8 w 215"/>
                        <a:gd name="T25" fmla="*/ 113 h 154"/>
                        <a:gd name="T26" fmla="*/ 2 w 215"/>
                        <a:gd name="T27" fmla="*/ 113 h 154"/>
                        <a:gd name="T28" fmla="*/ 0 w 215"/>
                        <a:gd name="T29" fmla="*/ 113 h 154"/>
                        <a:gd name="T30" fmla="*/ 184 w 215"/>
                        <a:gd name="T31" fmla="*/ 0 h 154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w 215"/>
                        <a:gd name="T49" fmla="*/ 0 h 154"/>
                        <a:gd name="T50" fmla="*/ 215 w 215"/>
                        <a:gd name="T51" fmla="*/ 154 h 154"/>
                      </a:gdLst>
                      <a:ahLst/>
                      <a:cxnLst>
                        <a:cxn ang="T32">
                          <a:pos x="T0" y="T1"/>
                        </a:cxn>
                        <a:cxn ang="T33">
                          <a:pos x="T2" y="T3"/>
                        </a:cxn>
                        <a:cxn ang="T34">
                          <a:pos x="T4" y="T5"/>
                        </a:cxn>
                        <a:cxn ang="T35">
                          <a:pos x="T6" y="T7"/>
                        </a:cxn>
                        <a:cxn ang="T36">
                          <a:pos x="T8" y="T9"/>
                        </a:cxn>
                        <a:cxn ang="T37">
                          <a:pos x="T10" y="T11"/>
                        </a:cxn>
                        <a:cxn ang="T38">
                          <a:pos x="T12" y="T13"/>
                        </a:cxn>
                        <a:cxn ang="T39">
                          <a:pos x="T14" y="T15"/>
                        </a:cxn>
                        <a:cxn ang="T40">
                          <a:pos x="T16" y="T17"/>
                        </a:cxn>
                        <a:cxn ang="T41">
                          <a:pos x="T18" y="T19"/>
                        </a:cxn>
                        <a:cxn ang="T42">
                          <a:pos x="T20" y="T21"/>
                        </a:cxn>
                        <a:cxn ang="T43">
                          <a:pos x="T22" y="T23"/>
                        </a:cxn>
                        <a:cxn ang="T44">
                          <a:pos x="T24" y="T25"/>
                        </a:cxn>
                        <a:cxn ang="T45">
                          <a:pos x="T26" y="T27"/>
                        </a:cxn>
                        <a:cxn ang="T46">
                          <a:pos x="T28" y="T29"/>
                        </a:cxn>
                        <a:cxn ang="T47">
                          <a:pos x="T30" y="T31"/>
                        </a:cxn>
                      </a:cxnLst>
                      <a:rect l="T48" t="T49" r="T50" b="T51"/>
                      <a:pathLst>
                        <a:path w="215" h="154">
                          <a:moveTo>
                            <a:pt x="184" y="0"/>
                          </a:moveTo>
                          <a:lnTo>
                            <a:pt x="188" y="0"/>
                          </a:lnTo>
                          <a:lnTo>
                            <a:pt x="193" y="2"/>
                          </a:lnTo>
                          <a:lnTo>
                            <a:pt x="201" y="5"/>
                          </a:lnTo>
                          <a:lnTo>
                            <a:pt x="210" y="11"/>
                          </a:lnTo>
                          <a:lnTo>
                            <a:pt x="214" y="24"/>
                          </a:lnTo>
                          <a:lnTo>
                            <a:pt x="215" y="40"/>
                          </a:lnTo>
                          <a:lnTo>
                            <a:pt x="28" y="154"/>
                          </a:lnTo>
                          <a:lnTo>
                            <a:pt x="30" y="135"/>
                          </a:lnTo>
                          <a:lnTo>
                            <a:pt x="26" y="124"/>
                          </a:lnTo>
                          <a:lnTo>
                            <a:pt x="21" y="117"/>
                          </a:lnTo>
                          <a:lnTo>
                            <a:pt x="13" y="113"/>
                          </a:lnTo>
                          <a:lnTo>
                            <a:pt x="8" y="113"/>
                          </a:lnTo>
                          <a:lnTo>
                            <a:pt x="2" y="113"/>
                          </a:lnTo>
                          <a:lnTo>
                            <a:pt x="0" y="113"/>
                          </a:lnTo>
                          <a:lnTo>
                            <a:pt x="184" y="0"/>
                          </a:lnTo>
                          <a:close/>
                        </a:path>
                      </a:pathLst>
                    </a:custGeom>
                    <a:solidFill>
                      <a:srgbClr val="6D6DFF"/>
                    </a:solidFill>
                    <a:ln w="0">
                      <a:solidFill>
                        <a:srgbClr val="6D6D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69" name="Freeform 301"/>
                    <p:cNvSpPr>
                      <a:spLocks/>
                    </p:cNvSpPr>
                    <p:nvPr/>
                  </p:nvSpPr>
                  <p:spPr bwMode="auto">
                    <a:xfrm>
                      <a:off x="2365" y="2534"/>
                      <a:ext cx="208" cy="146"/>
                    </a:xfrm>
                    <a:custGeom>
                      <a:avLst/>
                      <a:gdLst>
                        <a:gd name="T0" fmla="*/ 182 w 208"/>
                        <a:gd name="T1" fmla="*/ 0 h 146"/>
                        <a:gd name="T2" fmla="*/ 183 w 208"/>
                        <a:gd name="T3" fmla="*/ 0 h 146"/>
                        <a:gd name="T4" fmla="*/ 189 w 208"/>
                        <a:gd name="T5" fmla="*/ 1 h 146"/>
                        <a:gd name="T6" fmla="*/ 196 w 208"/>
                        <a:gd name="T7" fmla="*/ 3 h 146"/>
                        <a:gd name="T8" fmla="*/ 202 w 208"/>
                        <a:gd name="T9" fmla="*/ 11 h 146"/>
                        <a:gd name="T10" fmla="*/ 208 w 208"/>
                        <a:gd name="T11" fmla="*/ 20 h 146"/>
                        <a:gd name="T12" fmla="*/ 208 w 208"/>
                        <a:gd name="T13" fmla="*/ 35 h 146"/>
                        <a:gd name="T14" fmla="*/ 24 w 208"/>
                        <a:gd name="T15" fmla="*/ 146 h 146"/>
                        <a:gd name="T16" fmla="*/ 24 w 208"/>
                        <a:gd name="T17" fmla="*/ 129 h 146"/>
                        <a:gd name="T18" fmla="*/ 20 w 208"/>
                        <a:gd name="T19" fmla="*/ 120 h 146"/>
                        <a:gd name="T20" fmla="*/ 15 w 208"/>
                        <a:gd name="T21" fmla="*/ 115 h 146"/>
                        <a:gd name="T22" fmla="*/ 7 w 208"/>
                        <a:gd name="T23" fmla="*/ 111 h 146"/>
                        <a:gd name="T24" fmla="*/ 2 w 208"/>
                        <a:gd name="T25" fmla="*/ 111 h 146"/>
                        <a:gd name="T26" fmla="*/ 0 w 208"/>
                        <a:gd name="T27" fmla="*/ 111 h 146"/>
                        <a:gd name="T28" fmla="*/ 182 w 208"/>
                        <a:gd name="T29" fmla="*/ 0 h 14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w 208"/>
                        <a:gd name="T46" fmla="*/ 0 h 146"/>
                        <a:gd name="T47" fmla="*/ 208 w 208"/>
                        <a:gd name="T48" fmla="*/ 146 h 146"/>
                      </a:gdLst>
                      <a:ahLst/>
                      <a:cxnLst>
                        <a:cxn ang="T30">
                          <a:pos x="T0" y="T1"/>
                        </a:cxn>
                        <a:cxn ang="T31">
                          <a:pos x="T2" y="T3"/>
                        </a:cxn>
                        <a:cxn ang="T32">
                          <a:pos x="T4" y="T5"/>
                        </a:cxn>
                        <a:cxn ang="T33">
                          <a:pos x="T6" y="T7"/>
                        </a:cxn>
                        <a:cxn ang="T34">
                          <a:pos x="T8" y="T9"/>
                        </a:cxn>
                        <a:cxn ang="T35">
                          <a:pos x="T10" y="T11"/>
                        </a:cxn>
                        <a:cxn ang="T36">
                          <a:pos x="T12" y="T13"/>
                        </a:cxn>
                        <a:cxn ang="T37">
                          <a:pos x="T14" y="T15"/>
                        </a:cxn>
                        <a:cxn ang="T38">
                          <a:pos x="T16" y="T17"/>
                        </a:cxn>
                        <a:cxn ang="T39">
                          <a:pos x="T18" y="T19"/>
                        </a:cxn>
                        <a:cxn ang="T40">
                          <a:pos x="T20" y="T21"/>
                        </a:cxn>
                        <a:cxn ang="T41">
                          <a:pos x="T22" y="T23"/>
                        </a:cxn>
                        <a:cxn ang="T42">
                          <a:pos x="T24" y="T25"/>
                        </a:cxn>
                        <a:cxn ang="T43">
                          <a:pos x="T26" y="T27"/>
                        </a:cxn>
                        <a:cxn ang="T44">
                          <a:pos x="T28" y="T29"/>
                        </a:cxn>
                      </a:cxnLst>
                      <a:rect l="T45" t="T46" r="T47" b="T48"/>
                      <a:pathLst>
                        <a:path w="208" h="146">
                          <a:moveTo>
                            <a:pt x="182" y="0"/>
                          </a:moveTo>
                          <a:lnTo>
                            <a:pt x="183" y="0"/>
                          </a:lnTo>
                          <a:lnTo>
                            <a:pt x="189" y="1"/>
                          </a:lnTo>
                          <a:lnTo>
                            <a:pt x="196" y="3"/>
                          </a:lnTo>
                          <a:lnTo>
                            <a:pt x="202" y="11"/>
                          </a:lnTo>
                          <a:lnTo>
                            <a:pt x="208" y="20"/>
                          </a:lnTo>
                          <a:lnTo>
                            <a:pt x="208" y="35"/>
                          </a:lnTo>
                          <a:lnTo>
                            <a:pt x="24" y="146"/>
                          </a:lnTo>
                          <a:lnTo>
                            <a:pt x="24" y="129"/>
                          </a:lnTo>
                          <a:lnTo>
                            <a:pt x="20" y="120"/>
                          </a:lnTo>
                          <a:lnTo>
                            <a:pt x="15" y="115"/>
                          </a:lnTo>
                          <a:lnTo>
                            <a:pt x="7" y="111"/>
                          </a:lnTo>
                          <a:lnTo>
                            <a:pt x="2" y="111"/>
                          </a:lnTo>
                          <a:lnTo>
                            <a:pt x="0" y="111"/>
                          </a:lnTo>
                          <a:lnTo>
                            <a:pt x="182" y="0"/>
                          </a:lnTo>
                          <a:close/>
                        </a:path>
                      </a:pathLst>
                    </a:custGeom>
                    <a:solidFill>
                      <a:srgbClr val="9292FF"/>
                    </a:solidFill>
                    <a:ln w="0">
                      <a:solidFill>
                        <a:srgbClr val="9292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70" name="Freeform 302"/>
                    <p:cNvSpPr>
                      <a:spLocks/>
                    </p:cNvSpPr>
                    <p:nvPr/>
                  </p:nvSpPr>
                  <p:spPr bwMode="auto">
                    <a:xfrm>
                      <a:off x="2370" y="2534"/>
                      <a:ext cx="203" cy="140"/>
                    </a:xfrm>
                    <a:custGeom>
                      <a:avLst/>
                      <a:gdLst>
                        <a:gd name="T0" fmla="*/ 178 w 203"/>
                        <a:gd name="T1" fmla="*/ 0 h 140"/>
                        <a:gd name="T2" fmla="*/ 180 w 203"/>
                        <a:gd name="T3" fmla="*/ 0 h 140"/>
                        <a:gd name="T4" fmla="*/ 188 w 203"/>
                        <a:gd name="T5" fmla="*/ 3 h 140"/>
                        <a:gd name="T6" fmla="*/ 195 w 203"/>
                        <a:gd name="T7" fmla="*/ 9 h 140"/>
                        <a:gd name="T8" fmla="*/ 201 w 203"/>
                        <a:gd name="T9" fmla="*/ 18 h 140"/>
                        <a:gd name="T10" fmla="*/ 203 w 203"/>
                        <a:gd name="T11" fmla="*/ 31 h 140"/>
                        <a:gd name="T12" fmla="*/ 21 w 203"/>
                        <a:gd name="T13" fmla="*/ 140 h 140"/>
                        <a:gd name="T14" fmla="*/ 21 w 203"/>
                        <a:gd name="T15" fmla="*/ 127 h 140"/>
                        <a:gd name="T16" fmla="*/ 15 w 203"/>
                        <a:gd name="T17" fmla="*/ 118 h 140"/>
                        <a:gd name="T18" fmla="*/ 8 w 203"/>
                        <a:gd name="T19" fmla="*/ 113 h 140"/>
                        <a:gd name="T20" fmla="*/ 2 w 203"/>
                        <a:gd name="T21" fmla="*/ 111 h 140"/>
                        <a:gd name="T22" fmla="*/ 0 w 203"/>
                        <a:gd name="T23" fmla="*/ 109 h 140"/>
                        <a:gd name="T24" fmla="*/ 178 w 203"/>
                        <a:gd name="T25" fmla="*/ 0 h 140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w 203"/>
                        <a:gd name="T40" fmla="*/ 0 h 140"/>
                        <a:gd name="T41" fmla="*/ 203 w 203"/>
                        <a:gd name="T42" fmla="*/ 140 h 140"/>
                      </a:gdLst>
                      <a:ahLst/>
                      <a:cxnLst>
                        <a:cxn ang="T26">
                          <a:pos x="T0" y="T1"/>
                        </a:cxn>
                        <a:cxn ang="T27">
                          <a:pos x="T2" y="T3"/>
                        </a:cxn>
                        <a:cxn ang="T28">
                          <a:pos x="T4" y="T5"/>
                        </a:cxn>
                        <a:cxn ang="T29">
                          <a:pos x="T6" y="T7"/>
                        </a:cxn>
                        <a:cxn ang="T30">
                          <a:pos x="T8" y="T9"/>
                        </a:cxn>
                        <a:cxn ang="T31">
                          <a:pos x="T10" y="T11"/>
                        </a:cxn>
                        <a:cxn ang="T32">
                          <a:pos x="T12" y="T13"/>
                        </a:cxn>
                        <a:cxn ang="T33">
                          <a:pos x="T14" y="T15"/>
                        </a:cxn>
                        <a:cxn ang="T34">
                          <a:pos x="T16" y="T17"/>
                        </a:cxn>
                        <a:cxn ang="T35">
                          <a:pos x="T18" y="T19"/>
                        </a:cxn>
                        <a:cxn ang="T36">
                          <a:pos x="T20" y="T21"/>
                        </a:cxn>
                        <a:cxn ang="T37">
                          <a:pos x="T22" y="T23"/>
                        </a:cxn>
                        <a:cxn ang="T38">
                          <a:pos x="T24" y="T25"/>
                        </a:cxn>
                      </a:cxnLst>
                      <a:rect l="T39" t="T40" r="T41" b="T42"/>
                      <a:pathLst>
                        <a:path w="203" h="140">
                          <a:moveTo>
                            <a:pt x="178" y="0"/>
                          </a:moveTo>
                          <a:lnTo>
                            <a:pt x="180" y="0"/>
                          </a:lnTo>
                          <a:lnTo>
                            <a:pt x="188" y="3"/>
                          </a:lnTo>
                          <a:lnTo>
                            <a:pt x="195" y="9"/>
                          </a:lnTo>
                          <a:lnTo>
                            <a:pt x="201" y="18"/>
                          </a:lnTo>
                          <a:lnTo>
                            <a:pt x="203" y="31"/>
                          </a:lnTo>
                          <a:lnTo>
                            <a:pt x="21" y="140"/>
                          </a:lnTo>
                          <a:lnTo>
                            <a:pt x="21" y="127"/>
                          </a:lnTo>
                          <a:lnTo>
                            <a:pt x="15" y="118"/>
                          </a:lnTo>
                          <a:lnTo>
                            <a:pt x="8" y="113"/>
                          </a:lnTo>
                          <a:lnTo>
                            <a:pt x="2" y="111"/>
                          </a:lnTo>
                          <a:lnTo>
                            <a:pt x="0" y="109"/>
                          </a:lnTo>
                          <a:lnTo>
                            <a:pt x="178" y="0"/>
                          </a:lnTo>
                          <a:close/>
                        </a:path>
                      </a:pathLst>
                    </a:custGeom>
                    <a:solidFill>
                      <a:srgbClr val="B6B6FF"/>
                    </a:solidFill>
                    <a:ln w="0">
                      <a:solidFill>
                        <a:srgbClr val="B6B6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71" name="Freeform 303"/>
                    <p:cNvSpPr>
                      <a:spLocks/>
                    </p:cNvSpPr>
                    <p:nvPr/>
                  </p:nvSpPr>
                  <p:spPr bwMode="auto">
                    <a:xfrm>
                      <a:off x="2376" y="2534"/>
                      <a:ext cx="195" cy="135"/>
                    </a:xfrm>
                    <a:custGeom>
                      <a:avLst/>
                      <a:gdLst>
                        <a:gd name="T0" fmla="*/ 174 w 195"/>
                        <a:gd name="T1" fmla="*/ 0 h 135"/>
                        <a:gd name="T2" fmla="*/ 174 w 195"/>
                        <a:gd name="T3" fmla="*/ 0 h 135"/>
                        <a:gd name="T4" fmla="*/ 178 w 195"/>
                        <a:gd name="T5" fmla="*/ 1 h 135"/>
                        <a:gd name="T6" fmla="*/ 182 w 195"/>
                        <a:gd name="T7" fmla="*/ 3 h 135"/>
                        <a:gd name="T8" fmla="*/ 185 w 195"/>
                        <a:gd name="T9" fmla="*/ 7 h 135"/>
                        <a:gd name="T10" fmla="*/ 189 w 195"/>
                        <a:gd name="T11" fmla="*/ 11 h 135"/>
                        <a:gd name="T12" fmla="*/ 193 w 195"/>
                        <a:gd name="T13" fmla="*/ 14 h 135"/>
                        <a:gd name="T14" fmla="*/ 195 w 195"/>
                        <a:gd name="T15" fmla="*/ 20 h 135"/>
                        <a:gd name="T16" fmla="*/ 195 w 195"/>
                        <a:gd name="T17" fmla="*/ 26 h 135"/>
                        <a:gd name="T18" fmla="*/ 17 w 195"/>
                        <a:gd name="T19" fmla="*/ 135 h 135"/>
                        <a:gd name="T20" fmla="*/ 17 w 195"/>
                        <a:gd name="T21" fmla="*/ 129 h 135"/>
                        <a:gd name="T22" fmla="*/ 15 w 195"/>
                        <a:gd name="T23" fmla="*/ 126 h 135"/>
                        <a:gd name="T24" fmla="*/ 11 w 195"/>
                        <a:gd name="T25" fmla="*/ 120 h 135"/>
                        <a:gd name="T26" fmla="*/ 9 w 195"/>
                        <a:gd name="T27" fmla="*/ 116 h 135"/>
                        <a:gd name="T28" fmla="*/ 6 w 195"/>
                        <a:gd name="T29" fmla="*/ 113 h 135"/>
                        <a:gd name="T30" fmla="*/ 2 w 195"/>
                        <a:gd name="T31" fmla="*/ 111 h 135"/>
                        <a:gd name="T32" fmla="*/ 0 w 195"/>
                        <a:gd name="T33" fmla="*/ 109 h 135"/>
                        <a:gd name="T34" fmla="*/ 0 w 195"/>
                        <a:gd name="T35" fmla="*/ 109 h 135"/>
                        <a:gd name="T36" fmla="*/ 174 w 195"/>
                        <a:gd name="T37" fmla="*/ 0 h 135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w 195"/>
                        <a:gd name="T58" fmla="*/ 0 h 135"/>
                        <a:gd name="T59" fmla="*/ 195 w 195"/>
                        <a:gd name="T60" fmla="*/ 135 h 135"/>
                      </a:gdLst>
                      <a:ahLst/>
                      <a:cxnLst>
                        <a:cxn ang="T38">
                          <a:pos x="T0" y="T1"/>
                        </a:cxn>
                        <a:cxn ang="T39">
                          <a:pos x="T2" y="T3"/>
                        </a:cxn>
                        <a:cxn ang="T40">
                          <a:pos x="T4" y="T5"/>
                        </a:cxn>
                        <a:cxn ang="T41">
                          <a:pos x="T6" y="T7"/>
                        </a:cxn>
                        <a:cxn ang="T42">
                          <a:pos x="T8" y="T9"/>
                        </a:cxn>
                        <a:cxn ang="T43">
                          <a:pos x="T10" y="T11"/>
                        </a:cxn>
                        <a:cxn ang="T44">
                          <a:pos x="T12" y="T13"/>
                        </a:cxn>
                        <a:cxn ang="T45">
                          <a:pos x="T14" y="T15"/>
                        </a:cxn>
                        <a:cxn ang="T46">
                          <a:pos x="T16" y="T17"/>
                        </a:cxn>
                        <a:cxn ang="T47">
                          <a:pos x="T18" y="T19"/>
                        </a:cxn>
                        <a:cxn ang="T48">
                          <a:pos x="T20" y="T21"/>
                        </a:cxn>
                        <a:cxn ang="T49">
                          <a:pos x="T22" y="T23"/>
                        </a:cxn>
                        <a:cxn ang="T50">
                          <a:pos x="T24" y="T25"/>
                        </a:cxn>
                        <a:cxn ang="T51">
                          <a:pos x="T26" y="T27"/>
                        </a:cxn>
                        <a:cxn ang="T52">
                          <a:pos x="T28" y="T29"/>
                        </a:cxn>
                        <a:cxn ang="T53">
                          <a:pos x="T30" y="T31"/>
                        </a:cxn>
                        <a:cxn ang="T54">
                          <a:pos x="T32" y="T33"/>
                        </a:cxn>
                        <a:cxn ang="T55">
                          <a:pos x="T34" y="T35"/>
                        </a:cxn>
                        <a:cxn ang="T56">
                          <a:pos x="T36" y="T37"/>
                        </a:cxn>
                      </a:cxnLst>
                      <a:rect l="T57" t="T58" r="T59" b="T60"/>
                      <a:pathLst>
                        <a:path w="195" h="135">
                          <a:moveTo>
                            <a:pt x="174" y="0"/>
                          </a:moveTo>
                          <a:lnTo>
                            <a:pt x="174" y="0"/>
                          </a:lnTo>
                          <a:lnTo>
                            <a:pt x="178" y="1"/>
                          </a:lnTo>
                          <a:lnTo>
                            <a:pt x="182" y="3"/>
                          </a:lnTo>
                          <a:lnTo>
                            <a:pt x="185" y="7"/>
                          </a:lnTo>
                          <a:lnTo>
                            <a:pt x="189" y="11"/>
                          </a:lnTo>
                          <a:lnTo>
                            <a:pt x="193" y="14"/>
                          </a:lnTo>
                          <a:lnTo>
                            <a:pt x="195" y="20"/>
                          </a:lnTo>
                          <a:lnTo>
                            <a:pt x="195" y="26"/>
                          </a:lnTo>
                          <a:lnTo>
                            <a:pt x="17" y="135"/>
                          </a:lnTo>
                          <a:lnTo>
                            <a:pt x="17" y="129"/>
                          </a:lnTo>
                          <a:lnTo>
                            <a:pt x="15" y="126"/>
                          </a:lnTo>
                          <a:lnTo>
                            <a:pt x="11" y="120"/>
                          </a:lnTo>
                          <a:lnTo>
                            <a:pt x="9" y="116"/>
                          </a:lnTo>
                          <a:lnTo>
                            <a:pt x="6" y="113"/>
                          </a:lnTo>
                          <a:lnTo>
                            <a:pt x="2" y="111"/>
                          </a:lnTo>
                          <a:lnTo>
                            <a:pt x="0" y="109"/>
                          </a:lnTo>
                          <a:lnTo>
                            <a:pt x="174" y="0"/>
                          </a:lnTo>
                          <a:close/>
                        </a:path>
                      </a:pathLst>
                    </a:custGeom>
                    <a:solidFill>
                      <a:srgbClr val="DBDBFF"/>
                    </a:solidFill>
                    <a:ln w="0">
                      <a:solidFill>
                        <a:srgbClr val="DBDB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72" name="Freeform 304"/>
                    <p:cNvSpPr>
                      <a:spLocks/>
                    </p:cNvSpPr>
                    <p:nvPr/>
                  </p:nvSpPr>
                  <p:spPr bwMode="auto">
                    <a:xfrm>
                      <a:off x="2382" y="2535"/>
                      <a:ext cx="189" cy="128"/>
                    </a:xfrm>
                    <a:custGeom>
                      <a:avLst/>
                      <a:gdLst>
                        <a:gd name="T0" fmla="*/ 170 w 189"/>
                        <a:gd name="T1" fmla="*/ 0 h 128"/>
                        <a:gd name="T2" fmla="*/ 172 w 189"/>
                        <a:gd name="T3" fmla="*/ 0 h 128"/>
                        <a:gd name="T4" fmla="*/ 174 w 189"/>
                        <a:gd name="T5" fmla="*/ 2 h 128"/>
                        <a:gd name="T6" fmla="*/ 178 w 189"/>
                        <a:gd name="T7" fmla="*/ 4 h 128"/>
                        <a:gd name="T8" fmla="*/ 181 w 189"/>
                        <a:gd name="T9" fmla="*/ 8 h 128"/>
                        <a:gd name="T10" fmla="*/ 185 w 189"/>
                        <a:gd name="T11" fmla="*/ 12 h 128"/>
                        <a:gd name="T12" fmla="*/ 187 w 189"/>
                        <a:gd name="T13" fmla="*/ 17 h 128"/>
                        <a:gd name="T14" fmla="*/ 189 w 189"/>
                        <a:gd name="T15" fmla="*/ 21 h 128"/>
                        <a:gd name="T16" fmla="*/ 13 w 189"/>
                        <a:gd name="T17" fmla="*/ 128 h 128"/>
                        <a:gd name="T18" fmla="*/ 0 w 189"/>
                        <a:gd name="T19" fmla="*/ 106 h 128"/>
                        <a:gd name="T20" fmla="*/ 170 w 189"/>
                        <a:gd name="T21" fmla="*/ 0 h 128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w 189"/>
                        <a:gd name="T34" fmla="*/ 0 h 128"/>
                        <a:gd name="T35" fmla="*/ 189 w 189"/>
                        <a:gd name="T36" fmla="*/ 128 h 128"/>
                      </a:gdLst>
                      <a:ahLst/>
                      <a:cxnLst>
                        <a:cxn ang="T22">
                          <a:pos x="T0" y="T1"/>
                        </a:cxn>
                        <a:cxn ang="T23">
                          <a:pos x="T2" y="T3"/>
                        </a:cxn>
                        <a:cxn ang="T24">
                          <a:pos x="T4" y="T5"/>
                        </a:cxn>
                        <a:cxn ang="T25">
                          <a:pos x="T6" y="T7"/>
                        </a:cxn>
                        <a:cxn ang="T26">
                          <a:pos x="T8" y="T9"/>
                        </a:cxn>
                        <a:cxn ang="T27">
                          <a:pos x="T10" y="T11"/>
                        </a:cxn>
                        <a:cxn ang="T28">
                          <a:pos x="T12" y="T13"/>
                        </a:cxn>
                        <a:cxn ang="T29">
                          <a:pos x="T14" y="T15"/>
                        </a:cxn>
                        <a:cxn ang="T30">
                          <a:pos x="T16" y="T17"/>
                        </a:cxn>
                        <a:cxn ang="T31">
                          <a:pos x="T18" y="T19"/>
                        </a:cxn>
                        <a:cxn ang="T32">
                          <a:pos x="T20" y="T21"/>
                        </a:cxn>
                      </a:cxnLst>
                      <a:rect l="T33" t="T34" r="T35" b="T36"/>
                      <a:pathLst>
                        <a:path w="189" h="128">
                          <a:moveTo>
                            <a:pt x="170" y="0"/>
                          </a:moveTo>
                          <a:lnTo>
                            <a:pt x="172" y="0"/>
                          </a:lnTo>
                          <a:lnTo>
                            <a:pt x="174" y="2"/>
                          </a:lnTo>
                          <a:lnTo>
                            <a:pt x="178" y="4"/>
                          </a:lnTo>
                          <a:lnTo>
                            <a:pt x="181" y="8"/>
                          </a:lnTo>
                          <a:lnTo>
                            <a:pt x="185" y="12"/>
                          </a:lnTo>
                          <a:lnTo>
                            <a:pt x="187" y="17"/>
                          </a:lnTo>
                          <a:lnTo>
                            <a:pt x="189" y="21"/>
                          </a:lnTo>
                          <a:lnTo>
                            <a:pt x="13" y="128"/>
                          </a:lnTo>
                          <a:lnTo>
                            <a:pt x="0" y="106"/>
                          </a:lnTo>
                          <a:lnTo>
                            <a:pt x="170" y="0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0">
                      <a:solidFill>
                        <a:srgbClr val="FFFF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73" name="Freeform 314"/>
                    <p:cNvSpPr>
                      <a:spLocks/>
                    </p:cNvSpPr>
                    <p:nvPr/>
                  </p:nvSpPr>
                  <p:spPr bwMode="auto">
                    <a:xfrm>
                      <a:off x="2322" y="2647"/>
                      <a:ext cx="63" cy="68"/>
                    </a:xfrm>
                    <a:custGeom>
                      <a:avLst/>
                      <a:gdLst>
                        <a:gd name="T0" fmla="*/ 45 w 63"/>
                        <a:gd name="T1" fmla="*/ 65 h 68"/>
                        <a:gd name="T2" fmla="*/ 58 w 63"/>
                        <a:gd name="T3" fmla="*/ 53 h 68"/>
                        <a:gd name="T4" fmla="*/ 63 w 63"/>
                        <a:gd name="T5" fmla="*/ 39 h 68"/>
                        <a:gd name="T6" fmla="*/ 60 w 63"/>
                        <a:gd name="T7" fmla="*/ 20 h 68"/>
                        <a:gd name="T8" fmla="*/ 48 w 63"/>
                        <a:gd name="T9" fmla="*/ 5 h 68"/>
                        <a:gd name="T10" fmla="*/ 34 w 63"/>
                        <a:gd name="T11" fmla="*/ 0 h 68"/>
                        <a:gd name="T12" fmla="*/ 17 w 63"/>
                        <a:gd name="T13" fmla="*/ 2 h 68"/>
                        <a:gd name="T14" fmla="*/ 6 w 63"/>
                        <a:gd name="T15" fmla="*/ 13 h 68"/>
                        <a:gd name="T16" fmla="*/ 0 w 63"/>
                        <a:gd name="T17" fmla="*/ 29 h 68"/>
                        <a:gd name="T18" fmla="*/ 4 w 63"/>
                        <a:gd name="T19" fmla="*/ 46 h 68"/>
                        <a:gd name="T20" fmla="*/ 13 w 63"/>
                        <a:gd name="T21" fmla="*/ 61 h 68"/>
                        <a:gd name="T22" fmla="*/ 30 w 63"/>
                        <a:gd name="T23" fmla="*/ 68 h 68"/>
                        <a:gd name="T24" fmla="*/ 45 w 63"/>
                        <a:gd name="T25" fmla="*/ 65 h 68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w 63"/>
                        <a:gd name="T40" fmla="*/ 0 h 68"/>
                        <a:gd name="T41" fmla="*/ 63 w 63"/>
                        <a:gd name="T42" fmla="*/ 68 h 68"/>
                      </a:gdLst>
                      <a:ahLst/>
                      <a:cxnLst>
                        <a:cxn ang="T26">
                          <a:pos x="T0" y="T1"/>
                        </a:cxn>
                        <a:cxn ang="T27">
                          <a:pos x="T2" y="T3"/>
                        </a:cxn>
                        <a:cxn ang="T28">
                          <a:pos x="T4" y="T5"/>
                        </a:cxn>
                        <a:cxn ang="T29">
                          <a:pos x="T6" y="T7"/>
                        </a:cxn>
                        <a:cxn ang="T30">
                          <a:pos x="T8" y="T9"/>
                        </a:cxn>
                        <a:cxn ang="T31">
                          <a:pos x="T10" y="T11"/>
                        </a:cxn>
                        <a:cxn ang="T32">
                          <a:pos x="T12" y="T13"/>
                        </a:cxn>
                        <a:cxn ang="T33">
                          <a:pos x="T14" y="T15"/>
                        </a:cxn>
                        <a:cxn ang="T34">
                          <a:pos x="T16" y="T17"/>
                        </a:cxn>
                        <a:cxn ang="T35">
                          <a:pos x="T18" y="T19"/>
                        </a:cxn>
                        <a:cxn ang="T36">
                          <a:pos x="T20" y="T21"/>
                        </a:cxn>
                        <a:cxn ang="T37">
                          <a:pos x="T22" y="T23"/>
                        </a:cxn>
                        <a:cxn ang="T38">
                          <a:pos x="T24" y="T25"/>
                        </a:cxn>
                      </a:cxnLst>
                      <a:rect l="T39" t="T40" r="T41" b="T42"/>
                      <a:pathLst>
                        <a:path w="63" h="68">
                          <a:moveTo>
                            <a:pt x="45" y="65"/>
                          </a:moveTo>
                          <a:lnTo>
                            <a:pt x="58" y="53"/>
                          </a:lnTo>
                          <a:lnTo>
                            <a:pt x="63" y="39"/>
                          </a:lnTo>
                          <a:lnTo>
                            <a:pt x="60" y="20"/>
                          </a:lnTo>
                          <a:lnTo>
                            <a:pt x="48" y="5"/>
                          </a:lnTo>
                          <a:lnTo>
                            <a:pt x="34" y="0"/>
                          </a:lnTo>
                          <a:lnTo>
                            <a:pt x="17" y="2"/>
                          </a:lnTo>
                          <a:lnTo>
                            <a:pt x="6" y="13"/>
                          </a:lnTo>
                          <a:lnTo>
                            <a:pt x="0" y="29"/>
                          </a:lnTo>
                          <a:lnTo>
                            <a:pt x="4" y="46"/>
                          </a:lnTo>
                          <a:lnTo>
                            <a:pt x="13" y="61"/>
                          </a:lnTo>
                          <a:lnTo>
                            <a:pt x="30" y="68"/>
                          </a:lnTo>
                          <a:lnTo>
                            <a:pt x="45" y="65"/>
                          </a:lnTo>
                          <a:close/>
                        </a:path>
                      </a:pathLst>
                    </a:custGeom>
                    <a:solidFill>
                      <a:srgbClr val="0000FF"/>
                    </a:solidFill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74" name="Freeform 315"/>
                    <p:cNvSpPr>
                      <a:spLocks/>
                    </p:cNvSpPr>
                    <p:nvPr/>
                  </p:nvSpPr>
                  <p:spPr bwMode="auto">
                    <a:xfrm>
                      <a:off x="2322" y="2647"/>
                      <a:ext cx="63" cy="68"/>
                    </a:xfrm>
                    <a:custGeom>
                      <a:avLst/>
                      <a:gdLst>
                        <a:gd name="T0" fmla="*/ 45 w 63"/>
                        <a:gd name="T1" fmla="*/ 65 h 68"/>
                        <a:gd name="T2" fmla="*/ 58 w 63"/>
                        <a:gd name="T3" fmla="*/ 53 h 68"/>
                        <a:gd name="T4" fmla="*/ 63 w 63"/>
                        <a:gd name="T5" fmla="*/ 39 h 68"/>
                        <a:gd name="T6" fmla="*/ 60 w 63"/>
                        <a:gd name="T7" fmla="*/ 20 h 68"/>
                        <a:gd name="T8" fmla="*/ 48 w 63"/>
                        <a:gd name="T9" fmla="*/ 5 h 68"/>
                        <a:gd name="T10" fmla="*/ 34 w 63"/>
                        <a:gd name="T11" fmla="*/ 0 h 68"/>
                        <a:gd name="T12" fmla="*/ 17 w 63"/>
                        <a:gd name="T13" fmla="*/ 2 h 68"/>
                        <a:gd name="T14" fmla="*/ 6 w 63"/>
                        <a:gd name="T15" fmla="*/ 13 h 68"/>
                        <a:gd name="T16" fmla="*/ 0 w 63"/>
                        <a:gd name="T17" fmla="*/ 29 h 68"/>
                        <a:gd name="T18" fmla="*/ 4 w 63"/>
                        <a:gd name="T19" fmla="*/ 46 h 68"/>
                        <a:gd name="T20" fmla="*/ 13 w 63"/>
                        <a:gd name="T21" fmla="*/ 61 h 68"/>
                        <a:gd name="T22" fmla="*/ 30 w 63"/>
                        <a:gd name="T23" fmla="*/ 68 h 68"/>
                        <a:gd name="T24" fmla="*/ 45 w 63"/>
                        <a:gd name="T25" fmla="*/ 65 h 68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w 63"/>
                        <a:gd name="T40" fmla="*/ 0 h 68"/>
                        <a:gd name="T41" fmla="*/ 63 w 63"/>
                        <a:gd name="T42" fmla="*/ 68 h 68"/>
                      </a:gdLst>
                      <a:ahLst/>
                      <a:cxnLst>
                        <a:cxn ang="T26">
                          <a:pos x="T0" y="T1"/>
                        </a:cxn>
                        <a:cxn ang="T27">
                          <a:pos x="T2" y="T3"/>
                        </a:cxn>
                        <a:cxn ang="T28">
                          <a:pos x="T4" y="T5"/>
                        </a:cxn>
                        <a:cxn ang="T29">
                          <a:pos x="T6" y="T7"/>
                        </a:cxn>
                        <a:cxn ang="T30">
                          <a:pos x="T8" y="T9"/>
                        </a:cxn>
                        <a:cxn ang="T31">
                          <a:pos x="T10" y="T11"/>
                        </a:cxn>
                        <a:cxn ang="T32">
                          <a:pos x="T12" y="T13"/>
                        </a:cxn>
                        <a:cxn ang="T33">
                          <a:pos x="T14" y="T15"/>
                        </a:cxn>
                        <a:cxn ang="T34">
                          <a:pos x="T16" y="T17"/>
                        </a:cxn>
                        <a:cxn ang="T35">
                          <a:pos x="T18" y="T19"/>
                        </a:cxn>
                        <a:cxn ang="T36">
                          <a:pos x="T20" y="T21"/>
                        </a:cxn>
                        <a:cxn ang="T37">
                          <a:pos x="T22" y="T23"/>
                        </a:cxn>
                        <a:cxn ang="T38">
                          <a:pos x="T24" y="T25"/>
                        </a:cxn>
                      </a:cxnLst>
                      <a:rect l="T39" t="T40" r="T41" b="T42"/>
                      <a:pathLst>
                        <a:path w="63" h="68">
                          <a:moveTo>
                            <a:pt x="45" y="65"/>
                          </a:moveTo>
                          <a:lnTo>
                            <a:pt x="58" y="53"/>
                          </a:lnTo>
                          <a:lnTo>
                            <a:pt x="63" y="39"/>
                          </a:lnTo>
                          <a:lnTo>
                            <a:pt x="60" y="20"/>
                          </a:lnTo>
                          <a:lnTo>
                            <a:pt x="48" y="5"/>
                          </a:lnTo>
                          <a:lnTo>
                            <a:pt x="34" y="0"/>
                          </a:lnTo>
                          <a:lnTo>
                            <a:pt x="17" y="2"/>
                          </a:lnTo>
                          <a:lnTo>
                            <a:pt x="6" y="13"/>
                          </a:lnTo>
                          <a:lnTo>
                            <a:pt x="0" y="29"/>
                          </a:lnTo>
                          <a:lnTo>
                            <a:pt x="4" y="46"/>
                          </a:lnTo>
                          <a:lnTo>
                            <a:pt x="13" y="61"/>
                          </a:lnTo>
                          <a:lnTo>
                            <a:pt x="30" y="68"/>
                          </a:lnTo>
                          <a:lnTo>
                            <a:pt x="45" y="65"/>
                          </a:lnTo>
                        </a:path>
                      </a:pathLst>
                    </a:cu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75" name="Freeform 317"/>
                    <p:cNvSpPr>
                      <a:spLocks/>
                    </p:cNvSpPr>
                    <p:nvPr/>
                  </p:nvSpPr>
                  <p:spPr bwMode="auto">
                    <a:xfrm>
                      <a:off x="2535" y="2530"/>
                      <a:ext cx="43" cy="54"/>
                    </a:xfrm>
                    <a:custGeom>
                      <a:avLst/>
                      <a:gdLst>
                        <a:gd name="T0" fmla="*/ 0 w 43"/>
                        <a:gd name="T1" fmla="*/ 4 h 54"/>
                        <a:gd name="T2" fmla="*/ 2 w 43"/>
                        <a:gd name="T3" fmla="*/ 4 h 54"/>
                        <a:gd name="T4" fmla="*/ 8 w 43"/>
                        <a:gd name="T5" fmla="*/ 2 h 54"/>
                        <a:gd name="T6" fmla="*/ 13 w 43"/>
                        <a:gd name="T7" fmla="*/ 0 h 54"/>
                        <a:gd name="T8" fmla="*/ 21 w 43"/>
                        <a:gd name="T9" fmla="*/ 0 h 54"/>
                        <a:gd name="T10" fmla="*/ 28 w 43"/>
                        <a:gd name="T11" fmla="*/ 4 h 54"/>
                        <a:gd name="T12" fmla="*/ 36 w 43"/>
                        <a:gd name="T13" fmla="*/ 15 h 54"/>
                        <a:gd name="T14" fmla="*/ 39 w 43"/>
                        <a:gd name="T15" fmla="*/ 30 h 54"/>
                        <a:gd name="T16" fmla="*/ 43 w 43"/>
                        <a:gd name="T17" fmla="*/ 54 h 54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w 43"/>
                        <a:gd name="T28" fmla="*/ 0 h 54"/>
                        <a:gd name="T29" fmla="*/ 43 w 43"/>
                        <a:gd name="T30" fmla="*/ 54 h 54"/>
                      </a:gdLst>
                      <a:ahLst/>
                      <a:cxnLst>
                        <a:cxn ang="T18">
                          <a:pos x="T0" y="T1"/>
                        </a:cxn>
                        <a:cxn ang="T19">
                          <a:pos x="T2" y="T3"/>
                        </a:cxn>
                        <a:cxn ang="T20">
                          <a:pos x="T4" y="T5"/>
                        </a:cxn>
                        <a:cxn ang="T21">
                          <a:pos x="T6" y="T7"/>
                        </a:cxn>
                        <a:cxn ang="T22">
                          <a:pos x="T8" y="T9"/>
                        </a:cxn>
                        <a:cxn ang="T23">
                          <a:pos x="T10" y="T11"/>
                        </a:cxn>
                        <a:cxn ang="T24">
                          <a:pos x="T12" y="T13"/>
                        </a:cxn>
                        <a:cxn ang="T25">
                          <a:pos x="T14" y="T15"/>
                        </a:cxn>
                        <a:cxn ang="T26">
                          <a:pos x="T16" y="T17"/>
                        </a:cxn>
                      </a:cxnLst>
                      <a:rect l="T27" t="T28" r="T29" b="T30"/>
                      <a:pathLst>
                        <a:path w="43" h="54">
                          <a:moveTo>
                            <a:pt x="0" y="4"/>
                          </a:moveTo>
                          <a:lnTo>
                            <a:pt x="2" y="4"/>
                          </a:lnTo>
                          <a:lnTo>
                            <a:pt x="8" y="2"/>
                          </a:lnTo>
                          <a:lnTo>
                            <a:pt x="13" y="0"/>
                          </a:lnTo>
                          <a:lnTo>
                            <a:pt x="21" y="0"/>
                          </a:lnTo>
                          <a:lnTo>
                            <a:pt x="28" y="4"/>
                          </a:lnTo>
                          <a:lnTo>
                            <a:pt x="36" y="15"/>
                          </a:lnTo>
                          <a:lnTo>
                            <a:pt x="39" y="30"/>
                          </a:lnTo>
                          <a:lnTo>
                            <a:pt x="43" y="54"/>
                          </a:lnTo>
                        </a:path>
                      </a:pathLst>
                    </a:custGeom>
                    <a:noFill/>
                    <a:ln w="11113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76" name="Freeform 373"/>
                    <p:cNvSpPr>
                      <a:spLocks/>
                    </p:cNvSpPr>
                    <p:nvPr/>
                  </p:nvSpPr>
                  <p:spPr bwMode="auto">
                    <a:xfrm>
                      <a:off x="944" y="2654"/>
                      <a:ext cx="351" cy="143"/>
                    </a:xfrm>
                    <a:custGeom>
                      <a:avLst/>
                      <a:gdLst>
                        <a:gd name="T0" fmla="*/ 0 w 351"/>
                        <a:gd name="T1" fmla="*/ 0 h 143"/>
                        <a:gd name="T2" fmla="*/ 4 w 351"/>
                        <a:gd name="T3" fmla="*/ 4 h 143"/>
                        <a:gd name="T4" fmla="*/ 15 w 351"/>
                        <a:gd name="T5" fmla="*/ 11 h 143"/>
                        <a:gd name="T6" fmla="*/ 32 w 351"/>
                        <a:gd name="T7" fmla="*/ 22 h 143"/>
                        <a:gd name="T8" fmla="*/ 54 w 351"/>
                        <a:gd name="T9" fmla="*/ 37 h 143"/>
                        <a:gd name="T10" fmla="*/ 80 w 351"/>
                        <a:gd name="T11" fmla="*/ 54 h 143"/>
                        <a:gd name="T12" fmla="*/ 108 w 351"/>
                        <a:gd name="T13" fmla="*/ 70 h 143"/>
                        <a:gd name="T14" fmla="*/ 138 w 351"/>
                        <a:gd name="T15" fmla="*/ 87 h 143"/>
                        <a:gd name="T16" fmla="*/ 169 w 351"/>
                        <a:gd name="T17" fmla="*/ 102 h 143"/>
                        <a:gd name="T18" fmla="*/ 201 w 351"/>
                        <a:gd name="T19" fmla="*/ 115 h 143"/>
                        <a:gd name="T20" fmla="*/ 230 w 351"/>
                        <a:gd name="T21" fmla="*/ 122 h 143"/>
                        <a:gd name="T22" fmla="*/ 258 w 351"/>
                        <a:gd name="T23" fmla="*/ 128 h 143"/>
                        <a:gd name="T24" fmla="*/ 284 w 351"/>
                        <a:gd name="T25" fmla="*/ 126 h 143"/>
                        <a:gd name="T26" fmla="*/ 282 w 351"/>
                        <a:gd name="T27" fmla="*/ 143 h 143"/>
                        <a:gd name="T28" fmla="*/ 351 w 351"/>
                        <a:gd name="T29" fmla="*/ 111 h 143"/>
                        <a:gd name="T30" fmla="*/ 293 w 351"/>
                        <a:gd name="T31" fmla="*/ 61 h 143"/>
                        <a:gd name="T32" fmla="*/ 293 w 351"/>
                        <a:gd name="T33" fmla="*/ 81 h 143"/>
                        <a:gd name="T34" fmla="*/ 286 w 351"/>
                        <a:gd name="T35" fmla="*/ 81 h 143"/>
                        <a:gd name="T36" fmla="*/ 267 w 351"/>
                        <a:gd name="T37" fmla="*/ 83 h 143"/>
                        <a:gd name="T38" fmla="*/ 242 w 351"/>
                        <a:gd name="T39" fmla="*/ 81 h 143"/>
                        <a:gd name="T40" fmla="*/ 206 w 351"/>
                        <a:gd name="T41" fmla="*/ 80 h 143"/>
                        <a:gd name="T42" fmla="*/ 167 w 351"/>
                        <a:gd name="T43" fmla="*/ 74 h 143"/>
                        <a:gd name="T44" fmla="*/ 125 w 351"/>
                        <a:gd name="T45" fmla="*/ 65 h 143"/>
                        <a:gd name="T46" fmla="*/ 80 w 351"/>
                        <a:gd name="T47" fmla="*/ 50 h 143"/>
                        <a:gd name="T48" fmla="*/ 39 w 351"/>
                        <a:gd name="T49" fmla="*/ 29 h 143"/>
                        <a:gd name="T50" fmla="*/ 0 w 351"/>
                        <a:gd name="T51" fmla="*/ 0 h 143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w 351"/>
                        <a:gd name="T79" fmla="*/ 0 h 143"/>
                        <a:gd name="T80" fmla="*/ 351 w 351"/>
                        <a:gd name="T81" fmla="*/ 143 h 143"/>
                      </a:gdLst>
                      <a:ahLst/>
                      <a:cxnLst>
                        <a:cxn ang="T52">
                          <a:pos x="T0" y="T1"/>
                        </a:cxn>
                        <a:cxn ang="T53">
                          <a:pos x="T2" y="T3"/>
                        </a:cxn>
                        <a:cxn ang="T54">
                          <a:pos x="T4" y="T5"/>
                        </a:cxn>
                        <a:cxn ang="T55">
                          <a:pos x="T6" y="T7"/>
                        </a:cxn>
                        <a:cxn ang="T56">
                          <a:pos x="T8" y="T9"/>
                        </a:cxn>
                        <a:cxn ang="T57">
                          <a:pos x="T10" y="T11"/>
                        </a:cxn>
                        <a:cxn ang="T58">
                          <a:pos x="T12" y="T13"/>
                        </a:cxn>
                        <a:cxn ang="T59">
                          <a:pos x="T14" y="T15"/>
                        </a:cxn>
                        <a:cxn ang="T60">
                          <a:pos x="T16" y="T17"/>
                        </a:cxn>
                        <a:cxn ang="T61">
                          <a:pos x="T18" y="T19"/>
                        </a:cxn>
                        <a:cxn ang="T62">
                          <a:pos x="T20" y="T21"/>
                        </a:cxn>
                        <a:cxn ang="T63">
                          <a:pos x="T22" y="T23"/>
                        </a:cxn>
                        <a:cxn ang="T64">
                          <a:pos x="T24" y="T25"/>
                        </a:cxn>
                        <a:cxn ang="T65">
                          <a:pos x="T26" y="T27"/>
                        </a:cxn>
                        <a:cxn ang="T66">
                          <a:pos x="T28" y="T29"/>
                        </a:cxn>
                        <a:cxn ang="T67">
                          <a:pos x="T30" y="T31"/>
                        </a:cxn>
                        <a:cxn ang="T68">
                          <a:pos x="T32" y="T33"/>
                        </a:cxn>
                        <a:cxn ang="T69">
                          <a:pos x="T34" y="T35"/>
                        </a:cxn>
                        <a:cxn ang="T70">
                          <a:pos x="T36" y="T37"/>
                        </a:cxn>
                        <a:cxn ang="T71">
                          <a:pos x="T38" y="T39"/>
                        </a:cxn>
                        <a:cxn ang="T72">
                          <a:pos x="T40" y="T41"/>
                        </a:cxn>
                        <a:cxn ang="T73">
                          <a:pos x="T42" y="T43"/>
                        </a:cxn>
                        <a:cxn ang="T74">
                          <a:pos x="T44" y="T45"/>
                        </a:cxn>
                        <a:cxn ang="T75">
                          <a:pos x="T46" y="T47"/>
                        </a:cxn>
                        <a:cxn ang="T76">
                          <a:pos x="T48" y="T49"/>
                        </a:cxn>
                        <a:cxn ang="T77">
                          <a:pos x="T50" y="T51"/>
                        </a:cxn>
                      </a:cxnLst>
                      <a:rect l="T78" t="T79" r="T80" b="T81"/>
                      <a:pathLst>
                        <a:path w="351" h="143">
                          <a:moveTo>
                            <a:pt x="0" y="0"/>
                          </a:moveTo>
                          <a:lnTo>
                            <a:pt x="4" y="4"/>
                          </a:lnTo>
                          <a:lnTo>
                            <a:pt x="15" y="11"/>
                          </a:lnTo>
                          <a:lnTo>
                            <a:pt x="32" y="22"/>
                          </a:lnTo>
                          <a:lnTo>
                            <a:pt x="54" y="37"/>
                          </a:lnTo>
                          <a:lnTo>
                            <a:pt x="80" y="54"/>
                          </a:lnTo>
                          <a:lnTo>
                            <a:pt x="108" y="70"/>
                          </a:lnTo>
                          <a:lnTo>
                            <a:pt x="138" y="87"/>
                          </a:lnTo>
                          <a:lnTo>
                            <a:pt x="169" y="102"/>
                          </a:lnTo>
                          <a:lnTo>
                            <a:pt x="201" y="115"/>
                          </a:lnTo>
                          <a:lnTo>
                            <a:pt x="230" y="122"/>
                          </a:lnTo>
                          <a:lnTo>
                            <a:pt x="258" y="128"/>
                          </a:lnTo>
                          <a:lnTo>
                            <a:pt x="284" y="126"/>
                          </a:lnTo>
                          <a:lnTo>
                            <a:pt x="282" y="143"/>
                          </a:lnTo>
                          <a:lnTo>
                            <a:pt x="351" y="111"/>
                          </a:lnTo>
                          <a:lnTo>
                            <a:pt x="293" y="61"/>
                          </a:lnTo>
                          <a:lnTo>
                            <a:pt x="293" y="81"/>
                          </a:lnTo>
                          <a:lnTo>
                            <a:pt x="286" y="81"/>
                          </a:lnTo>
                          <a:lnTo>
                            <a:pt x="267" y="83"/>
                          </a:lnTo>
                          <a:lnTo>
                            <a:pt x="242" y="81"/>
                          </a:lnTo>
                          <a:lnTo>
                            <a:pt x="206" y="80"/>
                          </a:lnTo>
                          <a:lnTo>
                            <a:pt x="167" y="74"/>
                          </a:lnTo>
                          <a:lnTo>
                            <a:pt x="125" y="65"/>
                          </a:lnTo>
                          <a:lnTo>
                            <a:pt x="80" y="50"/>
                          </a:lnTo>
                          <a:lnTo>
                            <a:pt x="39" y="29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00FFFF"/>
                    </a:solidFill>
                    <a:ln w="0">
                      <a:solidFill>
                        <a:srgbClr val="00FF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77" name="Freeform 374"/>
                    <p:cNvSpPr>
                      <a:spLocks/>
                    </p:cNvSpPr>
                    <p:nvPr/>
                  </p:nvSpPr>
                  <p:spPr bwMode="auto">
                    <a:xfrm>
                      <a:off x="952" y="2648"/>
                      <a:ext cx="347" cy="149"/>
                    </a:xfrm>
                    <a:custGeom>
                      <a:avLst/>
                      <a:gdLst>
                        <a:gd name="T0" fmla="*/ 0 w 347"/>
                        <a:gd name="T1" fmla="*/ 0 h 149"/>
                        <a:gd name="T2" fmla="*/ 4 w 347"/>
                        <a:gd name="T3" fmla="*/ 4 h 149"/>
                        <a:gd name="T4" fmla="*/ 15 w 347"/>
                        <a:gd name="T5" fmla="*/ 11 h 149"/>
                        <a:gd name="T6" fmla="*/ 31 w 347"/>
                        <a:gd name="T7" fmla="*/ 22 h 149"/>
                        <a:gd name="T8" fmla="*/ 52 w 347"/>
                        <a:gd name="T9" fmla="*/ 37 h 149"/>
                        <a:gd name="T10" fmla="*/ 78 w 347"/>
                        <a:gd name="T11" fmla="*/ 54 h 149"/>
                        <a:gd name="T12" fmla="*/ 106 w 347"/>
                        <a:gd name="T13" fmla="*/ 71 h 149"/>
                        <a:gd name="T14" fmla="*/ 135 w 347"/>
                        <a:gd name="T15" fmla="*/ 89 h 149"/>
                        <a:gd name="T16" fmla="*/ 167 w 347"/>
                        <a:gd name="T17" fmla="*/ 104 h 149"/>
                        <a:gd name="T18" fmla="*/ 198 w 347"/>
                        <a:gd name="T19" fmla="*/ 117 h 149"/>
                        <a:gd name="T20" fmla="*/ 228 w 347"/>
                        <a:gd name="T21" fmla="*/ 126 h 149"/>
                        <a:gd name="T22" fmla="*/ 256 w 347"/>
                        <a:gd name="T23" fmla="*/ 132 h 149"/>
                        <a:gd name="T24" fmla="*/ 280 w 347"/>
                        <a:gd name="T25" fmla="*/ 132 h 149"/>
                        <a:gd name="T26" fmla="*/ 278 w 347"/>
                        <a:gd name="T27" fmla="*/ 149 h 149"/>
                        <a:gd name="T28" fmla="*/ 347 w 347"/>
                        <a:gd name="T29" fmla="*/ 121 h 149"/>
                        <a:gd name="T30" fmla="*/ 291 w 347"/>
                        <a:gd name="T31" fmla="*/ 69 h 149"/>
                        <a:gd name="T32" fmla="*/ 291 w 347"/>
                        <a:gd name="T33" fmla="*/ 87 h 149"/>
                        <a:gd name="T34" fmla="*/ 284 w 347"/>
                        <a:gd name="T35" fmla="*/ 87 h 149"/>
                        <a:gd name="T36" fmla="*/ 265 w 347"/>
                        <a:gd name="T37" fmla="*/ 89 h 149"/>
                        <a:gd name="T38" fmla="*/ 239 w 347"/>
                        <a:gd name="T39" fmla="*/ 87 h 149"/>
                        <a:gd name="T40" fmla="*/ 204 w 347"/>
                        <a:gd name="T41" fmla="*/ 86 h 149"/>
                        <a:gd name="T42" fmla="*/ 163 w 347"/>
                        <a:gd name="T43" fmla="*/ 78 h 149"/>
                        <a:gd name="T44" fmla="*/ 122 w 347"/>
                        <a:gd name="T45" fmla="*/ 69 h 149"/>
                        <a:gd name="T46" fmla="*/ 78 w 347"/>
                        <a:gd name="T47" fmla="*/ 52 h 149"/>
                        <a:gd name="T48" fmla="*/ 37 w 347"/>
                        <a:gd name="T49" fmla="*/ 30 h 149"/>
                        <a:gd name="T50" fmla="*/ 0 w 347"/>
                        <a:gd name="T51" fmla="*/ 0 h 149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w 347"/>
                        <a:gd name="T79" fmla="*/ 0 h 149"/>
                        <a:gd name="T80" fmla="*/ 347 w 347"/>
                        <a:gd name="T81" fmla="*/ 149 h 149"/>
                      </a:gdLst>
                      <a:ahLst/>
                      <a:cxnLst>
                        <a:cxn ang="T52">
                          <a:pos x="T0" y="T1"/>
                        </a:cxn>
                        <a:cxn ang="T53">
                          <a:pos x="T2" y="T3"/>
                        </a:cxn>
                        <a:cxn ang="T54">
                          <a:pos x="T4" y="T5"/>
                        </a:cxn>
                        <a:cxn ang="T55">
                          <a:pos x="T6" y="T7"/>
                        </a:cxn>
                        <a:cxn ang="T56">
                          <a:pos x="T8" y="T9"/>
                        </a:cxn>
                        <a:cxn ang="T57">
                          <a:pos x="T10" y="T11"/>
                        </a:cxn>
                        <a:cxn ang="T58">
                          <a:pos x="T12" y="T13"/>
                        </a:cxn>
                        <a:cxn ang="T59">
                          <a:pos x="T14" y="T15"/>
                        </a:cxn>
                        <a:cxn ang="T60">
                          <a:pos x="T16" y="T17"/>
                        </a:cxn>
                        <a:cxn ang="T61">
                          <a:pos x="T18" y="T19"/>
                        </a:cxn>
                        <a:cxn ang="T62">
                          <a:pos x="T20" y="T21"/>
                        </a:cxn>
                        <a:cxn ang="T63">
                          <a:pos x="T22" y="T23"/>
                        </a:cxn>
                        <a:cxn ang="T64">
                          <a:pos x="T24" y="T25"/>
                        </a:cxn>
                        <a:cxn ang="T65">
                          <a:pos x="T26" y="T27"/>
                        </a:cxn>
                        <a:cxn ang="T66">
                          <a:pos x="T28" y="T29"/>
                        </a:cxn>
                        <a:cxn ang="T67">
                          <a:pos x="T30" y="T31"/>
                        </a:cxn>
                        <a:cxn ang="T68">
                          <a:pos x="T32" y="T33"/>
                        </a:cxn>
                        <a:cxn ang="T69">
                          <a:pos x="T34" y="T35"/>
                        </a:cxn>
                        <a:cxn ang="T70">
                          <a:pos x="T36" y="T37"/>
                        </a:cxn>
                        <a:cxn ang="T71">
                          <a:pos x="T38" y="T39"/>
                        </a:cxn>
                        <a:cxn ang="T72">
                          <a:pos x="T40" y="T41"/>
                        </a:cxn>
                        <a:cxn ang="T73">
                          <a:pos x="T42" y="T43"/>
                        </a:cxn>
                        <a:cxn ang="T74">
                          <a:pos x="T44" y="T45"/>
                        </a:cxn>
                        <a:cxn ang="T75">
                          <a:pos x="T46" y="T47"/>
                        </a:cxn>
                        <a:cxn ang="T76">
                          <a:pos x="T48" y="T49"/>
                        </a:cxn>
                        <a:cxn ang="T77">
                          <a:pos x="T50" y="T51"/>
                        </a:cxn>
                      </a:cxnLst>
                      <a:rect l="T78" t="T79" r="T80" b="T81"/>
                      <a:pathLst>
                        <a:path w="347" h="149">
                          <a:moveTo>
                            <a:pt x="0" y="0"/>
                          </a:moveTo>
                          <a:lnTo>
                            <a:pt x="4" y="4"/>
                          </a:lnTo>
                          <a:lnTo>
                            <a:pt x="15" y="11"/>
                          </a:lnTo>
                          <a:lnTo>
                            <a:pt x="31" y="22"/>
                          </a:lnTo>
                          <a:lnTo>
                            <a:pt x="52" y="37"/>
                          </a:lnTo>
                          <a:lnTo>
                            <a:pt x="78" y="54"/>
                          </a:lnTo>
                          <a:lnTo>
                            <a:pt x="106" y="71"/>
                          </a:lnTo>
                          <a:lnTo>
                            <a:pt x="135" y="89"/>
                          </a:lnTo>
                          <a:lnTo>
                            <a:pt x="167" y="104"/>
                          </a:lnTo>
                          <a:lnTo>
                            <a:pt x="198" y="117"/>
                          </a:lnTo>
                          <a:lnTo>
                            <a:pt x="228" y="126"/>
                          </a:lnTo>
                          <a:lnTo>
                            <a:pt x="256" y="132"/>
                          </a:lnTo>
                          <a:lnTo>
                            <a:pt x="280" y="132"/>
                          </a:lnTo>
                          <a:lnTo>
                            <a:pt x="278" y="149"/>
                          </a:lnTo>
                          <a:lnTo>
                            <a:pt x="347" y="121"/>
                          </a:lnTo>
                          <a:lnTo>
                            <a:pt x="291" y="69"/>
                          </a:lnTo>
                          <a:lnTo>
                            <a:pt x="291" y="87"/>
                          </a:lnTo>
                          <a:lnTo>
                            <a:pt x="284" y="87"/>
                          </a:lnTo>
                          <a:lnTo>
                            <a:pt x="265" y="89"/>
                          </a:lnTo>
                          <a:lnTo>
                            <a:pt x="239" y="87"/>
                          </a:lnTo>
                          <a:lnTo>
                            <a:pt x="204" y="86"/>
                          </a:lnTo>
                          <a:lnTo>
                            <a:pt x="163" y="78"/>
                          </a:lnTo>
                          <a:lnTo>
                            <a:pt x="122" y="69"/>
                          </a:lnTo>
                          <a:lnTo>
                            <a:pt x="78" y="52"/>
                          </a:lnTo>
                          <a:lnTo>
                            <a:pt x="37" y="3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0000FF"/>
                    </a:solidFill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78" name="Line 50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113" y="2152"/>
                      <a:ext cx="13" cy="5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79" name="Line 52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163" y="2122"/>
                      <a:ext cx="11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80" name="Line 53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187" y="2107"/>
                      <a:ext cx="13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81" name="Line 54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211" y="2094"/>
                      <a:ext cx="13" cy="6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82" name="Line 55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237" y="2079"/>
                      <a:ext cx="11" cy="8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83" name="Line 56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261" y="2064"/>
                      <a:ext cx="11" cy="8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84" name="Line 57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285" y="2050"/>
                      <a:ext cx="13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85" name="Line 58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309" y="2037"/>
                      <a:ext cx="13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86" name="Line 59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335" y="2022"/>
                      <a:ext cx="11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87" name="Line 60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359" y="2007"/>
                      <a:ext cx="13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88" name="Line 61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383" y="1994"/>
                      <a:ext cx="13" cy="6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89" name="Line 62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407" y="1979"/>
                      <a:ext cx="13" cy="8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90" name="Line 63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433" y="1964"/>
                      <a:ext cx="12" cy="8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91" name="Line 64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458" y="1949"/>
                      <a:ext cx="13" cy="8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92" name="Line 65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482" y="1936"/>
                      <a:ext cx="13" cy="6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93" name="Line 66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508" y="1922"/>
                      <a:ext cx="11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94" name="Line 67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532" y="1907"/>
                      <a:ext cx="11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95" name="Line 71"/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2425" y="1862"/>
                      <a:ext cx="124" cy="48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grpSp>
                  <p:nvGrpSpPr>
                    <p:cNvPr id="9" name="Group 396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587" y="2137"/>
                      <a:ext cx="616" cy="339"/>
                      <a:chOff x="2582" y="2147"/>
                      <a:chExt cx="616" cy="339"/>
                    </a:xfrm>
                  </p:grpSpPr>
                  <p:sp>
                    <p:nvSpPr>
                      <p:cNvPr id="9511" name="Line 93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2686" y="2419"/>
                        <a:ext cx="13" cy="8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512" name="Line 94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2673" y="2432"/>
                        <a:ext cx="2" cy="2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513" name="Line 95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2606" y="2466"/>
                        <a:ext cx="13" cy="5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514" name="Line 96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2582" y="2479"/>
                        <a:ext cx="13" cy="7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515" name="Line 126"/>
                      <p:cNvSpPr>
                        <a:spLocks noChangeShapeType="1"/>
                      </p:cNvSpPr>
                      <p:nvPr/>
                    </p:nvSpPr>
                    <p:spPr bwMode="auto">
                      <a:xfrm flipH="1" flipV="1">
                        <a:off x="2605" y="2455"/>
                        <a:ext cx="13" cy="7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516" name="Line 127"/>
                      <p:cNvSpPr>
                        <a:spLocks noChangeShapeType="1"/>
                      </p:cNvSpPr>
                      <p:nvPr/>
                    </p:nvSpPr>
                    <p:spPr bwMode="auto">
                      <a:xfrm flipV="1">
                        <a:off x="2612" y="2440"/>
                        <a:ext cx="13" cy="7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517" name="Line 128"/>
                      <p:cNvSpPr>
                        <a:spLocks noChangeShapeType="1"/>
                      </p:cNvSpPr>
                      <p:nvPr/>
                    </p:nvSpPr>
                    <p:spPr bwMode="auto">
                      <a:xfrm flipV="1">
                        <a:off x="2638" y="2425"/>
                        <a:ext cx="11" cy="7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518" name="Line 129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2662" y="2429"/>
                        <a:ext cx="8" cy="3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519" name="Line 72"/>
                      <p:cNvSpPr>
                        <a:spLocks noChangeShapeType="1"/>
                      </p:cNvSpPr>
                      <p:nvPr/>
                    </p:nvSpPr>
                    <p:spPr bwMode="auto">
                      <a:xfrm flipV="1">
                        <a:off x="3187" y="2169"/>
                        <a:ext cx="11" cy="6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520" name="Line 73"/>
                      <p:cNvSpPr>
                        <a:spLocks noChangeShapeType="1"/>
                      </p:cNvSpPr>
                      <p:nvPr/>
                    </p:nvSpPr>
                    <p:spPr bwMode="auto">
                      <a:xfrm flipH="1" flipV="1">
                        <a:off x="3179" y="2152"/>
                        <a:ext cx="12" cy="10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521" name="Line 74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3153" y="2147"/>
                        <a:ext cx="13" cy="7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522" name="Line 75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3129" y="2160"/>
                        <a:ext cx="13" cy="7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523" name="Line 76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3105" y="2175"/>
                        <a:ext cx="13" cy="7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524" name="Line 77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3081" y="2189"/>
                        <a:ext cx="11" cy="8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525" name="Line 78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3055" y="2204"/>
                        <a:ext cx="13" cy="8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526" name="Line 79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3031" y="2217"/>
                        <a:ext cx="13" cy="8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527" name="Line 80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3007" y="2232"/>
                        <a:ext cx="11" cy="7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528" name="Line 81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2983" y="2247"/>
                        <a:ext cx="11" cy="7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529" name="Line 82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2957" y="2262"/>
                        <a:ext cx="13" cy="5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530" name="Line 83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2933" y="2275"/>
                        <a:ext cx="13" cy="7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531" name="Line 84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2909" y="2290"/>
                        <a:ext cx="11" cy="7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532" name="Line 85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2883" y="2304"/>
                        <a:ext cx="13" cy="8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533" name="Line 86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2859" y="2319"/>
                        <a:ext cx="13" cy="6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534" name="Line 87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2835" y="2332"/>
                        <a:ext cx="13" cy="8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535" name="Line 88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2810" y="2347"/>
                        <a:ext cx="12" cy="7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536" name="Line 89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2784" y="2362"/>
                        <a:ext cx="13" cy="7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537" name="Line 90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2760" y="2375"/>
                        <a:ext cx="13" cy="7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538" name="Line 91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2736" y="2390"/>
                        <a:ext cx="11" cy="7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539" name="Line 92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2712" y="2404"/>
                        <a:ext cx="11" cy="8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</p:grpSp>
                <p:sp>
                  <p:nvSpPr>
                    <p:cNvPr id="9497" name="Line 123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083" y="2192"/>
                      <a:ext cx="13" cy="6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98" name="Line 124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109" y="2178"/>
                      <a:ext cx="13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99" name="Line 125"/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2120" y="2163"/>
                      <a:ext cx="11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500" name="Line 253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267" y="1870"/>
                      <a:ext cx="185" cy="111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501" name="Freeform 305"/>
                    <p:cNvSpPr>
                      <a:spLocks/>
                    </p:cNvSpPr>
                    <p:nvPr/>
                  </p:nvSpPr>
                  <p:spPr bwMode="auto">
                    <a:xfrm>
                      <a:off x="2235" y="1844"/>
                      <a:ext cx="234" cy="170"/>
                    </a:xfrm>
                    <a:custGeom>
                      <a:avLst/>
                      <a:gdLst>
                        <a:gd name="T0" fmla="*/ 39 w 234"/>
                        <a:gd name="T1" fmla="*/ 170 h 170"/>
                        <a:gd name="T2" fmla="*/ 234 w 234"/>
                        <a:gd name="T3" fmla="*/ 54 h 170"/>
                        <a:gd name="T4" fmla="*/ 234 w 234"/>
                        <a:gd name="T5" fmla="*/ 33 h 170"/>
                        <a:gd name="T6" fmla="*/ 230 w 234"/>
                        <a:gd name="T7" fmla="*/ 18 h 170"/>
                        <a:gd name="T8" fmla="*/ 224 w 234"/>
                        <a:gd name="T9" fmla="*/ 9 h 170"/>
                        <a:gd name="T10" fmla="*/ 217 w 234"/>
                        <a:gd name="T11" fmla="*/ 3 h 170"/>
                        <a:gd name="T12" fmla="*/ 208 w 234"/>
                        <a:gd name="T13" fmla="*/ 0 h 170"/>
                        <a:gd name="T14" fmla="*/ 200 w 234"/>
                        <a:gd name="T15" fmla="*/ 0 h 170"/>
                        <a:gd name="T16" fmla="*/ 197 w 234"/>
                        <a:gd name="T17" fmla="*/ 0 h 170"/>
                        <a:gd name="T18" fmla="*/ 195 w 234"/>
                        <a:gd name="T19" fmla="*/ 0 h 170"/>
                        <a:gd name="T20" fmla="*/ 0 w 234"/>
                        <a:gd name="T21" fmla="*/ 117 h 170"/>
                        <a:gd name="T22" fmla="*/ 2 w 234"/>
                        <a:gd name="T23" fmla="*/ 117 h 170"/>
                        <a:gd name="T24" fmla="*/ 6 w 234"/>
                        <a:gd name="T25" fmla="*/ 115 h 170"/>
                        <a:gd name="T26" fmla="*/ 13 w 234"/>
                        <a:gd name="T27" fmla="*/ 111 h 170"/>
                        <a:gd name="T28" fmla="*/ 22 w 234"/>
                        <a:gd name="T29" fmla="*/ 111 h 170"/>
                        <a:gd name="T30" fmla="*/ 30 w 234"/>
                        <a:gd name="T31" fmla="*/ 113 h 170"/>
                        <a:gd name="T32" fmla="*/ 37 w 234"/>
                        <a:gd name="T33" fmla="*/ 118 h 170"/>
                        <a:gd name="T34" fmla="*/ 41 w 234"/>
                        <a:gd name="T35" fmla="*/ 128 h 170"/>
                        <a:gd name="T36" fmla="*/ 43 w 234"/>
                        <a:gd name="T37" fmla="*/ 146 h 170"/>
                        <a:gd name="T38" fmla="*/ 39 w 234"/>
                        <a:gd name="T39" fmla="*/ 170 h 170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w 234"/>
                        <a:gd name="T61" fmla="*/ 0 h 170"/>
                        <a:gd name="T62" fmla="*/ 234 w 234"/>
                        <a:gd name="T63" fmla="*/ 170 h 170"/>
                      </a:gdLst>
                      <a:ahLst/>
                      <a:cxnLst>
                        <a:cxn ang="T40">
                          <a:pos x="T0" y="T1"/>
                        </a:cxn>
                        <a:cxn ang="T41">
                          <a:pos x="T2" y="T3"/>
                        </a:cxn>
                        <a:cxn ang="T42">
                          <a:pos x="T4" y="T5"/>
                        </a:cxn>
                        <a:cxn ang="T43">
                          <a:pos x="T6" y="T7"/>
                        </a:cxn>
                        <a:cxn ang="T44">
                          <a:pos x="T8" y="T9"/>
                        </a:cxn>
                        <a:cxn ang="T45">
                          <a:pos x="T10" y="T11"/>
                        </a:cxn>
                        <a:cxn ang="T46">
                          <a:pos x="T12" y="T13"/>
                        </a:cxn>
                        <a:cxn ang="T47">
                          <a:pos x="T14" y="T15"/>
                        </a:cxn>
                        <a:cxn ang="T48">
                          <a:pos x="T16" y="T17"/>
                        </a:cxn>
                        <a:cxn ang="T49">
                          <a:pos x="T18" y="T19"/>
                        </a:cxn>
                        <a:cxn ang="T50">
                          <a:pos x="T20" y="T21"/>
                        </a:cxn>
                        <a:cxn ang="T51">
                          <a:pos x="T22" y="T23"/>
                        </a:cxn>
                        <a:cxn ang="T52">
                          <a:pos x="T24" y="T25"/>
                        </a:cxn>
                        <a:cxn ang="T53">
                          <a:pos x="T26" y="T27"/>
                        </a:cxn>
                        <a:cxn ang="T54">
                          <a:pos x="T28" y="T29"/>
                        </a:cxn>
                        <a:cxn ang="T55">
                          <a:pos x="T30" y="T31"/>
                        </a:cxn>
                        <a:cxn ang="T56">
                          <a:pos x="T32" y="T33"/>
                        </a:cxn>
                        <a:cxn ang="T57">
                          <a:pos x="T34" y="T35"/>
                        </a:cxn>
                        <a:cxn ang="T58">
                          <a:pos x="T36" y="T37"/>
                        </a:cxn>
                        <a:cxn ang="T59">
                          <a:pos x="T38" y="T39"/>
                        </a:cxn>
                      </a:cxnLst>
                      <a:rect l="T60" t="T61" r="T62" b="T63"/>
                      <a:pathLst>
                        <a:path w="234" h="170">
                          <a:moveTo>
                            <a:pt x="39" y="170"/>
                          </a:moveTo>
                          <a:lnTo>
                            <a:pt x="234" y="54"/>
                          </a:lnTo>
                          <a:lnTo>
                            <a:pt x="234" y="33"/>
                          </a:lnTo>
                          <a:lnTo>
                            <a:pt x="230" y="18"/>
                          </a:lnTo>
                          <a:lnTo>
                            <a:pt x="224" y="9"/>
                          </a:lnTo>
                          <a:lnTo>
                            <a:pt x="217" y="3"/>
                          </a:lnTo>
                          <a:lnTo>
                            <a:pt x="208" y="0"/>
                          </a:lnTo>
                          <a:lnTo>
                            <a:pt x="200" y="0"/>
                          </a:lnTo>
                          <a:lnTo>
                            <a:pt x="197" y="0"/>
                          </a:lnTo>
                          <a:lnTo>
                            <a:pt x="195" y="0"/>
                          </a:lnTo>
                          <a:lnTo>
                            <a:pt x="0" y="117"/>
                          </a:lnTo>
                          <a:lnTo>
                            <a:pt x="2" y="117"/>
                          </a:lnTo>
                          <a:lnTo>
                            <a:pt x="6" y="115"/>
                          </a:lnTo>
                          <a:lnTo>
                            <a:pt x="13" y="111"/>
                          </a:lnTo>
                          <a:lnTo>
                            <a:pt x="22" y="111"/>
                          </a:lnTo>
                          <a:lnTo>
                            <a:pt x="30" y="113"/>
                          </a:lnTo>
                          <a:lnTo>
                            <a:pt x="37" y="118"/>
                          </a:lnTo>
                          <a:lnTo>
                            <a:pt x="41" y="128"/>
                          </a:lnTo>
                          <a:lnTo>
                            <a:pt x="43" y="146"/>
                          </a:lnTo>
                          <a:lnTo>
                            <a:pt x="39" y="170"/>
                          </a:lnTo>
                          <a:close/>
                        </a:path>
                      </a:pathLst>
                    </a:custGeom>
                    <a:solidFill>
                      <a:srgbClr val="0000FF"/>
                    </a:solidFill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502" name="Freeform 306"/>
                    <p:cNvSpPr>
                      <a:spLocks/>
                    </p:cNvSpPr>
                    <p:nvPr/>
                  </p:nvSpPr>
                  <p:spPr bwMode="auto">
                    <a:xfrm>
                      <a:off x="2235" y="1844"/>
                      <a:ext cx="234" cy="170"/>
                    </a:xfrm>
                    <a:custGeom>
                      <a:avLst/>
                      <a:gdLst>
                        <a:gd name="T0" fmla="*/ 39 w 234"/>
                        <a:gd name="T1" fmla="*/ 170 h 170"/>
                        <a:gd name="T2" fmla="*/ 234 w 234"/>
                        <a:gd name="T3" fmla="*/ 54 h 170"/>
                        <a:gd name="T4" fmla="*/ 234 w 234"/>
                        <a:gd name="T5" fmla="*/ 33 h 170"/>
                        <a:gd name="T6" fmla="*/ 230 w 234"/>
                        <a:gd name="T7" fmla="*/ 18 h 170"/>
                        <a:gd name="T8" fmla="*/ 224 w 234"/>
                        <a:gd name="T9" fmla="*/ 9 h 170"/>
                        <a:gd name="T10" fmla="*/ 217 w 234"/>
                        <a:gd name="T11" fmla="*/ 3 h 170"/>
                        <a:gd name="T12" fmla="*/ 208 w 234"/>
                        <a:gd name="T13" fmla="*/ 0 h 170"/>
                        <a:gd name="T14" fmla="*/ 200 w 234"/>
                        <a:gd name="T15" fmla="*/ 0 h 170"/>
                        <a:gd name="T16" fmla="*/ 197 w 234"/>
                        <a:gd name="T17" fmla="*/ 0 h 170"/>
                        <a:gd name="T18" fmla="*/ 195 w 234"/>
                        <a:gd name="T19" fmla="*/ 0 h 170"/>
                        <a:gd name="T20" fmla="*/ 0 w 234"/>
                        <a:gd name="T21" fmla="*/ 117 h 170"/>
                        <a:gd name="T22" fmla="*/ 2 w 234"/>
                        <a:gd name="T23" fmla="*/ 117 h 170"/>
                        <a:gd name="T24" fmla="*/ 6 w 234"/>
                        <a:gd name="T25" fmla="*/ 115 h 170"/>
                        <a:gd name="T26" fmla="*/ 13 w 234"/>
                        <a:gd name="T27" fmla="*/ 111 h 170"/>
                        <a:gd name="T28" fmla="*/ 22 w 234"/>
                        <a:gd name="T29" fmla="*/ 111 h 170"/>
                        <a:gd name="T30" fmla="*/ 30 w 234"/>
                        <a:gd name="T31" fmla="*/ 113 h 170"/>
                        <a:gd name="T32" fmla="*/ 37 w 234"/>
                        <a:gd name="T33" fmla="*/ 118 h 170"/>
                        <a:gd name="T34" fmla="*/ 41 w 234"/>
                        <a:gd name="T35" fmla="*/ 128 h 170"/>
                        <a:gd name="T36" fmla="*/ 43 w 234"/>
                        <a:gd name="T37" fmla="*/ 146 h 170"/>
                        <a:gd name="T38" fmla="*/ 39 w 234"/>
                        <a:gd name="T39" fmla="*/ 170 h 170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w 234"/>
                        <a:gd name="T61" fmla="*/ 0 h 170"/>
                        <a:gd name="T62" fmla="*/ 234 w 234"/>
                        <a:gd name="T63" fmla="*/ 170 h 170"/>
                      </a:gdLst>
                      <a:ahLst/>
                      <a:cxnLst>
                        <a:cxn ang="T40">
                          <a:pos x="T0" y="T1"/>
                        </a:cxn>
                        <a:cxn ang="T41">
                          <a:pos x="T2" y="T3"/>
                        </a:cxn>
                        <a:cxn ang="T42">
                          <a:pos x="T4" y="T5"/>
                        </a:cxn>
                        <a:cxn ang="T43">
                          <a:pos x="T6" y="T7"/>
                        </a:cxn>
                        <a:cxn ang="T44">
                          <a:pos x="T8" y="T9"/>
                        </a:cxn>
                        <a:cxn ang="T45">
                          <a:pos x="T10" y="T11"/>
                        </a:cxn>
                        <a:cxn ang="T46">
                          <a:pos x="T12" y="T13"/>
                        </a:cxn>
                        <a:cxn ang="T47">
                          <a:pos x="T14" y="T15"/>
                        </a:cxn>
                        <a:cxn ang="T48">
                          <a:pos x="T16" y="T17"/>
                        </a:cxn>
                        <a:cxn ang="T49">
                          <a:pos x="T18" y="T19"/>
                        </a:cxn>
                        <a:cxn ang="T50">
                          <a:pos x="T20" y="T21"/>
                        </a:cxn>
                        <a:cxn ang="T51">
                          <a:pos x="T22" y="T23"/>
                        </a:cxn>
                        <a:cxn ang="T52">
                          <a:pos x="T24" y="T25"/>
                        </a:cxn>
                        <a:cxn ang="T53">
                          <a:pos x="T26" y="T27"/>
                        </a:cxn>
                        <a:cxn ang="T54">
                          <a:pos x="T28" y="T29"/>
                        </a:cxn>
                        <a:cxn ang="T55">
                          <a:pos x="T30" y="T31"/>
                        </a:cxn>
                        <a:cxn ang="T56">
                          <a:pos x="T32" y="T33"/>
                        </a:cxn>
                        <a:cxn ang="T57">
                          <a:pos x="T34" y="T35"/>
                        </a:cxn>
                        <a:cxn ang="T58">
                          <a:pos x="T36" y="T37"/>
                        </a:cxn>
                        <a:cxn ang="T59">
                          <a:pos x="T38" y="T39"/>
                        </a:cxn>
                      </a:cxnLst>
                      <a:rect l="T60" t="T61" r="T62" b="T63"/>
                      <a:pathLst>
                        <a:path w="234" h="170">
                          <a:moveTo>
                            <a:pt x="39" y="170"/>
                          </a:moveTo>
                          <a:lnTo>
                            <a:pt x="234" y="54"/>
                          </a:lnTo>
                          <a:lnTo>
                            <a:pt x="234" y="33"/>
                          </a:lnTo>
                          <a:lnTo>
                            <a:pt x="230" y="18"/>
                          </a:lnTo>
                          <a:lnTo>
                            <a:pt x="224" y="9"/>
                          </a:lnTo>
                          <a:lnTo>
                            <a:pt x="217" y="3"/>
                          </a:lnTo>
                          <a:lnTo>
                            <a:pt x="208" y="0"/>
                          </a:lnTo>
                          <a:lnTo>
                            <a:pt x="200" y="0"/>
                          </a:lnTo>
                          <a:lnTo>
                            <a:pt x="197" y="0"/>
                          </a:lnTo>
                          <a:lnTo>
                            <a:pt x="195" y="0"/>
                          </a:lnTo>
                          <a:lnTo>
                            <a:pt x="0" y="117"/>
                          </a:lnTo>
                          <a:lnTo>
                            <a:pt x="2" y="117"/>
                          </a:lnTo>
                          <a:lnTo>
                            <a:pt x="6" y="115"/>
                          </a:lnTo>
                          <a:lnTo>
                            <a:pt x="13" y="111"/>
                          </a:lnTo>
                          <a:lnTo>
                            <a:pt x="22" y="111"/>
                          </a:lnTo>
                          <a:lnTo>
                            <a:pt x="30" y="113"/>
                          </a:lnTo>
                          <a:lnTo>
                            <a:pt x="37" y="118"/>
                          </a:lnTo>
                          <a:lnTo>
                            <a:pt x="41" y="128"/>
                          </a:lnTo>
                          <a:lnTo>
                            <a:pt x="43" y="146"/>
                          </a:lnTo>
                          <a:lnTo>
                            <a:pt x="39" y="170"/>
                          </a:lnTo>
                        </a:path>
                      </a:pathLst>
                    </a:custGeom>
                    <a:noFill/>
                    <a:ln w="11113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503" name="Freeform 307"/>
                    <p:cNvSpPr>
                      <a:spLocks/>
                    </p:cNvSpPr>
                    <p:nvPr/>
                  </p:nvSpPr>
                  <p:spPr bwMode="auto">
                    <a:xfrm>
                      <a:off x="2239" y="1844"/>
                      <a:ext cx="230" cy="165"/>
                    </a:xfrm>
                    <a:custGeom>
                      <a:avLst/>
                      <a:gdLst>
                        <a:gd name="T0" fmla="*/ 193 w 230"/>
                        <a:gd name="T1" fmla="*/ 0 h 165"/>
                        <a:gd name="T2" fmla="*/ 194 w 230"/>
                        <a:gd name="T3" fmla="*/ 0 h 165"/>
                        <a:gd name="T4" fmla="*/ 200 w 230"/>
                        <a:gd name="T5" fmla="*/ 0 h 165"/>
                        <a:gd name="T6" fmla="*/ 209 w 230"/>
                        <a:gd name="T7" fmla="*/ 2 h 165"/>
                        <a:gd name="T8" fmla="*/ 217 w 230"/>
                        <a:gd name="T9" fmla="*/ 7 h 165"/>
                        <a:gd name="T10" fmla="*/ 224 w 230"/>
                        <a:gd name="T11" fmla="*/ 15 h 165"/>
                        <a:gd name="T12" fmla="*/ 230 w 230"/>
                        <a:gd name="T13" fmla="*/ 29 h 165"/>
                        <a:gd name="T14" fmla="*/ 230 w 230"/>
                        <a:gd name="T15" fmla="*/ 50 h 165"/>
                        <a:gd name="T16" fmla="*/ 37 w 230"/>
                        <a:gd name="T17" fmla="*/ 165 h 165"/>
                        <a:gd name="T18" fmla="*/ 41 w 230"/>
                        <a:gd name="T19" fmla="*/ 144 h 165"/>
                        <a:gd name="T20" fmla="*/ 39 w 230"/>
                        <a:gd name="T21" fmla="*/ 128 h 165"/>
                        <a:gd name="T22" fmla="*/ 35 w 230"/>
                        <a:gd name="T23" fmla="*/ 118 h 165"/>
                        <a:gd name="T24" fmla="*/ 28 w 230"/>
                        <a:gd name="T25" fmla="*/ 113 h 165"/>
                        <a:gd name="T26" fmla="*/ 20 w 230"/>
                        <a:gd name="T27" fmla="*/ 111 h 165"/>
                        <a:gd name="T28" fmla="*/ 13 w 230"/>
                        <a:gd name="T29" fmla="*/ 113 h 165"/>
                        <a:gd name="T30" fmla="*/ 7 w 230"/>
                        <a:gd name="T31" fmla="*/ 115 h 165"/>
                        <a:gd name="T32" fmla="*/ 2 w 230"/>
                        <a:gd name="T33" fmla="*/ 115 h 165"/>
                        <a:gd name="T34" fmla="*/ 0 w 230"/>
                        <a:gd name="T35" fmla="*/ 117 h 165"/>
                        <a:gd name="T36" fmla="*/ 193 w 230"/>
                        <a:gd name="T37" fmla="*/ 0 h 165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w 230"/>
                        <a:gd name="T58" fmla="*/ 0 h 165"/>
                        <a:gd name="T59" fmla="*/ 230 w 230"/>
                        <a:gd name="T60" fmla="*/ 165 h 165"/>
                      </a:gdLst>
                      <a:ahLst/>
                      <a:cxnLst>
                        <a:cxn ang="T38">
                          <a:pos x="T0" y="T1"/>
                        </a:cxn>
                        <a:cxn ang="T39">
                          <a:pos x="T2" y="T3"/>
                        </a:cxn>
                        <a:cxn ang="T40">
                          <a:pos x="T4" y="T5"/>
                        </a:cxn>
                        <a:cxn ang="T41">
                          <a:pos x="T6" y="T7"/>
                        </a:cxn>
                        <a:cxn ang="T42">
                          <a:pos x="T8" y="T9"/>
                        </a:cxn>
                        <a:cxn ang="T43">
                          <a:pos x="T10" y="T11"/>
                        </a:cxn>
                        <a:cxn ang="T44">
                          <a:pos x="T12" y="T13"/>
                        </a:cxn>
                        <a:cxn ang="T45">
                          <a:pos x="T14" y="T15"/>
                        </a:cxn>
                        <a:cxn ang="T46">
                          <a:pos x="T16" y="T17"/>
                        </a:cxn>
                        <a:cxn ang="T47">
                          <a:pos x="T18" y="T19"/>
                        </a:cxn>
                        <a:cxn ang="T48">
                          <a:pos x="T20" y="T21"/>
                        </a:cxn>
                        <a:cxn ang="T49">
                          <a:pos x="T22" y="T23"/>
                        </a:cxn>
                        <a:cxn ang="T50">
                          <a:pos x="T24" y="T25"/>
                        </a:cxn>
                        <a:cxn ang="T51">
                          <a:pos x="T26" y="T27"/>
                        </a:cxn>
                        <a:cxn ang="T52">
                          <a:pos x="T28" y="T29"/>
                        </a:cxn>
                        <a:cxn ang="T53">
                          <a:pos x="T30" y="T31"/>
                        </a:cxn>
                        <a:cxn ang="T54">
                          <a:pos x="T32" y="T33"/>
                        </a:cxn>
                        <a:cxn ang="T55">
                          <a:pos x="T34" y="T35"/>
                        </a:cxn>
                        <a:cxn ang="T56">
                          <a:pos x="T36" y="T37"/>
                        </a:cxn>
                      </a:cxnLst>
                      <a:rect l="T57" t="T58" r="T59" b="T60"/>
                      <a:pathLst>
                        <a:path w="230" h="165">
                          <a:moveTo>
                            <a:pt x="193" y="0"/>
                          </a:moveTo>
                          <a:lnTo>
                            <a:pt x="194" y="0"/>
                          </a:lnTo>
                          <a:lnTo>
                            <a:pt x="200" y="0"/>
                          </a:lnTo>
                          <a:lnTo>
                            <a:pt x="209" y="2"/>
                          </a:lnTo>
                          <a:lnTo>
                            <a:pt x="217" y="7"/>
                          </a:lnTo>
                          <a:lnTo>
                            <a:pt x="224" y="15"/>
                          </a:lnTo>
                          <a:lnTo>
                            <a:pt x="230" y="29"/>
                          </a:lnTo>
                          <a:lnTo>
                            <a:pt x="230" y="50"/>
                          </a:lnTo>
                          <a:lnTo>
                            <a:pt x="37" y="165"/>
                          </a:lnTo>
                          <a:lnTo>
                            <a:pt x="41" y="144"/>
                          </a:lnTo>
                          <a:lnTo>
                            <a:pt x="39" y="128"/>
                          </a:lnTo>
                          <a:lnTo>
                            <a:pt x="35" y="118"/>
                          </a:lnTo>
                          <a:lnTo>
                            <a:pt x="28" y="113"/>
                          </a:lnTo>
                          <a:lnTo>
                            <a:pt x="20" y="111"/>
                          </a:lnTo>
                          <a:lnTo>
                            <a:pt x="13" y="113"/>
                          </a:lnTo>
                          <a:lnTo>
                            <a:pt x="7" y="115"/>
                          </a:lnTo>
                          <a:lnTo>
                            <a:pt x="2" y="115"/>
                          </a:lnTo>
                          <a:lnTo>
                            <a:pt x="0" y="117"/>
                          </a:lnTo>
                          <a:lnTo>
                            <a:pt x="193" y="0"/>
                          </a:lnTo>
                          <a:close/>
                        </a:path>
                      </a:pathLst>
                    </a:custGeom>
                    <a:solidFill>
                      <a:srgbClr val="2424FF"/>
                    </a:solidFill>
                    <a:ln w="0">
                      <a:solidFill>
                        <a:srgbClr val="2424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504" name="Freeform 308"/>
                    <p:cNvSpPr>
                      <a:spLocks/>
                    </p:cNvSpPr>
                    <p:nvPr/>
                  </p:nvSpPr>
                  <p:spPr bwMode="auto">
                    <a:xfrm>
                      <a:off x="2244" y="1846"/>
                      <a:ext cx="223" cy="157"/>
                    </a:xfrm>
                    <a:custGeom>
                      <a:avLst/>
                      <a:gdLst>
                        <a:gd name="T0" fmla="*/ 189 w 223"/>
                        <a:gd name="T1" fmla="*/ 0 h 157"/>
                        <a:gd name="T2" fmla="*/ 191 w 223"/>
                        <a:gd name="T3" fmla="*/ 0 h 157"/>
                        <a:gd name="T4" fmla="*/ 197 w 223"/>
                        <a:gd name="T5" fmla="*/ 0 h 157"/>
                        <a:gd name="T6" fmla="*/ 204 w 223"/>
                        <a:gd name="T7" fmla="*/ 1 h 157"/>
                        <a:gd name="T8" fmla="*/ 212 w 223"/>
                        <a:gd name="T9" fmla="*/ 5 h 157"/>
                        <a:gd name="T10" fmla="*/ 219 w 223"/>
                        <a:gd name="T11" fmla="*/ 13 h 157"/>
                        <a:gd name="T12" fmla="*/ 223 w 223"/>
                        <a:gd name="T13" fmla="*/ 26 h 157"/>
                        <a:gd name="T14" fmla="*/ 223 w 223"/>
                        <a:gd name="T15" fmla="*/ 44 h 157"/>
                        <a:gd name="T16" fmla="*/ 34 w 223"/>
                        <a:gd name="T17" fmla="*/ 157 h 157"/>
                        <a:gd name="T18" fmla="*/ 36 w 223"/>
                        <a:gd name="T19" fmla="*/ 137 h 157"/>
                        <a:gd name="T20" fmla="*/ 34 w 223"/>
                        <a:gd name="T21" fmla="*/ 124 h 157"/>
                        <a:gd name="T22" fmla="*/ 28 w 223"/>
                        <a:gd name="T23" fmla="*/ 116 h 157"/>
                        <a:gd name="T24" fmla="*/ 23 w 223"/>
                        <a:gd name="T25" fmla="*/ 113 h 157"/>
                        <a:gd name="T26" fmla="*/ 15 w 223"/>
                        <a:gd name="T27" fmla="*/ 111 h 157"/>
                        <a:gd name="T28" fmla="*/ 8 w 223"/>
                        <a:gd name="T29" fmla="*/ 111 h 157"/>
                        <a:gd name="T30" fmla="*/ 4 w 223"/>
                        <a:gd name="T31" fmla="*/ 113 h 157"/>
                        <a:gd name="T32" fmla="*/ 0 w 223"/>
                        <a:gd name="T33" fmla="*/ 113 h 157"/>
                        <a:gd name="T34" fmla="*/ 189 w 223"/>
                        <a:gd name="T35" fmla="*/ 0 h 157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w 223"/>
                        <a:gd name="T55" fmla="*/ 0 h 157"/>
                        <a:gd name="T56" fmla="*/ 223 w 223"/>
                        <a:gd name="T57" fmla="*/ 157 h 157"/>
                      </a:gdLst>
                      <a:ahLst/>
                      <a:cxnLst>
                        <a:cxn ang="T36">
                          <a:pos x="T0" y="T1"/>
                        </a:cxn>
                        <a:cxn ang="T37">
                          <a:pos x="T2" y="T3"/>
                        </a:cxn>
                        <a:cxn ang="T38">
                          <a:pos x="T4" y="T5"/>
                        </a:cxn>
                        <a:cxn ang="T39">
                          <a:pos x="T6" y="T7"/>
                        </a:cxn>
                        <a:cxn ang="T40">
                          <a:pos x="T8" y="T9"/>
                        </a:cxn>
                        <a:cxn ang="T41">
                          <a:pos x="T10" y="T11"/>
                        </a:cxn>
                        <a:cxn ang="T42">
                          <a:pos x="T12" y="T13"/>
                        </a:cxn>
                        <a:cxn ang="T43">
                          <a:pos x="T14" y="T15"/>
                        </a:cxn>
                        <a:cxn ang="T44">
                          <a:pos x="T16" y="T17"/>
                        </a:cxn>
                        <a:cxn ang="T45">
                          <a:pos x="T18" y="T19"/>
                        </a:cxn>
                        <a:cxn ang="T46">
                          <a:pos x="T20" y="T21"/>
                        </a:cxn>
                        <a:cxn ang="T47">
                          <a:pos x="T22" y="T23"/>
                        </a:cxn>
                        <a:cxn ang="T48">
                          <a:pos x="T24" y="T25"/>
                        </a:cxn>
                        <a:cxn ang="T49">
                          <a:pos x="T26" y="T27"/>
                        </a:cxn>
                        <a:cxn ang="T50">
                          <a:pos x="T28" y="T29"/>
                        </a:cxn>
                        <a:cxn ang="T51">
                          <a:pos x="T30" y="T31"/>
                        </a:cxn>
                        <a:cxn ang="T52">
                          <a:pos x="T32" y="T33"/>
                        </a:cxn>
                        <a:cxn ang="T53">
                          <a:pos x="T34" y="T35"/>
                        </a:cxn>
                      </a:cxnLst>
                      <a:rect l="T54" t="T55" r="T56" b="T57"/>
                      <a:pathLst>
                        <a:path w="223" h="157">
                          <a:moveTo>
                            <a:pt x="189" y="0"/>
                          </a:moveTo>
                          <a:lnTo>
                            <a:pt x="191" y="0"/>
                          </a:lnTo>
                          <a:lnTo>
                            <a:pt x="197" y="0"/>
                          </a:lnTo>
                          <a:lnTo>
                            <a:pt x="204" y="1"/>
                          </a:lnTo>
                          <a:lnTo>
                            <a:pt x="212" y="5"/>
                          </a:lnTo>
                          <a:lnTo>
                            <a:pt x="219" y="13"/>
                          </a:lnTo>
                          <a:lnTo>
                            <a:pt x="223" y="26"/>
                          </a:lnTo>
                          <a:lnTo>
                            <a:pt x="223" y="44"/>
                          </a:lnTo>
                          <a:lnTo>
                            <a:pt x="34" y="157"/>
                          </a:lnTo>
                          <a:lnTo>
                            <a:pt x="36" y="137"/>
                          </a:lnTo>
                          <a:lnTo>
                            <a:pt x="34" y="124"/>
                          </a:lnTo>
                          <a:lnTo>
                            <a:pt x="28" y="116"/>
                          </a:lnTo>
                          <a:lnTo>
                            <a:pt x="23" y="113"/>
                          </a:lnTo>
                          <a:lnTo>
                            <a:pt x="15" y="111"/>
                          </a:lnTo>
                          <a:lnTo>
                            <a:pt x="8" y="111"/>
                          </a:lnTo>
                          <a:lnTo>
                            <a:pt x="4" y="113"/>
                          </a:lnTo>
                          <a:lnTo>
                            <a:pt x="0" y="113"/>
                          </a:lnTo>
                          <a:lnTo>
                            <a:pt x="189" y="0"/>
                          </a:lnTo>
                          <a:close/>
                        </a:path>
                      </a:pathLst>
                    </a:custGeom>
                    <a:solidFill>
                      <a:srgbClr val="4949FF"/>
                    </a:solidFill>
                    <a:ln w="0">
                      <a:solidFill>
                        <a:srgbClr val="4949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505" name="Freeform 309"/>
                    <p:cNvSpPr>
                      <a:spLocks/>
                    </p:cNvSpPr>
                    <p:nvPr/>
                  </p:nvSpPr>
                  <p:spPr bwMode="auto">
                    <a:xfrm>
                      <a:off x="2250" y="1846"/>
                      <a:ext cx="217" cy="152"/>
                    </a:xfrm>
                    <a:custGeom>
                      <a:avLst/>
                      <a:gdLst>
                        <a:gd name="T0" fmla="*/ 185 w 217"/>
                        <a:gd name="T1" fmla="*/ 0 h 152"/>
                        <a:gd name="T2" fmla="*/ 187 w 217"/>
                        <a:gd name="T3" fmla="*/ 0 h 152"/>
                        <a:gd name="T4" fmla="*/ 195 w 217"/>
                        <a:gd name="T5" fmla="*/ 1 h 152"/>
                        <a:gd name="T6" fmla="*/ 202 w 217"/>
                        <a:gd name="T7" fmla="*/ 3 h 152"/>
                        <a:gd name="T8" fmla="*/ 209 w 217"/>
                        <a:gd name="T9" fmla="*/ 11 h 152"/>
                        <a:gd name="T10" fmla="*/ 215 w 217"/>
                        <a:gd name="T11" fmla="*/ 22 h 152"/>
                        <a:gd name="T12" fmla="*/ 217 w 217"/>
                        <a:gd name="T13" fmla="*/ 39 h 152"/>
                        <a:gd name="T14" fmla="*/ 30 w 217"/>
                        <a:gd name="T15" fmla="*/ 152 h 152"/>
                        <a:gd name="T16" fmla="*/ 31 w 217"/>
                        <a:gd name="T17" fmla="*/ 133 h 152"/>
                        <a:gd name="T18" fmla="*/ 28 w 217"/>
                        <a:gd name="T19" fmla="*/ 122 h 152"/>
                        <a:gd name="T20" fmla="*/ 22 w 217"/>
                        <a:gd name="T21" fmla="*/ 115 h 152"/>
                        <a:gd name="T22" fmla="*/ 15 w 217"/>
                        <a:gd name="T23" fmla="*/ 113 h 152"/>
                        <a:gd name="T24" fmla="*/ 7 w 217"/>
                        <a:gd name="T25" fmla="*/ 111 h 152"/>
                        <a:gd name="T26" fmla="*/ 4 w 217"/>
                        <a:gd name="T27" fmla="*/ 113 h 152"/>
                        <a:gd name="T28" fmla="*/ 0 w 217"/>
                        <a:gd name="T29" fmla="*/ 113 h 152"/>
                        <a:gd name="T30" fmla="*/ 185 w 217"/>
                        <a:gd name="T31" fmla="*/ 0 h 152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w 217"/>
                        <a:gd name="T49" fmla="*/ 0 h 152"/>
                        <a:gd name="T50" fmla="*/ 217 w 217"/>
                        <a:gd name="T51" fmla="*/ 152 h 152"/>
                      </a:gdLst>
                      <a:ahLst/>
                      <a:cxnLst>
                        <a:cxn ang="T32">
                          <a:pos x="T0" y="T1"/>
                        </a:cxn>
                        <a:cxn ang="T33">
                          <a:pos x="T2" y="T3"/>
                        </a:cxn>
                        <a:cxn ang="T34">
                          <a:pos x="T4" y="T5"/>
                        </a:cxn>
                        <a:cxn ang="T35">
                          <a:pos x="T6" y="T7"/>
                        </a:cxn>
                        <a:cxn ang="T36">
                          <a:pos x="T8" y="T9"/>
                        </a:cxn>
                        <a:cxn ang="T37">
                          <a:pos x="T10" y="T11"/>
                        </a:cxn>
                        <a:cxn ang="T38">
                          <a:pos x="T12" y="T13"/>
                        </a:cxn>
                        <a:cxn ang="T39">
                          <a:pos x="T14" y="T15"/>
                        </a:cxn>
                        <a:cxn ang="T40">
                          <a:pos x="T16" y="T17"/>
                        </a:cxn>
                        <a:cxn ang="T41">
                          <a:pos x="T18" y="T19"/>
                        </a:cxn>
                        <a:cxn ang="T42">
                          <a:pos x="T20" y="T21"/>
                        </a:cxn>
                        <a:cxn ang="T43">
                          <a:pos x="T22" y="T23"/>
                        </a:cxn>
                        <a:cxn ang="T44">
                          <a:pos x="T24" y="T25"/>
                        </a:cxn>
                        <a:cxn ang="T45">
                          <a:pos x="T26" y="T27"/>
                        </a:cxn>
                        <a:cxn ang="T46">
                          <a:pos x="T28" y="T29"/>
                        </a:cxn>
                        <a:cxn ang="T47">
                          <a:pos x="T30" y="T31"/>
                        </a:cxn>
                      </a:cxnLst>
                      <a:rect l="T48" t="T49" r="T50" b="T51"/>
                      <a:pathLst>
                        <a:path w="217" h="152">
                          <a:moveTo>
                            <a:pt x="185" y="0"/>
                          </a:moveTo>
                          <a:lnTo>
                            <a:pt x="187" y="0"/>
                          </a:lnTo>
                          <a:lnTo>
                            <a:pt x="195" y="1"/>
                          </a:lnTo>
                          <a:lnTo>
                            <a:pt x="202" y="3"/>
                          </a:lnTo>
                          <a:lnTo>
                            <a:pt x="209" y="11"/>
                          </a:lnTo>
                          <a:lnTo>
                            <a:pt x="215" y="22"/>
                          </a:lnTo>
                          <a:lnTo>
                            <a:pt x="217" y="39"/>
                          </a:lnTo>
                          <a:lnTo>
                            <a:pt x="30" y="152"/>
                          </a:lnTo>
                          <a:lnTo>
                            <a:pt x="31" y="133"/>
                          </a:lnTo>
                          <a:lnTo>
                            <a:pt x="28" y="122"/>
                          </a:lnTo>
                          <a:lnTo>
                            <a:pt x="22" y="115"/>
                          </a:lnTo>
                          <a:lnTo>
                            <a:pt x="15" y="113"/>
                          </a:lnTo>
                          <a:lnTo>
                            <a:pt x="7" y="111"/>
                          </a:lnTo>
                          <a:lnTo>
                            <a:pt x="4" y="113"/>
                          </a:lnTo>
                          <a:lnTo>
                            <a:pt x="0" y="113"/>
                          </a:lnTo>
                          <a:lnTo>
                            <a:pt x="185" y="0"/>
                          </a:lnTo>
                          <a:close/>
                        </a:path>
                      </a:pathLst>
                    </a:custGeom>
                    <a:solidFill>
                      <a:srgbClr val="6D6DFF"/>
                    </a:solidFill>
                    <a:ln w="0">
                      <a:solidFill>
                        <a:srgbClr val="6D6D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506" name="Freeform 310"/>
                    <p:cNvSpPr>
                      <a:spLocks/>
                    </p:cNvSpPr>
                    <p:nvPr/>
                  </p:nvSpPr>
                  <p:spPr bwMode="auto">
                    <a:xfrm>
                      <a:off x="2255" y="1846"/>
                      <a:ext cx="210" cy="146"/>
                    </a:xfrm>
                    <a:custGeom>
                      <a:avLst/>
                      <a:gdLst>
                        <a:gd name="T0" fmla="*/ 182 w 210"/>
                        <a:gd name="T1" fmla="*/ 0 h 146"/>
                        <a:gd name="T2" fmla="*/ 186 w 210"/>
                        <a:gd name="T3" fmla="*/ 0 h 146"/>
                        <a:gd name="T4" fmla="*/ 190 w 210"/>
                        <a:gd name="T5" fmla="*/ 1 h 146"/>
                        <a:gd name="T6" fmla="*/ 197 w 210"/>
                        <a:gd name="T7" fmla="*/ 5 h 146"/>
                        <a:gd name="T8" fmla="*/ 204 w 210"/>
                        <a:gd name="T9" fmla="*/ 11 h 146"/>
                        <a:gd name="T10" fmla="*/ 210 w 210"/>
                        <a:gd name="T11" fmla="*/ 22 h 146"/>
                        <a:gd name="T12" fmla="*/ 210 w 210"/>
                        <a:gd name="T13" fmla="*/ 35 h 146"/>
                        <a:gd name="T14" fmla="*/ 26 w 210"/>
                        <a:gd name="T15" fmla="*/ 146 h 146"/>
                        <a:gd name="T16" fmla="*/ 26 w 210"/>
                        <a:gd name="T17" fmla="*/ 131 h 146"/>
                        <a:gd name="T18" fmla="*/ 23 w 210"/>
                        <a:gd name="T19" fmla="*/ 120 h 146"/>
                        <a:gd name="T20" fmla="*/ 17 w 210"/>
                        <a:gd name="T21" fmla="*/ 115 h 146"/>
                        <a:gd name="T22" fmla="*/ 10 w 210"/>
                        <a:gd name="T23" fmla="*/ 113 h 146"/>
                        <a:gd name="T24" fmla="*/ 4 w 210"/>
                        <a:gd name="T25" fmla="*/ 111 h 146"/>
                        <a:gd name="T26" fmla="*/ 0 w 210"/>
                        <a:gd name="T27" fmla="*/ 111 h 146"/>
                        <a:gd name="T28" fmla="*/ 182 w 210"/>
                        <a:gd name="T29" fmla="*/ 0 h 14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w 210"/>
                        <a:gd name="T46" fmla="*/ 0 h 146"/>
                        <a:gd name="T47" fmla="*/ 210 w 210"/>
                        <a:gd name="T48" fmla="*/ 146 h 146"/>
                      </a:gdLst>
                      <a:ahLst/>
                      <a:cxnLst>
                        <a:cxn ang="T30">
                          <a:pos x="T0" y="T1"/>
                        </a:cxn>
                        <a:cxn ang="T31">
                          <a:pos x="T2" y="T3"/>
                        </a:cxn>
                        <a:cxn ang="T32">
                          <a:pos x="T4" y="T5"/>
                        </a:cxn>
                        <a:cxn ang="T33">
                          <a:pos x="T6" y="T7"/>
                        </a:cxn>
                        <a:cxn ang="T34">
                          <a:pos x="T8" y="T9"/>
                        </a:cxn>
                        <a:cxn ang="T35">
                          <a:pos x="T10" y="T11"/>
                        </a:cxn>
                        <a:cxn ang="T36">
                          <a:pos x="T12" y="T13"/>
                        </a:cxn>
                        <a:cxn ang="T37">
                          <a:pos x="T14" y="T15"/>
                        </a:cxn>
                        <a:cxn ang="T38">
                          <a:pos x="T16" y="T17"/>
                        </a:cxn>
                        <a:cxn ang="T39">
                          <a:pos x="T18" y="T19"/>
                        </a:cxn>
                        <a:cxn ang="T40">
                          <a:pos x="T20" y="T21"/>
                        </a:cxn>
                        <a:cxn ang="T41">
                          <a:pos x="T22" y="T23"/>
                        </a:cxn>
                        <a:cxn ang="T42">
                          <a:pos x="T24" y="T25"/>
                        </a:cxn>
                        <a:cxn ang="T43">
                          <a:pos x="T26" y="T27"/>
                        </a:cxn>
                        <a:cxn ang="T44">
                          <a:pos x="T28" y="T29"/>
                        </a:cxn>
                      </a:cxnLst>
                      <a:rect l="T45" t="T46" r="T47" b="T48"/>
                      <a:pathLst>
                        <a:path w="210" h="146">
                          <a:moveTo>
                            <a:pt x="182" y="0"/>
                          </a:moveTo>
                          <a:lnTo>
                            <a:pt x="186" y="0"/>
                          </a:lnTo>
                          <a:lnTo>
                            <a:pt x="190" y="1"/>
                          </a:lnTo>
                          <a:lnTo>
                            <a:pt x="197" y="5"/>
                          </a:lnTo>
                          <a:lnTo>
                            <a:pt x="204" y="11"/>
                          </a:lnTo>
                          <a:lnTo>
                            <a:pt x="210" y="22"/>
                          </a:lnTo>
                          <a:lnTo>
                            <a:pt x="210" y="35"/>
                          </a:lnTo>
                          <a:lnTo>
                            <a:pt x="26" y="146"/>
                          </a:lnTo>
                          <a:lnTo>
                            <a:pt x="26" y="131"/>
                          </a:lnTo>
                          <a:lnTo>
                            <a:pt x="23" y="120"/>
                          </a:lnTo>
                          <a:lnTo>
                            <a:pt x="17" y="115"/>
                          </a:lnTo>
                          <a:lnTo>
                            <a:pt x="10" y="113"/>
                          </a:lnTo>
                          <a:lnTo>
                            <a:pt x="4" y="111"/>
                          </a:lnTo>
                          <a:lnTo>
                            <a:pt x="0" y="111"/>
                          </a:lnTo>
                          <a:lnTo>
                            <a:pt x="182" y="0"/>
                          </a:lnTo>
                          <a:close/>
                        </a:path>
                      </a:pathLst>
                    </a:custGeom>
                    <a:solidFill>
                      <a:srgbClr val="9292FF"/>
                    </a:solidFill>
                    <a:ln w="0">
                      <a:solidFill>
                        <a:srgbClr val="9292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507" name="Freeform 311"/>
                    <p:cNvSpPr>
                      <a:spLocks/>
                    </p:cNvSpPr>
                    <p:nvPr/>
                  </p:nvSpPr>
                  <p:spPr bwMode="auto">
                    <a:xfrm>
                      <a:off x="2261" y="1846"/>
                      <a:ext cx="202" cy="141"/>
                    </a:xfrm>
                    <a:custGeom>
                      <a:avLst/>
                      <a:gdLst>
                        <a:gd name="T0" fmla="*/ 178 w 202"/>
                        <a:gd name="T1" fmla="*/ 0 h 141"/>
                        <a:gd name="T2" fmla="*/ 182 w 202"/>
                        <a:gd name="T3" fmla="*/ 1 h 141"/>
                        <a:gd name="T4" fmla="*/ 187 w 202"/>
                        <a:gd name="T5" fmla="*/ 3 h 141"/>
                        <a:gd name="T6" fmla="*/ 195 w 202"/>
                        <a:gd name="T7" fmla="*/ 9 h 141"/>
                        <a:gd name="T8" fmla="*/ 202 w 202"/>
                        <a:gd name="T9" fmla="*/ 18 h 141"/>
                        <a:gd name="T10" fmla="*/ 202 w 202"/>
                        <a:gd name="T11" fmla="*/ 31 h 141"/>
                        <a:gd name="T12" fmla="*/ 22 w 202"/>
                        <a:gd name="T13" fmla="*/ 141 h 141"/>
                        <a:gd name="T14" fmla="*/ 20 w 202"/>
                        <a:gd name="T15" fmla="*/ 128 h 141"/>
                        <a:gd name="T16" fmla="*/ 17 w 202"/>
                        <a:gd name="T17" fmla="*/ 120 h 141"/>
                        <a:gd name="T18" fmla="*/ 9 w 202"/>
                        <a:gd name="T19" fmla="*/ 115 h 141"/>
                        <a:gd name="T20" fmla="*/ 4 w 202"/>
                        <a:gd name="T21" fmla="*/ 111 h 141"/>
                        <a:gd name="T22" fmla="*/ 0 w 202"/>
                        <a:gd name="T23" fmla="*/ 111 h 141"/>
                        <a:gd name="T24" fmla="*/ 178 w 202"/>
                        <a:gd name="T25" fmla="*/ 0 h 141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w 202"/>
                        <a:gd name="T40" fmla="*/ 0 h 141"/>
                        <a:gd name="T41" fmla="*/ 202 w 202"/>
                        <a:gd name="T42" fmla="*/ 141 h 141"/>
                      </a:gdLst>
                      <a:ahLst/>
                      <a:cxnLst>
                        <a:cxn ang="T26">
                          <a:pos x="T0" y="T1"/>
                        </a:cxn>
                        <a:cxn ang="T27">
                          <a:pos x="T2" y="T3"/>
                        </a:cxn>
                        <a:cxn ang="T28">
                          <a:pos x="T4" y="T5"/>
                        </a:cxn>
                        <a:cxn ang="T29">
                          <a:pos x="T6" y="T7"/>
                        </a:cxn>
                        <a:cxn ang="T30">
                          <a:pos x="T8" y="T9"/>
                        </a:cxn>
                        <a:cxn ang="T31">
                          <a:pos x="T10" y="T11"/>
                        </a:cxn>
                        <a:cxn ang="T32">
                          <a:pos x="T12" y="T13"/>
                        </a:cxn>
                        <a:cxn ang="T33">
                          <a:pos x="T14" y="T15"/>
                        </a:cxn>
                        <a:cxn ang="T34">
                          <a:pos x="T16" y="T17"/>
                        </a:cxn>
                        <a:cxn ang="T35">
                          <a:pos x="T18" y="T19"/>
                        </a:cxn>
                        <a:cxn ang="T36">
                          <a:pos x="T20" y="T21"/>
                        </a:cxn>
                        <a:cxn ang="T37">
                          <a:pos x="T22" y="T23"/>
                        </a:cxn>
                        <a:cxn ang="T38">
                          <a:pos x="T24" y="T25"/>
                        </a:cxn>
                      </a:cxnLst>
                      <a:rect l="T39" t="T40" r="T41" b="T42"/>
                      <a:pathLst>
                        <a:path w="202" h="141">
                          <a:moveTo>
                            <a:pt x="178" y="0"/>
                          </a:moveTo>
                          <a:lnTo>
                            <a:pt x="182" y="1"/>
                          </a:lnTo>
                          <a:lnTo>
                            <a:pt x="187" y="3"/>
                          </a:lnTo>
                          <a:lnTo>
                            <a:pt x="195" y="9"/>
                          </a:lnTo>
                          <a:lnTo>
                            <a:pt x="202" y="18"/>
                          </a:lnTo>
                          <a:lnTo>
                            <a:pt x="202" y="31"/>
                          </a:lnTo>
                          <a:lnTo>
                            <a:pt x="22" y="141"/>
                          </a:lnTo>
                          <a:lnTo>
                            <a:pt x="20" y="128"/>
                          </a:lnTo>
                          <a:lnTo>
                            <a:pt x="17" y="120"/>
                          </a:lnTo>
                          <a:lnTo>
                            <a:pt x="9" y="115"/>
                          </a:lnTo>
                          <a:lnTo>
                            <a:pt x="4" y="111"/>
                          </a:lnTo>
                          <a:lnTo>
                            <a:pt x="0" y="111"/>
                          </a:lnTo>
                          <a:lnTo>
                            <a:pt x="178" y="0"/>
                          </a:lnTo>
                          <a:close/>
                        </a:path>
                      </a:pathLst>
                    </a:custGeom>
                    <a:solidFill>
                      <a:srgbClr val="B6B6FF"/>
                    </a:solidFill>
                    <a:ln w="0">
                      <a:solidFill>
                        <a:srgbClr val="B6B6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508" name="Freeform 312"/>
                    <p:cNvSpPr>
                      <a:spLocks/>
                    </p:cNvSpPr>
                    <p:nvPr/>
                  </p:nvSpPr>
                  <p:spPr bwMode="auto">
                    <a:xfrm>
                      <a:off x="2267" y="1847"/>
                      <a:ext cx="196" cy="134"/>
                    </a:xfrm>
                    <a:custGeom>
                      <a:avLst/>
                      <a:gdLst>
                        <a:gd name="T0" fmla="*/ 176 w 196"/>
                        <a:gd name="T1" fmla="*/ 0 h 134"/>
                        <a:gd name="T2" fmla="*/ 176 w 196"/>
                        <a:gd name="T3" fmla="*/ 0 h 134"/>
                        <a:gd name="T4" fmla="*/ 179 w 196"/>
                        <a:gd name="T5" fmla="*/ 2 h 134"/>
                        <a:gd name="T6" fmla="*/ 181 w 196"/>
                        <a:gd name="T7" fmla="*/ 4 h 134"/>
                        <a:gd name="T8" fmla="*/ 187 w 196"/>
                        <a:gd name="T9" fmla="*/ 6 h 134"/>
                        <a:gd name="T10" fmla="*/ 191 w 196"/>
                        <a:gd name="T11" fmla="*/ 10 h 134"/>
                        <a:gd name="T12" fmla="*/ 192 w 196"/>
                        <a:gd name="T13" fmla="*/ 15 h 134"/>
                        <a:gd name="T14" fmla="*/ 196 w 196"/>
                        <a:gd name="T15" fmla="*/ 21 h 134"/>
                        <a:gd name="T16" fmla="*/ 196 w 196"/>
                        <a:gd name="T17" fmla="*/ 26 h 134"/>
                        <a:gd name="T18" fmla="*/ 16 w 196"/>
                        <a:gd name="T19" fmla="*/ 134 h 134"/>
                        <a:gd name="T20" fmla="*/ 16 w 196"/>
                        <a:gd name="T21" fmla="*/ 130 h 134"/>
                        <a:gd name="T22" fmla="*/ 16 w 196"/>
                        <a:gd name="T23" fmla="*/ 125 h 134"/>
                        <a:gd name="T24" fmla="*/ 13 w 196"/>
                        <a:gd name="T25" fmla="*/ 121 h 134"/>
                        <a:gd name="T26" fmla="*/ 9 w 196"/>
                        <a:gd name="T27" fmla="*/ 117 h 134"/>
                        <a:gd name="T28" fmla="*/ 7 w 196"/>
                        <a:gd name="T29" fmla="*/ 114 h 134"/>
                        <a:gd name="T30" fmla="*/ 3 w 196"/>
                        <a:gd name="T31" fmla="*/ 112 h 134"/>
                        <a:gd name="T32" fmla="*/ 1 w 196"/>
                        <a:gd name="T33" fmla="*/ 110 h 134"/>
                        <a:gd name="T34" fmla="*/ 0 w 196"/>
                        <a:gd name="T35" fmla="*/ 108 h 134"/>
                        <a:gd name="T36" fmla="*/ 176 w 196"/>
                        <a:gd name="T37" fmla="*/ 0 h 134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w 196"/>
                        <a:gd name="T58" fmla="*/ 0 h 134"/>
                        <a:gd name="T59" fmla="*/ 196 w 196"/>
                        <a:gd name="T60" fmla="*/ 134 h 134"/>
                      </a:gdLst>
                      <a:ahLst/>
                      <a:cxnLst>
                        <a:cxn ang="T38">
                          <a:pos x="T0" y="T1"/>
                        </a:cxn>
                        <a:cxn ang="T39">
                          <a:pos x="T2" y="T3"/>
                        </a:cxn>
                        <a:cxn ang="T40">
                          <a:pos x="T4" y="T5"/>
                        </a:cxn>
                        <a:cxn ang="T41">
                          <a:pos x="T6" y="T7"/>
                        </a:cxn>
                        <a:cxn ang="T42">
                          <a:pos x="T8" y="T9"/>
                        </a:cxn>
                        <a:cxn ang="T43">
                          <a:pos x="T10" y="T11"/>
                        </a:cxn>
                        <a:cxn ang="T44">
                          <a:pos x="T12" y="T13"/>
                        </a:cxn>
                        <a:cxn ang="T45">
                          <a:pos x="T14" y="T15"/>
                        </a:cxn>
                        <a:cxn ang="T46">
                          <a:pos x="T16" y="T17"/>
                        </a:cxn>
                        <a:cxn ang="T47">
                          <a:pos x="T18" y="T19"/>
                        </a:cxn>
                        <a:cxn ang="T48">
                          <a:pos x="T20" y="T21"/>
                        </a:cxn>
                        <a:cxn ang="T49">
                          <a:pos x="T22" y="T23"/>
                        </a:cxn>
                        <a:cxn ang="T50">
                          <a:pos x="T24" y="T25"/>
                        </a:cxn>
                        <a:cxn ang="T51">
                          <a:pos x="T26" y="T27"/>
                        </a:cxn>
                        <a:cxn ang="T52">
                          <a:pos x="T28" y="T29"/>
                        </a:cxn>
                        <a:cxn ang="T53">
                          <a:pos x="T30" y="T31"/>
                        </a:cxn>
                        <a:cxn ang="T54">
                          <a:pos x="T32" y="T33"/>
                        </a:cxn>
                        <a:cxn ang="T55">
                          <a:pos x="T34" y="T35"/>
                        </a:cxn>
                        <a:cxn ang="T56">
                          <a:pos x="T36" y="T37"/>
                        </a:cxn>
                      </a:cxnLst>
                      <a:rect l="T57" t="T58" r="T59" b="T60"/>
                      <a:pathLst>
                        <a:path w="196" h="134">
                          <a:moveTo>
                            <a:pt x="176" y="0"/>
                          </a:moveTo>
                          <a:lnTo>
                            <a:pt x="176" y="0"/>
                          </a:lnTo>
                          <a:lnTo>
                            <a:pt x="179" y="2"/>
                          </a:lnTo>
                          <a:lnTo>
                            <a:pt x="181" y="4"/>
                          </a:lnTo>
                          <a:lnTo>
                            <a:pt x="187" y="6"/>
                          </a:lnTo>
                          <a:lnTo>
                            <a:pt x="191" y="10"/>
                          </a:lnTo>
                          <a:lnTo>
                            <a:pt x="192" y="15"/>
                          </a:lnTo>
                          <a:lnTo>
                            <a:pt x="196" y="21"/>
                          </a:lnTo>
                          <a:lnTo>
                            <a:pt x="196" y="26"/>
                          </a:lnTo>
                          <a:lnTo>
                            <a:pt x="16" y="134"/>
                          </a:lnTo>
                          <a:lnTo>
                            <a:pt x="16" y="130"/>
                          </a:lnTo>
                          <a:lnTo>
                            <a:pt x="16" y="125"/>
                          </a:lnTo>
                          <a:lnTo>
                            <a:pt x="13" y="121"/>
                          </a:lnTo>
                          <a:lnTo>
                            <a:pt x="9" y="117"/>
                          </a:lnTo>
                          <a:lnTo>
                            <a:pt x="7" y="114"/>
                          </a:lnTo>
                          <a:lnTo>
                            <a:pt x="3" y="112"/>
                          </a:lnTo>
                          <a:lnTo>
                            <a:pt x="1" y="110"/>
                          </a:lnTo>
                          <a:lnTo>
                            <a:pt x="0" y="108"/>
                          </a:lnTo>
                          <a:lnTo>
                            <a:pt x="176" y="0"/>
                          </a:lnTo>
                          <a:close/>
                        </a:path>
                      </a:pathLst>
                    </a:custGeom>
                    <a:solidFill>
                      <a:srgbClr val="DBDBFF"/>
                    </a:solidFill>
                    <a:ln w="0">
                      <a:solidFill>
                        <a:srgbClr val="DBDB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509" name="Freeform 313"/>
                    <p:cNvSpPr>
                      <a:spLocks/>
                    </p:cNvSpPr>
                    <p:nvPr/>
                  </p:nvSpPr>
                  <p:spPr bwMode="auto">
                    <a:xfrm>
                      <a:off x="2272" y="1847"/>
                      <a:ext cx="189" cy="128"/>
                    </a:xfrm>
                    <a:custGeom>
                      <a:avLst/>
                      <a:gdLst>
                        <a:gd name="T0" fmla="*/ 173 w 189"/>
                        <a:gd name="T1" fmla="*/ 0 h 128"/>
                        <a:gd name="T2" fmla="*/ 173 w 189"/>
                        <a:gd name="T3" fmla="*/ 0 h 128"/>
                        <a:gd name="T4" fmla="*/ 176 w 189"/>
                        <a:gd name="T5" fmla="*/ 2 h 128"/>
                        <a:gd name="T6" fmla="*/ 180 w 189"/>
                        <a:gd name="T7" fmla="*/ 6 h 128"/>
                        <a:gd name="T8" fmla="*/ 184 w 189"/>
                        <a:gd name="T9" fmla="*/ 10 h 128"/>
                        <a:gd name="T10" fmla="*/ 187 w 189"/>
                        <a:gd name="T11" fmla="*/ 13 h 128"/>
                        <a:gd name="T12" fmla="*/ 189 w 189"/>
                        <a:gd name="T13" fmla="*/ 17 h 128"/>
                        <a:gd name="T14" fmla="*/ 189 w 189"/>
                        <a:gd name="T15" fmla="*/ 23 h 128"/>
                        <a:gd name="T16" fmla="*/ 13 w 189"/>
                        <a:gd name="T17" fmla="*/ 128 h 128"/>
                        <a:gd name="T18" fmla="*/ 0 w 189"/>
                        <a:gd name="T19" fmla="*/ 108 h 128"/>
                        <a:gd name="T20" fmla="*/ 173 w 189"/>
                        <a:gd name="T21" fmla="*/ 0 h 128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w 189"/>
                        <a:gd name="T34" fmla="*/ 0 h 128"/>
                        <a:gd name="T35" fmla="*/ 189 w 189"/>
                        <a:gd name="T36" fmla="*/ 128 h 128"/>
                      </a:gdLst>
                      <a:ahLst/>
                      <a:cxnLst>
                        <a:cxn ang="T22">
                          <a:pos x="T0" y="T1"/>
                        </a:cxn>
                        <a:cxn ang="T23">
                          <a:pos x="T2" y="T3"/>
                        </a:cxn>
                        <a:cxn ang="T24">
                          <a:pos x="T4" y="T5"/>
                        </a:cxn>
                        <a:cxn ang="T25">
                          <a:pos x="T6" y="T7"/>
                        </a:cxn>
                        <a:cxn ang="T26">
                          <a:pos x="T8" y="T9"/>
                        </a:cxn>
                        <a:cxn ang="T27">
                          <a:pos x="T10" y="T11"/>
                        </a:cxn>
                        <a:cxn ang="T28">
                          <a:pos x="T12" y="T13"/>
                        </a:cxn>
                        <a:cxn ang="T29">
                          <a:pos x="T14" y="T15"/>
                        </a:cxn>
                        <a:cxn ang="T30">
                          <a:pos x="T16" y="T17"/>
                        </a:cxn>
                        <a:cxn ang="T31">
                          <a:pos x="T18" y="T19"/>
                        </a:cxn>
                        <a:cxn ang="T32">
                          <a:pos x="T20" y="T21"/>
                        </a:cxn>
                      </a:cxnLst>
                      <a:rect l="T33" t="T34" r="T35" b="T36"/>
                      <a:pathLst>
                        <a:path w="189" h="128">
                          <a:moveTo>
                            <a:pt x="173" y="0"/>
                          </a:moveTo>
                          <a:lnTo>
                            <a:pt x="173" y="0"/>
                          </a:lnTo>
                          <a:lnTo>
                            <a:pt x="176" y="2"/>
                          </a:lnTo>
                          <a:lnTo>
                            <a:pt x="180" y="6"/>
                          </a:lnTo>
                          <a:lnTo>
                            <a:pt x="184" y="10"/>
                          </a:lnTo>
                          <a:lnTo>
                            <a:pt x="187" y="13"/>
                          </a:lnTo>
                          <a:lnTo>
                            <a:pt x="189" y="17"/>
                          </a:lnTo>
                          <a:lnTo>
                            <a:pt x="189" y="23"/>
                          </a:lnTo>
                          <a:lnTo>
                            <a:pt x="13" y="128"/>
                          </a:lnTo>
                          <a:lnTo>
                            <a:pt x="0" y="108"/>
                          </a:lnTo>
                          <a:lnTo>
                            <a:pt x="173" y="0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0">
                      <a:solidFill>
                        <a:srgbClr val="FFFF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510" name="Freeform 316"/>
                    <p:cNvSpPr>
                      <a:spLocks/>
                    </p:cNvSpPr>
                    <p:nvPr/>
                  </p:nvSpPr>
                  <p:spPr bwMode="auto">
                    <a:xfrm>
                      <a:off x="2231" y="1953"/>
                      <a:ext cx="45" cy="61"/>
                    </a:xfrm>
                    <a:custGeom>
                      <a:avLst/>
                      <a:gdLst>
                        <a:gd name="T0" fmla="*/ 0 w 45"/>
                        <a:gd name="T1" fmla="*/ 8 h 61"/>
                        <a:gd name="T2" fmla="*/ 2 w 45"/>
                        <a:gd name="T3" fmla="*/ 8 h 61"/>
                        <a:gd name="T4" fmla="*/ 6 w 45"/>
                        <a:gd name="T5" fmla="*/ 4 h 61"/>
                        <a:gd name="T6" fmla="*/ 13 w 45"/>
                        <a:gd name="T7" fmla="*/ 2 h 61"/>
                        <a:gd name="T8" fmla="*/ 19 w 45"/>
                        <a:gd name="T9" fmla="*/ 0 h 61"/>
                        <a:gd name="T10" fmla="*/ 28 w 45"/>
                        <a:gd name="T11" fmla="*/ 0 h 61"/>
                        <a:gd name="T12" fmla="*/ 34 w 45"/>
                        <a:gd name="T13" fmla="*/ 2 h 61"/>
                        <a:gd name="T14" fmla="*/ 41 w 45"/>
                        <a:gd name="T15" fmla="*/ 9 h 61"/>
                        <a:gd name="T16" fmla="*/ 45 w 45"/>
                        <a:gd name="T17" fmla="*/ 21 h 61"/>
                        <a:gd name="T18" fmla="*/ 45 w 45"/>
                        <a:gd name="T19" fmla="*/ 37 h 61"/>
                        <a:gd name="T20" fmla="*/ 43 w 45"/>
                        <a:gd name="T21" fmla="*/ 61 h 61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w 45"/>
                        <a:gd name="T34" fmla="*/ 0 h 61"/>
                        <a:gd name="T35" fmla="*/ 45 w 45"/>
                        <a:gd name="T36" fmla="*/ 61 h 61"/>
                      </a:gdLst>
                      <a:ahLst/>
                      <a:cxnLst>
                        <a:cxn ang="T22">
                          <a:pos x="T0" y="T1"/>
                        </a:cxn>
                        <a:cxn ang="T23">
                          <a:pos x="T2" y="T3"/>
                        </a:cxn>
                        <a:cxn ang="T24">
                          <a:pos x="T4" y="T5"/>
                        </a:cxn>
                        <a:cxn ang="T25">
                          <a:pos x="T6" y="T7"/>
                        </a:cxn>
                        <a:cxn ang="T26">
                          <a:pos x="T8" y="T9"/>
                        </a:cxn>
                        <a:cxn ang="T27">
                          <a:pos x="T10" y="T11"/>
                        </a:cxn>
                        <a:cxn ang="T28">
                          <a:pos x="T12" y="T13"/>
                        </a:cxn>
                        <a:cxn ang="T29">
                          <a:pos x="T14" y="T15"/>
                        </a:cxn>
                        <a:cxn ang="T30">
                          <a:pos x="T16" y="T17"/>
                        </a:cxn>
                        <a:cxn ang="T31">
                          <a:pos x="T18" y="T19"/>
                        </a:cxn>
                        <a:cxn ang="T32">
                          <a:pos x="T20" y="T21"/>
                        </a:cxn>
                      </a:cxnLst>
                      <a:rect l="T33" t="T34" r="T35" b="T36"/>
                      <a:pathLst>
                        <a:path w="45" h="61">
                          <a:moveTo>
                            <a:pt x="0" y="8"/>
                          </a:moveTo>
                          <a:lnTo>
                            <a:pt x="2" y="8"/>
                          </a:lnTo>
                          <a:lnTo>
                            <a:pt x="6" y="4"/>
                          </a:lnTo>
                          <a:lnTo>
                            <a:pt x="13" y="2"/>
                          </a:lnTo>
                          <a:lnTo>
                            <a:pt x="19" y="0"/>
                          </a:lnTo>
                          <a:lnTo>
                            <a:pt x="28" y="0"/>
                          </a:lnTo>
                          <a:lnTo>
                            <a:pt x="34" y="2"/>
                          </a:lnTo>
                          <a:lnTo>
                            <a:pt x="41" y="9"/>
                          </a:lnTo>
                          <a:lnTo>
                            <a:pt x="45" y="21"/>
                          </a:lnTo>
                          <a:lnTo>
                            <a:pt x="45" y="37"/>
                          </a:lnTo>
                          <a:lnTo>
                            <a:pt x="43" y="61"/>
                          </a:lnTo>
                        </a:path>
                      </a:pathLst>
                    </a:custGeom>
                    <a:noFill/>
                    <a:ln w="11113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9351" name="Text Box 42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558" y="2468"/>
                    <a:ext cx="624" cy="180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>
                    <a:spAutoFit/>
                  </a:bodyPr>
                  <a:lstStyle/>
                  <a:p>
                    <a:pPr algn="ctr" eaLnBrk="0" hangingPunct="0">
                      <a:spcBef>
                        <a:spcPct val="50000"/>
                      </a:spcBef>
                    </a:pPr>
                    <a:r>
                      <a:rPr lang="en-US" sz="1200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rPr>
                      <a:t>Add arc</a:t>
                    </a:r>
                  </a:p>
                </p:txBody>
              </p:sp>
            </p:grpSp>
          </p:grpSp>
          <p:grpSp>
            <p:nvGrpSpPr>
              <p:cNvPr id="10" name="Group 432"/>
              <p:cNvGrpSpPr>
                <a:grpSpLocks/>
              </p:cNvGrpSpPr>
              <p:nvPr/>
            </p:nvGrpSpPr>
            <p:grpSpPr bwMode="auto">
              <a:xfrm>
                <a:off x="198440" y="2346326"/>
                <a:ext cx="6067425" cy="3787779"/>
                <a:chOff x="125" y="1478"/>
                <a:chExt cx="3822" cy="2386"/>
              </a:xfrm>
            </p:grpSpPr>
            <p:grpSp>
              <p:nvGrpSpPr>
                <p:cNvPr id="11" name="Group 413"/>
                <p:cNvGrpSpPr>
                  <a:grpSpLocks/>
                </p:cNvGrpSpPr>
                <p:nvPr/>
              </p:nvGrpSpPr>
              <p:grpSpPr bwMode="auto">
                <a:xfrm>
                  <a:off x="1874" y="2195"/>
                  <a:ext cx="714" cy="291"/>
                  <a:chOff x="1913" y="2147"/>
                  <a:chExt cx="714" cy="291"/>
                </a:xfrm>
              </p:grpSpPr>
              <p:sp>
                <p:nvSpPr>
                  <p:cNvPr id="9331" name="Freeform 281"/>
                  <p:cNvSpPr>
                    <a:spLocks/>
                  </p:cNvSpPr>
                  <p:nvPr/>
                </p:nvSpPr>
                <p:spPr bwMode="auto">
                  <a:xfrm>
                    <a:off x="1913" y="2269"/>
                    <a:ext cx="432" cy="124"/>
                  </a:xfrm>
                  <a:custGeom>
                    <a:avLst/>
                    <a:gdLst>
                      <a:gd name="T0" fmla="*/ 0 w 432"/>
                      <a:gd name="T1" fmla="*/ 124 h 124"/>
                      <a:gd name="T2" fmla="*/ 432 w 432"/>
                      <a:gd name="T3" fmla="*/ 80 h 124"/>
                      <a:gd name="T4" fmla="*/ 352 w 432"/>
                      <a:gd name="T5" fmla="*/ 0 h 124"/>
                      <a:gd name="T6" fmla="*/ 0 w 432"/>
                      <a:gd name="T7" fmla="*/ 124 h 124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432"/>
                      <a:gd name="T13" fmla="*/ 0 h 124"/>
                      <a:gd name="T14" fmla="*/ 432 w 432"/>
                      <a:gd name="T15" fmla="*/ 124 h 124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432" h="124">
                        <a:moveTo>
                          <a:pt x="0" y="124"/>
                        </a:moveTo>
                        <a:lnTo>
                          <a:pt x="432" y="80"/>
                        </a:lnTo>
                        <a:lnTo>
                          <a:pt x="352" y="0"/>
                        </a:lnTo>
                        <a:lnTo>
                          <a:pt x="0" y="124"/>
                        </a:lnTo>
                        <a:close/>
                      </a:path>
                    </a:pathLst>
                  </a:custGeom>
                  <a:solidFill>
                    <a:srgbClr val="BFBFBF"/>
                  </a:solidFill>
                  <a:ln w="0">
                    <a:solidFill>
                      <a:srgbClr val="BFBFB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332" name="Line 23"/>
                  <p:cNvSpPr>
                    <a:spLocks noChangeShapeType="1"/>
                  </p:cNvSpPr>
                  <p:nvPr/>
                </p:nvSpPr>
                <p:spPr bwMode="auto">
                  <a:xfrm>
                    <a:off x="2087" y="2180"/>
                    <a:ext cx="199" cy="97"/>
                  </a:xfrm>
                  <a:prstGeom prst="line">
                    <a:avLst/>
                  </a:prstGeom>
                  <a:noFill/>
                  <a:ln w="23813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grpSp>
                <p:nvGrpSpPr>
                  <p:cNvPr id="12" name="Group 397"/>
                  <p:cNvGrpSpPr>
                    <a:grpSpLocks/>
                  </p:cNvGrpSpPr>
                  <p:nvPr/>
                </p:nvGrpSpPr>
                <p:grpSpPr bwMode="auto">
                  <a:xfrm>
                    <a:off x="2132" y="2147"/>
                    <a:ext cx="495" cy="291"/>
                    <a:chOff x="2132" y="2147"/>
                    <a:chExt cx="495" cy="291"/>
                  </a:xfrm>
                </p:grpSpPr>
                <p:sp>
                  <p:nvSpPr>
                    <p:cNvPr id="9334" name="Line 17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378" y="2319"/>
                      <a:ext cx="249" cy="119"/>
                    </a:xfrm>
                    <a:prstGeom prst="line">
                      <a:avLst/>
                    </a:prstGeom>
                    <a:noFill/>
                    <a:ln w="238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35" name="Line 51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132" y="2147"/>
                      <a:ext cx="13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36" name="Freeform 157"/>
                    <p:cNvSpPr>
                      <a:spLocks/>
                    </p:cNvSpPr>
                    <p:nvPr/>
                  </p:nvSpPr>
                  <p:spPr bwMode="auto">
                    <a:xfrm>
                      <a:off x="2288" y="2199"/>
                      <a:ext cx="263" cy="74"/>
                    </a:xfrm>
                    <a:custGeom>
                      <a:avLst/>
                      <a:gdLst>
                        <a:gd name="T0" fmla="*/ 72 w 263"/>
                        <a:gd name="T1" fmla="*/ 5 h 74"/>
                        <a:gd name="T2" fmla="*/ 0 w 263"/>
                        <a:gd name="T3" fmla="*/ 39 h 74"/>
                        <a:gd name="T4" fmla="*/ 68 w 263"/>
                        <a:gd name="T5" fmla="*/ 70 h 74"/>
                        <a:gd name="T6" fmla="*/ 139 w 263"/>
                        <a:gd name="T7" fmla="*/ 39 h 74"/>
                        <a:gd name="T8" fmla="*/ 191 w 263"/>
                        <a:gd name="T9" fmla="*/ 74 h 74"/>
                        <a:gd name="T10" fmla="*/ 263 w 263"/>
                        <a:gd name="T11" fmla="*/ 39 h 74"/>
                        <a:gd name="T12" fmla="*/ 194 w 263"/>
                        <a:gd name="T13" fmla="*/ 0 h 74"/>
                        <a:gd name="T14" fmla="*/ 126 w 263"/>
                        <a:gd name="T15" fmla="*/ 31 h 74"/>
                        <a:gd name="T16" fmla="*/ 72 w 263"/>
                        <a:gd name="T17" fmla="*/ 5 h 74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w 263"/>
                        <a:gd name="T28" fmla="*/ 0 h 74"/>
                        <a:gd name="T29" fmla="*/ 263 w 263"/>
                        <a:gd name="T30" fmla="*/ 74 h 74"/>
                      </a:gdLst>
                      <a:ahLst/>
                      <a:cxnLst>
                        <a:cxn ang="T18">
                          <a:pos x="T0" y="T1"/>
                        </a:cxn>
                        <a:cxn ang="T19">
                          <a:pos x="T2" y="T3"/>
                        </a:cxn>
                        <a:cxn ang="T20">
                          <a:pos x="T4" y="T5"/>
                        </a:cxn>
                        <a:cxn ang="T21">
                          <a:pos x="T6" y="T7"/>
                        </a:cxn>
                        <a:cxn ang="T22">
                          <a:pos x="T8" y="T9"/>
                        </a:cxn>
                        <a:cxn ang="T23">
                          <a:pos x="T10" y="T11"/>
                        </a:cxn>
                        <a:cxn ang="T24">
                          <a:pos x="T12" y="T13"/>
                        </a:cxn>
                        <a:cxn ang="T25">
                          <a:pos x="T14" y="T15"/>
                        </a:cxn>
                        <a:cxn ang="T26">
                          <a:pos x="T16" y="T17"/>
                        </a:cxn>
                      </a:cxnLst>
                      <a:rect l="T27" t="T28" r="T29" b="T30"/>
                      <a:pathLst>
                        <a:path w="263" h="74">
                          <a:moveTo>
                            <a:pt x="72" y="5"/>
                          </a:moveTo>
                          <a:lnTo>
                            <a:pt x="0" y="39"/>
                          </a:lnTo>
                          <a:lnTo>
                            <a:pt x="68" y="70"/>
                          </a:lnTo>
                          <a:lnTo>
                            <a:pt x="139" y="39"/>
                          </a:lnTo>
                          <a:lnTo>
                            <a:pt x="191" y="74"/>
                          </a:lnTo>
                          <a:lnTo>
                            <a:pt x="263" y="39"/>
                          </a:lnTo>
                          <a:lnTo>
                            <a:pt x="194" y="0"/>
                          </a:lnTo>
                          <a:lnTo>
                            <a:pt x="126" y="31"/>
                          </a:lnTo>
                          <a:lnTo>
                            <a:pt x="72" y="5"/>
                          </a:lnTo>
                          <a:close/>
                        </a:path>
                      </a:pathLst>
                    </a:custGeom>
                    <a:solidFill>
                      <a:srgbClr val="80FFFF"/>
                    </a:solidFill>
                    <a:ln w="0">
                      <a:solidFill>
                        <a:srgbClr val="80FF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37" name="Freeform 158"/>
                    <p:cNvSpPr>
                      <a:spLocks/>
                    </p:cNvSpPr>
                    <p:nvPr/>
                  </p:nvSpPr>
                  <p:spPr bwMode="auto">
                    <a:xfrm>
                      <a:off x="2158" y="2199"/>
                      <a:ext cx="263" cy="74"/>
                    </a:xfrm>
                    <a:custGeom>
                      <a:avLst/>
                      <a:gdLst>
                        <a:gd name="T0" fmla="*/ 74 w 263"/>
                        <a:gd name="T1" fmla="*/ 5 h 74"/>
                        <a:gd name="T2" fmla="*/ 0 w 263"/>
                        <a:gd name="T3" fmla="*/ 39 h 74"/>
                        <a:gd name="T4" fmla="*/ 68 w 263"/>
                        <a:gd name="T5" fmla="*/ 70 h 74"/>
                        <a:gd name="T6" fmla="*/ 139 w 263"/>
                        <a:gd name="T7" fmla="*/ 39 h 74"/>
                        <a:gd name="T8" fmla="*/ 193 w 263"/>
                        <a:gd name="T9" fmla="*/ 74 h 74"/>
                        <a:gd name="T10" fmla="*/ 263 w 263"/>
                        <a:gd name="T11" fmla="*/ 39 h 74"/>
                        <a:gd name="T12" fmla="*/ 194 w 263"/>
                        <a:gd name="T13" fmla="*/ 0 h 74"/>
                        <a:gd name="T14" fmla="*/ 128 w 263"/>
                        <a:gd name="T15" fmla="*/ 31 h 74"/>
                        <a:gd name="T16" fmla="*/ 74 w 263"/>
                        <a:gd name="T17" fmla="*/ 5 h 74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w 263"/>
                        <a:gd name="T28" fmla="*/ 0 h 74"/>
                        <a:gd name="T29" fmla="*/ 263 w 263"/>
                        <a:gd name="T30" fmla="*/ 74 h 74"/>
                      </a:gdLst>
                      <a:ahLst/>
                      <a:cxnLst>
                        <a:cxn ang="T18">
                          <a:pos x="T0" y="T1"/>
                        </a:cxn>
                        <a:cxn ang="T19">
                          <a:pos x="T2" y="T3"/>
                        </a:cxn>
                        <a:cxn ang="T20">
                          <a:pos x="T4" y="T5"/>
                        </a:cxn>
                        <a:cxn ang="T21">
                          <a:pos x="T6" y="T7"/>
                        </a:cxn>
                        <a:cxn ang="T22">
                          <a:pos x="T8" y="T9"/>
                        </a:cxn>
                        <a:cxn ang="T23">
                          <a:pos x="T10" y="T11"/>
                        </a:cxn>
                        <a:cxn ang="T24">
                          <a:pos x="T12" y="T13"/>
                        </a:cxn>
                        <a:cxn ang="T25">
                          <a:pos x="T14" y="T15"/>
                        </a:cxn>
                        <a:cxn ang="T26">
                          <a:pos x="T16" y="T17"/>
                        </a:cxn>
                      </a:cxnLst>
                      <a:rect l="T27" t="T28" r="T29" b="T30"/>
                      <a:pathLst>
                        <a:path w="263" h="74">
                          <a:moveTo>
                            <a:pt x="74" y="5"/>
                          </a:moveTo>
                          <a:lnTo>
                            <a:pt x="0" y="39"/>
                          </a:lnTo>
                          <a:lnTo>
                            <a:pt x="68" y="70"/>
                          </a:lnTo>
                          <a:lnTo>
                            <a:pt x="139" y="39"/>
                          </a:lnTo>
                          <a:lnTo>
                            <a:pt x="193" y="74"/>
                          </a:lnTo>
                          <a:lnTo>
                            <a:pt x="263" y="39"/>
                          </a:lnTo>
                          <a:lnTo>
                            <a:pt x="194" y="0"/>
                          </a:lnTo>
                          <a:lnTo>
                            <a:pt x="128" y="31"/>
                          </a:lnTo>
                          <a:lnTo>
                            <a:pt x="74" y="5"/>
                          </a:lnTo>
                          <a:close/>
                        </a:path>
                      </a:pathLst>
                    </a:custGeom>
                    <a:solidFill>
                      <a:srgbClr val="80FFFF"/>
                    </a:solidFill>
                    <a:ln w="0">
                      <a:solidFill>
                        <a:srgbClr val="80FF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38" name="Freeform 282"/>
                    <p:cNvSpPr>
                      <a:spLocks/>
                    </p:cNvSpPr>
                    <p:nvPr/>
                  </p:nvSpPr>
                  <p:spPr bwMode="auto">
                    <a:xfrm>
                      <a:off x="2356" y="2234"/>
                      <a:ext cx="72" cy="117"/>
                    </a:xfrm>
                    <a:custGeom>
                      <a:avLst/>
                      <a:gdLst>
                        <a:gd name="T0" fmla="*/ 0 w 72"/>
                        <a:gd name="T1" fmla="*/ 117 h 117"/>
                        <a:gd name="T2" fmla="*/ 0 w 72"/>
                        <a:gd name="T3" fmla="*/ 33 h 117"/>
                        <a:gd name="T4" fmla="*/ 72 w 72"/>
                        <a:gd name="T5" fmla="*/ 0 h 117"/>
                        <a:gd name="T6" fmla="*/ 72 w 72"/>
                        <a:gd name="T7" fmla="*/ 83 h 117"/>
                        <a:gd name="T8" fmla="*/ 0 w 72"/>
                        <a:gd name="T9" fmla="*/ 117 h 11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72"/>
                        <a:gd name="T16" fmla="*/ 0 h 117"/>
                        <a:gd name="T17" fmla="*/ 72 w 72"/>
                        <a:gd name="T18" fmla="*/ 117 h 117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72" h="117">
                          <a:moveTo>
                            <a:pt x="0" y="117"/>
                          </a:moveTo>
                          <a:lnTo>
                            <a:pt x="0" y="33"/>
                          </a:lnTo>
                          <a:lnTo>
                            <a:pt x="72" y="0"/>
                          </a:lnTo>
                          <a:lnTo>
                            <a:pt x="72" y="83"/>
                          </a:lnTo>
                          <a:lnTo>
                            <a:pt x="0" y="117"/>
                          </a:lnTo>
                          <a:close/>
                        </a:path>
                      </a:pathLst>
                    </a:custGeom>
                    <a:solidFill>
                      <a:srgbClr val="707070"/>
                    </a:solidFill>
                    <a:ln w="0">
                      <a:solidFill>
                        <a:srgbClr val="70707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39" name="Freeform 283"/>
                    <p:cNvSpPr>
                      <a:spLocks/>
                    </p:cNvSpPr>
                    <p:nvPr/>
                  </p:nvSpPr>
                  <p:spPr bwMode="auto">
                    <a:xfrm>
                      <a:off x="2428" y="2236"/>
                      <a:ext cx="51" cy="113"/>
                    </a:xfrm>
                    <a:custGeom>
                      <a:avLst/>
                      <a:gdLst>
                        <a:gd name="T0" fmla="*/ 51 w 51"/>
                        <a:gd name="T1" fmla="*/ 113 h 113"/>
                        <a:gd name="T2" fmla="*/ 51 w 51"/>
                        <a:gd name="T3" fmla="*/ 31 h 113"/>
                        <a:gd name="T4" fmla="*/ 0 w 51"/>
                        <a:gd name="T5" fmla="*/ 0 h 113"/>
                        <a:gd name="T6" fmla="*/ 0 w 51"/>
                        <a:gd name="T7" fmla="*/ 81 h 113"/>
                        <a:gd name="T8" fmla="*/ 51 w 51"/>
                        <a:gd name="T9" fmla="*/ 113 h 113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51"/>
                        <a:gd name="T16" fmla="*/ 0 h 113"/>
                        <a:gd name="T17" fmla="*/ 51 w 51"/>
                        <a:gd name="T18" fmla="*/ 113 h 113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51" h="113">
                          <a:moveTo>
                            <a:pt x="51" y="113"/>
                          </a:moveTo>
                          <a:lnTo>
                            <a:pt x="51" y="31"/>
                          </a:lnTo>
                          <a:lnTo>
                            <a:pt x="0" y="0"/>
                          </a:lnTo>
                          <a:lnTo>
                            <a:pt x="0" y="81"/>
                          </a:lnTo>
                          <a:lnTo>
                            <a:pt x="51" y="113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40" name="Freeform 284"/>
                    <p:cNvSpPr>
                      <a:spLocks/>
                    </p:cNvSpPr>
                    <p:nvPr/>
                  </p:nvSpPr>
                  <p:spPr bwMode="auto">
                    <a:xfrm>
                      <a:off x="2479" y="2234"/>
                      <a:ext cx="72" cy="117"/>
                    </a:xfrm>
                    <a:custGeom>
                      <a:avLst/>
                      <a:gdLst>
                        <a:gd name="T0" fmla="*/ 0 w 72"/>
                        <a:gd name="T1" fmla="*/ 117 h 117"/>
                        <a:gd name="T2" fmla="*/ 0 w 72"/>
                        <a:gd name="T3" fmla="*/ 33 h 117"/>
                        <a:gd name="T4" fmla="*/ 72 w 72"/>
                        <a:gd name="T5" fmla="*/ 0 h 117"/>
                        <a:gd name="T6" fmla="*/ 72 w 72"/>
                        <a:gd name="T7" fmla="*/ 83 h 117"/>
                        <a:gd name="T8" fmla="*/ 0 w 72"/>
                        <a:gd name="T9" fmla="*/ 117 h 11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72"/>
                        <a:gd name="T16" fmla="*/ 0 h 117"/>
                        <a:gd name="T17" fmla="*/ 72 w 72"/>
                        <a:gd name="T18" fmla="*/ 117 h 117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72" h="117">
                          <a:moveTo>
                            <a:pt x="0" y="117"/>
                          </a:moveTo>
                          <a:lnTo>
                            <a:pt x="0" y="33"/>
                          </a:lnTo>
                          <a:lnTo>
                            <a:pt x="72" y="0"/>
                          </a:lnTo>
                          <a:lnTo>
                            <a:pt x="72" y="83"/>
                          </a:lnTo>
                          <a:lnTo>
                            <a:pt x="0" y="117"/>
                          </a:lnTo>
                          <a:close/>
                        </a:path>
                      </a:pathLst>
                    </a:custGeom>
                    <a:solidFill>
                      <a:srgbClr val="707070"/>
                    </a:solidFill>
                    <a:ln w="0">
                      <a:solidFill>
                        <a:srgbClr val="70707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41" name="Freeform 285"/>
                    <p:cNvSpPr>
                      <a:spLocks/>
                    </p:cNvSpPr>
                    <p:nvPr/>
                  </p:nvSpPr>
                  <p:spPr bwMode="auto">
                    <a:xfrm>
                      <a:off x="2288" y="2193"/>
                      <a:ext cx="263" cy="74"/>
                    </a:xfrm>
                    <a:custGeom>
                      <a:avLst/>
                      <a:gdLst>
                        <a:gd name="T0" fmla="*/ 72 w 263"/>
                        <a:gd name="T1" fmla="*/ 6 h 74"/>
                        <a:gd name="T2" fmla="*/ 0 w 263"/>
                        <a:gd name="T3" fmla="*/ 39 h 74"/>
                        <a:gd name="T4" fmla="*/ 68 w 263"/>
                        <a:gd name="T5" fmla="*/ 72 h 74"/>
                        <a:gd name="T6" fmla="*/ 139 w 263"/>
                        <a:gd name="T7" fmla="*/ 39 h 74"/>
                        <a:gd name="T8" fmla="*/ 191 w 263"/>
                        <a:gd name="T9" fmla="*/ 74 h 74"/>
                        <a:gd name="T10" fmla="*/ 263 w 263"/>
                        <a:gd name="T11" fmla="*/ 39 h 74"/>
                        <a:gd name="T12" fmla="*/ 194 w 263"/>
                        <a:gd name="T13" fmla="*/ 0 h 74"/>
                        <a:gd name="T14" fmla="*/ 126 w 263"/>
                        <a:gd name="T15" fmla="*/ 32 h 74"/>
                        <a:gd name="T16" fmla="*/ 72 w 263"/>
                        <a:gd name="T17" fmla="*/ 6 h 74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w 263"/>
                        <a:gd name="T28" fmla="*/ 0 h 74"/>
                        <a:gd name="T29" fmla="*/ 263 w 263"/>
                        <a:gd name="T30" fmla="*/ 74 h 74"/>
                      </a:gdLst>
                      <a:ahLst/>
                      <a:cxnLst>
                        <a:cxn ang="T18">
                          <a:pos x="T0" y="T1"/>
                        </a:cxn>
                        <a:cxn ang="T19">
                          <a:pos x="T2" y="T3"/>
                        </a:cxn>
                        <a:cxn ang="T20">
                          <a:pos x="T4" y="T5"/>
                        </a:cxn>
                        <a:cxn ang="T21">
                          <a:pos x="T6" y="T7"/>
                        </a:cxn>
                        <a:cxn ang="T22">
                          <a:pos x="T8" y="T9"/>
                        </a:cxn>
                        <a:cxn ang="T23">
                          <a:pos x="T10" y="T11"/>
                        </a:cxn>
                        <a:cxn ang="T24">
                          <a:pos x="T12" y="T13"/>
                        </a:cxn>
                        <a:cxn ang="T25">
                          <a:pos x="T14" y="T15"/>
                        </a:cxn>
                        <a:cxn ang="T26">
                          <a:pos x="T16" y="T17"/>
                        </a:cxn>
                      </a:cxnLst>
                      <a:rect l="T27" t="T28" r="T29" b="T30"/>
                      <a:pathLst>
                        <a:path w="263" h="74">
                          <a:moveTo>
                            <a:pt x="72" y="6"/>
                          </a:moveTo>
                          <a:lnTo>
                            <a:pt x="0" y="39"/>
                          </a:lnTo>
                          <a:lnTo>
                            <a:pt x="68" y="72"/>
                          </a:lnTo>
                          <a:lnTo>
                            <a:pt x="139" y="39"/>
                          </a:lnTo>
                          <a:lnTo>
                            <a:pt x="191" y="74"/>
                          </a:lnTo>
                          <a:lnTo>
                            <a:pt x="263" y="39"/>
                          </a:lnTo>
                          <a:lnTo>
                            <a:pt x="194" y="0"/>
                          </a:lnTo>
                          <a:lnTo>
                            <a:pt x="126" y="32"/>
                          </a:lnTo>
                          <a:lnTo>
                            <a:pt x="72" y="6"/>
                          </a:lnTo>
                          <a:close/>
                        </a:path>
                      </a:pathLst>
                    </a:custGeom>
                    <a:solidFill>
                      <a:srgbClr val="ABABAB"/>
                    </a:solidFill>
                    <a:ln w="0">
                      <a:solidFill>
                        <a:srgbClr val="ABABAB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42" name="Freeform 286"/>
                    <p:cNvSpPr>
                      <a:spLocks/>
                    </p:cNvSpPr>
                    <p:nvPr/>
                  </p:nvSpPr>
                  <p:spPr bwMode="auto">
                    <a:xfrm>
                      <a:off x="2288" y="2193"/>
                      <a:ext cx="263" cy="74"/>
                    </a:xfrm>
                    <a:custGeom>
                      <a:avLst/>
                      <a:gdLst>
                        <a:gd name="T0" fmla="*/ 72 w 263"/>
                        <a:gd name="T1" fmla="*/ 6 h 74"/>
                        <a:gd name="T2" fmla="*/ 0 w 263"/>
                        <a:gd name="T3" fmla="*/ 39 h 74"/>
                        <a:gd name="T4" fmla="*/ 68 w 263"/>
                        <a:gd name="T5" fmla="*/ 72 h 74"/>
                        <a:gd name="T6" fmla="*/ 139 w 263"/>
                        <a:gd name="T7" fmla="*/ 39 h 74"/>
                        <a:gd name="T8" fmla="*/ 191 w 263"/>
                        <a:gd name="T9" fmla="*/ 74 h 74"/>
                        <a:gd name="T10" fmla="*/ 263 w 263"/>
                        <a:gd name="T11" fmla="*/ 39 h 74"/>
                        <a:gd name="T12" fmla="*/ 194 w 263"/>
                        <a:gd name="T13" fmla="*/ 0 h 74"/>
                        <a:gd name="T14" fmla="*/ 126 w 263"/>
                        <a:gd name="T15" fmla="*/ 32 h 74"/>
                        <a:gd name="T16" fmla="*/ 72 w 263"/>
                        <a:gd name="T17" fmla="*/ 6 h 74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w 263"/>
                        <a:gd name="T28" fmla="*/ 0 h 74"/>
                        <a:gd name="T29" fmla="*/ 263 w 263"/>
                        <a:gd name="T30" fmla="*/ 74 h 74"/>
                      </a:gdLst>
                      <a:ahLst/>
                      <a:cxnLst>
                        <a:cxn ang="T18">
                          <a:pos x="T0" y="T1"/>
                        </a:cxn>
                        <a:cxn ang="T19">
                          <a:pos x="T2" y="T3"/>
                        </a:cxn>
                        <a:cxn ang="T20">
                          <a:pos x="T4" y="T5"/>
                        </a:cxn>
                        <a:cxn ang="T21">
                          <a:pos x="T6" y="T7"/>
                        </a:cxn>
                        <a:cxn ang="T22">
                          <a:pos x="T8" y="T9"/>
                        </a:cxn>
                        <a:cxn ang="T23">
                          <a:pos x="T10" y="T11"/>
                        </a:cxn>
                        <a:cxn ang="T24">
                          <a:pos x="T12" y="T13"/>
                        </a:cxn>
                        <a:cxn ang="T25">
                          <a:pos x="T14" y="T15"/>
                        </a:cxn>
                        <a:cxn ang="T26">
                          <a:pos x="T16" y="T17"/>
                        </a:cxn>
                      </a:cxnLst>
                      <a:rect l="T27" t="T28" r="T29" b="T30"/>
                      <a:pathLst>
                        <a:path w="263" h="74">
                          <a:moveTo>
                            <a:pt x="72" y="6"/>
                          </a:moveTo>
                          <a:lnTo>
                            <a:pt x="0" y="39"/>
                          </a:lnTo>
                          <a:lnTo>
                            <a:pt x="68" y="72"/>
                          </a:lnTo>
                          <a:lnTo>
                            <a:pt x="139" y="39"/>
                          </a:lnTo>
                          <a:lnTo>
                            <a:pt x="191" y="74"/>
                          </a:lnTo>
                          <a:lnTo>
                            <a:pt x="263" y="39"/>
                          </a:lnTo>
                          <a:lnTo>
                            <a:pt x="194" y="0"/>
                          </a:lnTo>
                          <a:lnTo>
                            <a:pt x="126" y="32"/>
                          </a:lnTo>
                          <a:lnTo>
                            <a:pt x="72" y="6"/>
                          </a:lnTo>
                        </a:path>
                      </a:pathLst>
                    </a:custGeom>
                    <a:noFill/>
                    <a:ln w="317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43" name="Freeform 287"/>
                    <p:cNvSpPr>
                      <a:spLocks/>
                    </p:cNvSpPr>
                    <p:nvPr/>
                  </p:nvSpPr>
                  <p:spPr bwMode="auto">
                    <a:xfrm>
                      <a:off x="2156" y="2234"/>
                      <a:ext cx="72" cy="117"/>
                    </a:xfrm>
                    <a:custGeom>
                      <a:avLst/>
                      <a:gdLst>
                        <a:gd name="T0" fmla="*/ 72 w 72"/>
                        <a:gd name="T1" fmla="*/ 117 h 117"/>
                        <a:gd name="T2" fmla="*/ 72 w 72"/>
                        <a:gd name="T3" fmla="*/ 33 h 117"/>
                        <a:gd name="T4" fmla="*/ 0 w 72"/>
                        <a:gd name="T5" fmla="*/ 0 h 117"/>
                        <a:gd name="T6" fmla="*/ 0 w 72"/>
                        <a:gd name="T7" fmla="*/ 83 h 117"/>
                        <a:gd name="T8" fmla="*/ 72 w 72"/>
                        <a:gd name="T9" fmla="*/ 117 h 11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72"/>
                        <a:gd name="T16" fmla="*/ 0 h 117"/>
                        <a:gd name="T17" fmla="*/ 72 w 72"/>
                        <a:gd name="T18" fmla="*/ 117 h 117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72" h="117">
                          <a:moveTo>
                            <a:pt x="72" y="117"/>
                          </a:moveTo>
                          <a:lnTo>
                            <a:pt x="72" y="33"/>
                          </a:lnTo>
                          <a:lnTo>
                            <a:pt x="0" y="0"/>
                          </a:lnTo>
                          <a:lnTo>
                            <a:pt x="0" y="83"/>
                          </a:lnTo>
                          <a:lnTo>
                            <a:pt x="72" y="117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44" name="Freeform 288"/>
                    <p:cNvSpPr>
                      <a:spLocks/>
                    </p:cNvSpPr>
                    <p:nvPr/>
                  </p:nvSpPr>
                  <p:spPr bwMode="auto">
                    <a:xfrm>
                      <a:off x="2228" y="2234"/>
                      <a:ext cx="71" cy="117"/>
                    </a:xfrm>
                    <a:custGeom>
                      <a:avLst/>
                      <a:gdLst>
                        <a:gd name="T0" fmla="*/ 0 w 71"/>
                        <a:gd name="T1" fmla="*/ 117 h 117"/>
                        <a:gd name="T2" fmla="*/ 0 w 71"/>
                        <a:gd name="T3" fmla="*/ 33 h 117"/>
                        <a:gd name="T4" fmla="*/ 71 w 71"/>
                        <a:gd name="T5" fmla="*/ 0 h 117"/>
                        <a:gd name="T6" fmla="*/ 71 w 71"/>
                        <a:gd name="T7" fmla="*/ 83 h 117"/>
                        <a:gd name="T8" fmla="*/ 0 w 71"/>
                        <a:gd name="T9" fmla="*/ 117 h 11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71"/>
                        <a:gd name="T16" fmla="*/ 0 h 117"/>
                        <a:gd name="T17" fmla="*/ 71 w 71"/>
                        <a:gd name="T18" fmla="*/ 117 h 117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71" h="117">
                          <a:moveTo>
                            <a:pt x="0" y="117"/>
                          </a:moveTo>
                          <a:lnTo>
                            <a:pt x="0" y="33"/>
                          </a:lnTo>
                          <a:lnTo>
                            <a:pt x="71" y="0"/>
                          </a:lnTo>
                          <a:lnTo>
                            <a:pt x="71" y="83"/>
                          </a:lnTo>
                          <a:lnTo>
                            <a:pt x="0" y="117"/>
                          </a:lnTo>
                          <a:close/>
                        </a:path>
                      </a:pathLst>
                    </a:custGeom>
                    <a:solidFill>
                      <a:srgbClr val="707070"/>
                    </a:solidFill>
                    <a:ln w="0">
                      <a:solidFill>
                        <a:srgbClr val="70707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45" name="Freeform 289"/>
                    <p:cNvSpPr>
                      <a:spLocks/>
                    </p:cNvSpPr>
                    <p:nvPr/>
                  </p:nvSpPr>
                  <p:spPr bwMode="auto">
                    <a:xfrm>
                      <a:off x="2158" y="2193"/>
                      <a:ext cx="263" cy="74"/>
                    </a:xfrm>
                    <a:custGeom>
                      <a:avLst/>
                      <a:gdLst>
                        <a:gd name="T0" fmla="*/ 74 w 263"/>
                        <a:gd name="T1" fmla="*/ 6 h 74"/>
                        <a:gd name="T2" fmla="*/ 0 w 263"/>
                        <a:gd name="T3" fmla="*/ 39 h 74"/>
                        <a:gd name="T4" fmla="*/ 68 w 263"/>
                        <a:gd name="T5" fmla="*/ 72 h 74"/>
                        <a:gd name="T6" fmla="*/ 139 w 263"/>
                        <a:gd name="T7" fmla="*/ 39 h 74"/>
                        <a:gd name="T8" fmla="*/ 193 w 263"/>
                        <a:gd name="T9" fmla="*/ 74 h 74"/>
                        <a:gd name="T10" fmla="*/ 263 w 263"/>
                        <a:gd name="T11" fmla="*/ 39 h 74"/>
                        <a:gd name="T12" fmla="*/ 194 w 263"/>
                        <a:gd name="T13" fmla="*/ 0 h 74"/>
                        <a:gd name="T14" fmla="*/ 128 w 263"/>
                        <a:gd name="T15" fmla="*/ 32 h 74"/>
                        <a:gd name="T16" fmla="*/ 74 w 263"/>
                        <a:gd name="T17" fmla="*/ 6 h 74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w 263"/>
                        <a:gd name="T28" fmla="*/ 0 h 74"/>
                        <a:gd name="T29" fmla="*/ 263 w 263"/>
                        <a:gd name="T30" fmla="*/ 74 h 74"/>
                      </a:gdLst>
                      <a:ahLst/>
                      <a:cxnLst>
                        <a:cxn ang="T18">
                          <a:pos x="T0" y="T1"/>
                        </a:cxn>
                        <a:cxn ang="T19">
                          <a:pos x="T2" y="T3"/>
                        </a:cxn>
                        <a:cxn ang="T20">
                          <a:pos x="T4" y="T5"/>
                        </a:cxn>
                        <a:cxn ang="T21">
                          <a:pos x="T6" y="T7"/>
                        </a:cxn>
                        <a:cxn ang="T22">
                          <a:pos x="T8" y="T9"/>
                        </a:cxn>
                        <a:cxn ang="T23">
                          <a:pos x="T10" y="T11"/>
                        </a:cxn>
                        <a:cxn ang="T24">
                          <a:pos x="T12" y="T13"/>
                        </a:cxn>
                        <a:cxn ang="T25">
                          <a:pos x="T14" y="T15"/>
                        </a:cxn>
                        <a:cxn ang="T26">
                          <a:pos x="T16" y="T17"/>
                        </a:cxn>
                      </a:cxnLst>
                      <a:rect l="T27" t="T28" r="T29" b="T30"/>
                      <a:pathLst>
                        <a:path w="263" h="74">
                          <a:moveTo>
                            <a:pt x="74" y="6"/>
                          </a:moveTo>
                          <a:lnTo>
                            <a:pt x="0" y="39"/>
                          </a:lnTo>
                          <a:lnTo>
                            <a:pt x="68" y="72"/>
                          </a:lnTo>
                          <a:lnTo>
                            <a:pt x="139" y="39"/>
                          </a:lnTo>
                          <a:lnTo>
                            <a:pt x="193" y="74"/>
                          </a:lnTo>
                          <a:lnTo>
                            <a:pt x="263" y="39"/>
                          </a:lnTo>
                          <a:lnTo>
                            <a:pt x="194" y="0"/>
                          </a:lnTo>
                          <a:lnTo>
                            <a:pt x="128" y="32"/>
                          </a:lnTo>
                          <a:lnTo>
                            <a:pt x="74" y="6"/>
                          </a:lnTo>
                          <a:close/>
                        </a:path>
                      </a:pathLst>
                    </a:custGeom>
                    <a:solidFill>
                      <a:srgbClr val="ABABAB"/>
                    </a:solidFill>
                    <a:ln w="0">
                      <a:solidFill>
                        <a:srgbClr val="ABABAB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46" name="Freeform 290"/>
                    <p:cNvSpPr>
                      <a:spLocks/>
                    </p:cNvSpPr>
                    <p:nvPr/>
                  </p:nvSpPr>
                  <p:spPr bwMode="auto">
                    <a:xfrm>
                      <a:off x="2158" y="2193"/>
                      <a:ext cx="263" cy="74"/>
                    </a:xfrm>
                    <a:custGeom>
                      <a:avLst/>
                      <a:gdLst>
                        <a:gd name="T0" fmla="*/ 74 w 263"/>
                        <a:gd name="T1" fmla="*/ 6 h 74"/>
                        <a:gd name="T2" fmla="*/ 0 w 263"/>
                        <a:gd name="T3" fmla="*/ 39 h 74"/>
                        <a:gd name="T4" fmla="*/ 68 w 263"/>
                        <a:gd name="T5" fmla="*/ 72 h 74"/>
                        <a:gd name="T6" fmla="*/ 139 w 263"/>
                        <a:gd name="T7" fmla="*/ 39 h 74"/>
                        <a:gd name="T8" fmla="*/ 193 w 263"/>
                        <a:gd name="T9" fmla="*/ 74 h 74"/>
                        <a:gd name="T10" fmla="*/ 263 w 263"/>
                        <a:gd name="T11" fmla="*/ 39 h 74"/>
                        <a:gd name="T12" fmla="*/ 194 w 263"/>
                        <a:gd name="T13" fmla="*/ 0 h 74"/>
                        <a:gd name="T14" fmla="*/ 128 w 263"/>
                        <a:gd name="T15" fmla="*/ 32 h 74"/>
                        <a:gd name="T16" fmla="*/ 74 w 263"/>
                        <a:gd name="T17" fmla="*/ 6 h 74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w 263"/>
                        <a:gd name="T28" fmla="*/ 0 h 74"/>
                        <a:gd name="T29" fmla="*/ 263 w 263"/>
                        <a:gd name="T30" fmla="*/ 74 h 74"/>
                      </a:gdLst>
                      <a:ahLst/>
                      <a:cxnLst>
                        <a:cxn ang="T18">
                          <a:pos x="T0" y="T1"/>
                        </a:cxn>
                        <a:cxn ang="T19">
                          <a:pos x="T2" y="T3"/>
                        </a:cxn>
                        <a:cxn ang="T20">
                          <a:pos x="T4" y="T5"/>
                        </a:cxn>
                        <a:cxn ang="T21">
                          <a:pos x="T6" y="T7"/>
                        </a:cxn>
                        <a:cxn ang="T22">
                          <a:pos x="T8" y="T9"/>
                        </a:cxn>
                        <a:cxn ang="T23">
                          <a:pos x="T10" y="T11"/>
                        </a:cxn>
                        <a:cxn ang="T24">
                          <a:pos x="T12" y="T13"/>
                        </a:cxn>
                        <a:cxn ang="T25">
                          <a:pos x="T14" y="T15"/>
                        </a:cxn>
                        <a:cxn ang="T26">
                          <a:pos x="T16" y="T17"/>
                        </a:cxn>
                      </a:cxnLst>
                      <a:rect l="T27" t="T28" r="T29" b="T30"/>
                      <a:pathLst>
                        <a:path w="263" h="74">
                          <a:moveTo>
                            <a:pt x="74" y="6"/>
                          </a:moveTo>
                          <a:lnTo>
                            <a:pt x="0" y="39"/>
                          </a:lnTo>
                          <a:lnTo>
                            <a:pt x="68" y="72"/>
                          </a:lnTo>
                          <a:lnTo>
                            <a:pt x="139" y="39"/>
                          </a:lnTo>
                          <a:lnTo>
                            <a:pt x="193" y="74"/>
                          </a:lnTo>
                          <a:lnTo>
                            <a:pt x="263" y="39"/>
                          </a:lnTo>
                          <a:lnTo>
                            <a:pt x="194" y="0"/>
                          </a:lnTo>
                          <a:lnTo>
                            <a:pt x="128" y="32"/>
                          </a:lnTo>
                          <a:lnTo>
                            <a:pt x="74" y="6"/>
                          </a:lnTo>
                        </a:path>
                      </a:pathLst>
                    </a:custGeom>
                    <a:noFill/>
                    <a:ln w="317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47" name="Freeform 291"/>
                    <p:cNvSpPr>
                      <a:spLocks/>
                    </p:cNvSpPr>
                    <p:nvPr/>
                  </p:nvSpPr>
                  <p:spPr bwMode="auto">
                    <a:xfrm>
                      <a:off x="2291" y="2239"/>
                      <a:ext cx="73" cy="117"/>
                    </a:xfrm>
                    <a:custGeom>
                      <a:avLst/>
                      <a:gdLst>
                        <a:gd name="T0" fmla="*/ 73 w 73"/>
                        <a:gd name="T1" fmla="*/ 117 h 117"/>
                        <a:gd name="T2" fmla="*/ 73 w 73"/>
                        <a:gd name="T3" fmla="*/ 36 h 117"/>
                        <a:gd name="T4" fmla="*/ 0 w 73"/>
                        <a:gd name="T5" fmla="*/ 0 h 117"/>
                        <a:gd name="T6" fmla="*/ 0 w 73"/>
                        <a:gd name="T7" fmla="*/ 84 h 117"/>
                        <a:gd name="T8" fmla="*/ 73 w 73"/>
                        <a:gd name="T9" fmla="*/ 117 h 11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73"/>
                        <a:gd name="T16" fmla="*/ 0 h 117"/>
                        <a:gd name="T17" fmla="*/ 73 w 73"/>
                        <a:gd name="T18" fmla="*/ 117 h 117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73" h="117">
                          <a:moveTo>
                            <a:pt x="73" y="117"/>
                          </a:moveTo>
                          <a:lnTo>
                            <a:pt x="73" y="36"/>
                          </a:lnTo>
                          <a:lnTo>
                            <a:pt x="0" y="0"/>
                          </a:lnTo>
                          <a:lnTo>
                            <a:pt x="0" y="84"/>
                          </a:lnTo>
                          <a:lnTo>
                            <a:pt x="73" y="117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</p:grpSp>
            <p:grpSp>
              <p:nvGrpSpPr>
                <p:cNvPr id="13" name="Group 431"/>
                <p:cNvGrpSpPr>
                  <a:grpSpLocks/>
                </p:cNvGrpSpPr>
                <p:nvPr/>
              </p:nvGrpSpPr>
              <p:grpSpPr bwMode="auto">
                <a:xfrm>
                  <a:off x="125" y="1478"/>
                  <a:ext cx="3822" cy="2386"/>
                  <a:chOff x="125" y="1478"/>
                  <a:chExt cx="3822" cy="2386"/>
                </a:xfrm>
              </p:grpSpPr>
              <p:grpSp>
                <p:nvGrpSpPr>
                  <p:cNvPr id="14" name="Group 430"/>
                  <p:cNvGrpSpPr>
                    <a:grpSpLocks/>
                  </p:cNvGrpSpPr>
                  <p:nvPr/>
                </p:nvGrpSpPr>
                <p:grpSpPr bwMode="auto">
                  <a:xfrm>
                    <a:off x="125" y="2742"/>
                    <a:ext cx="1586" cy="1122"/>
                    <a:chOff x="125" y="2742"/>
                    <a:chExt cx="1586" cy="1122"/>
                  </a:xfrm>
                </p:grpSpPr>
                <p:sp>
                  <p:nvSpPr>
                    <p:cNvPr id="9258" name="Text Box 6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125" y="3514"/>
                      <a:ext cx="1048" cy="301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wrap="none">
                      <a:spAutoFit/>
                    </a:bodyPr>
                    <a:lstStyle/>
                    <a:p>
                      <a:pPr algn="ctr" eaLnBrk="0" hangingPunct="0"/>
                      <a:r>
                        <a:rPr lang="en-US" sz="12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Enhanced capabilities</a:t>
                      </a:r>
                    </a:p>
                    <a:p>
                      <a:pPr algn="ctr" eaLnBrk="0" hangingPunct="0"/>
                      <a:r>
                        <a:rPr lang="en-US" sz="12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in existing Halls</a:t>
                      </a:r>
                    </a:p>
                  </p:txBody>
                </p:sp>
                <p:sp>
                  <p:nvSpPr>
                    <p:cNvPr id="9259" name="Line 11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832" y="3081"/>
                      <a:ext cx="870" cy="380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260" name="Freeform 12"/>
                    <p:cNvSpPr>
                      <a:spLocks/>
                    </p:cNvSpPr>
                    <p:nvPr/>
                  </p:nvSpPr>
                  <p:spPr bwMode="auto">
                    <a:xfrm>
                      <a:off x="1295" y="3079"/>
                      <a:ext cx="416" cy="725"/>
                    </a:xfrm>
                    <a:custGeom>
                      <a:avLst/>
                      <a:gdLst>
                        <a:gd name="T0" fmla="*/ 0 w 416"/>
                        <a:gd name="T1" fmla="*/ 725 h 725"/>
                        <a:gd name="T2" fmla="*/ 356 w 416"/>
                        <a:gd name="T3" fmla="*/ 48 h 725"/>
                        <a:gd name="T4" fmla="*/ 358 w 416"/>
                        <a:gd name="T5" fmla="*/ 47 h 725"/>
                        <a:gd name="T6" fmla="*/ 362 w 416"/>
                        <a:gd name="T7" fmla="*/ 39 h 725"/>
                        <a:gd name="T8" fmla="*/ 373 w 416"/>
                        <a:gd name="T9" fmla="*/ 28 h 725"/>
                        <a:gd name="T10" fmla="*/ 390 w 416"/>
                        <a:gd name="T11" fmla="*/ 13 h 725"/>
                        <a:gd name="T12" fmla="*/ 416 w 416"/>
                        <a:gd name="T13" fmla="*/ 0 h 725"/>
                        <a:gd name="T14" fmla="*/ 0 60000 65536"/>
                        <a:gd name="T15" fmla="*/ 0 60000 65536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w 416"/>
                        <a:gd name="T22" fmla="*/ 0 h 725"/>
                        <a:gd name="T23" fmla="*/ 416 w 416"/>
                        <a:gd name="T24" fmla="*/ 725 h 725"/>
                      </a:gdLst>
                      <a:ahLst/>
                      <a:cxnLst>
                        <a:cxn ang="T14">
                          <a:pos x="T0" y="T1"/>
                        </a:cxn>
                        <a:cxn ang="T15">
                          <a:pos x="T2" y="T3"/>
                        </a:cxn>
                        <a:cxn ang="T16">
                          <a:pos x="T4" y="T5"/>
                        </a:cxn>
                        <a:cxn ang="T17">
                          <a:pos x="T6" y="T7"/>
                        </a:cxn>
                        <a:cxn ang="T18">
                          <a:pos x="T8" y="T9"/>
                        </a:cxn>
                        <a:cxn ang="T19">
                          <a:pos x="T10" y="T11"/>
                        </a:cxn>
                        <a:cxn ang="T20">
                          <a:pos x="T12" y="T13"/>
                        </a:cxn>
                      </a:cxnLst>
                      <a:rect l="T21" t="T22" r="T23" b="T24"/>
                      <a:pathLst>
                        <a:path w="416" h="725">
                          <a:moveTo>
                            <a:pt x="0" y="725"/>
                          </a:moveTo>
                          <a:lnTo>
                            <a:pt x="356" y="48"/>
                          </a:lnTo>
                          <a:lnTo>
                            <a:pt x="358" y="47"/>
                          </a:lnTo>
                          <a:lnTo>
                            <a:pt x="362" y="39"/>
                          </a:lnTo>
                          <a:lnTo>
                            <a:pt x="373" y="28"/>
                          </a:lnTo>
                          <a:lnTo>
                            <a:pt x="390" y="13"/>
                          </a:lnTo>
                          <a:lnTo>
                            <a:pt x="416" y="0"/>
                          </a:lnTo>
                        </a:path>
                      </a:pathLst>
                    </a:cu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261" name="Freeform 150"/>
                    <p:cNvSpPr>
                      <a:spLocks/>
                    </p:cNvSpPr>
                    <p:nvPr/>
                  </p:nvSpPr>
                  <p:spPr bwMode="auto">
                    <a:xfrm>
                      <a:off x="550" y="3066"/>
                      <a:ext cx="210" cy="54"/>
                    </a:xfrm>
                    <a:custGeom>
                      <a:avLst/>
                      <a:gdLst>
                        <a:gd name="T0" fmla="*/ 210 w 210"/>
                        <a:gd name="T1" fmla="*/ 0 h 54"/>
                        <a:gd name="T2" fmla="*/ 56 w 210"/>
                        <a:gd name="T3" fmla="*/ 0 h 54"/>
                        <a:gd name="T4" fmla="*/ 0 w 210"/>
                        <a:gd name="T5" fmla="*/ 54 h 54"/>
                        <a:gd name="T6" fmla="*/ 172 w 210"/>
                        <a:gd name="T7" fmla="*/ 54 h 54"/>
                        <a:gd name="T8" fmla="*/ 0 60000 65536"/>
                        <a:gd name="T9" fmla="*/ 0 60000 65536"/>
                        <a:gd name="T10" fmla="*/ 0 60000 65536"/>
                        <a:gd name="T11" fmla="*/ 0 60000 65536"/>
                        <a:gd name="T12" fmla="*/ 0 w 210"/>
                        <a:gd name="T13" fmla="*/ 0 h 54"/>
                        <a:gd name="T14" fmla="*/ 210 w 210"/>
                        <a:gd name="T15" fmla="*/ 54 h 54"/>
                      </a:gdLst>
                      <a:ahLst/>
                      <a:cxnLst>
                        <a:cxn ang="T8">
                          <a:pos x="T0" y="T1"/>
                        </a:cxn>
                        <a:cxn ang="T9">
                          <a:pos x="T2" y="T3"/>
                        </a:cxn>
                        <a:cxn ang="T10">
                          <a:pos x="T4" y="T5"/>
                        </a:cxn>
                        <a:cxn ang="T11">
                          <a:pos x="T6" y="T7"/>
                        </a:cxn>
                      </a:cxnLst>
                      <a:rect l="T12" t="T13" r="T14" b="T15"/>
                      <a:pathLst>
                        <a:path w="210" h="54">
                          <a:moveTo>
                            <a:pt x="210" y="0"/>
                          </a:moveTo>
                          <a:lnTo>
                            <a:pt x="56" y="0"/>
                          </a:lnTo>
                          <a:lnTo>
                            <a:pt x="0" y="54"/>
                          </a:lnTo>
                          <a:lnTo>
                            <a:pt x="172" y="54"/>
                          </a:lnTo>
                        </a:path>
                      </a:pathLst>
                    </a:custGeom>
                    <a:noFill/>
                    <a:ln w="17463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262" name="Freeform 151"/>
                    <p:cNvSpPr>
                      <a:spLocks/>
                    </p:cNvSpPr>
                    <p:nvPr/>
                  </p:nvSpPr>
                  <p:spPr bwMode="auto">
                    <a:xfrm>
                      <a:off x="782" y="3391"/>
                      <a:ext cx="196" cy="104"/>
                    </a:xfrm>
                    <a:custGeom>
                      <a:avLst/>
                      <a:gdLst>
                        <a:gd name="T0" fmla="*/ 144 w 196"/>
                        <a:gd name="T1" fmla="*/ 0 h 104"/>
                        <a:gd name="T2" fmla="*/ 0 w 196"/>
                        <a:gd name="T3" fmla="*/ 61 h 104"/>
                        <a:gd name="T4" fmla="*/ 46 w 196"/>
                        <a:gd name="T5" fmla="*/ 104 h 104"/>
                        <a:gd name="T6" fmla="*/ 196 w 196"/>
                        <a:gd name="T7" fmla="*/ 39 h 104"/>
                        <a:gd name="T8" fmla="*/ 0 60000 65536"/>
                        <a:gd name="T9" fmla="*/ 0 60000 65536"/>
                        <a:gd name="T10" fmla="*/ 0 60000 65536"/>
                        <a:gd name="T11" fmla="*/ 0 60000 65536"/>
                        <a:gd name="T12" fmla="*/ 0 w 196"/>
                        <a:gd name="T13" fmla="*/ 0 h 104"/>
                        <a:gd name="T14" fmla="*/ 196 w 196"/>
                        <a:gd name="T15" fmla="*/ 104 h 104"/>
                      </a:gdLst>
                      <a:ahLst/>
                      <a:cxnLst>
                        <a:cxn ang="T8">
                          <a:pos x="T0" y="T1"/>
                        </a:cxn>
                        <a:cxn ang="T9">
                          <a:pos x="T2" y="T3"/>
                        </a:cxn>
                        <a:cxn ang="T10">
                          <a:pos x="T4" y="T5"/>
                        </a:cxn>
                        <a:cxn ang="T11">
                          <a:pos x="T6" y="T7"/>
                        </a:cxn>
                      </a:cxnLst>
                      <a:rect l="T12" t="T13" r="T14" b="T15"/>
                      <a:pathLst>
                        <a:path w="196" h="104">
                          <a:moveTo>
                            <a:pt x="144" y="0"/>
                          </a:moveTo>
                          <a:lnTo>
                            <a:pt x="0" y="61"/>
                          </a:lnTo>
                          <a:lnTo>
                            <a:pt x="46" y="104"/>
                          </a:lnTo>
                          <a:lnTo>
                            <a:pt x="196" y="39"/>
                          </a:lnTo>
                        </a:path>
                      </a:pathLst>
                    </a:custGeom>
                    <a:noFill/>
                    <a:ln w="17463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263" name="Freeform 152"/>
                    <p:cNvSpPr>
                      <a:spLocks/>
                    </p:cNvSpPr>
                    <p:nvPr/>
                  </p:nvSpPr>
                  <p:spPr bwMode="auto">
                    <a:xfrm>
                      <a:off x="1234" y="3695"/>
                      <a:ext cx="171" cy="169"/>
                    </a:xfrm>
                    <a:custGeom>
                      <a:avLst/>
                      <a:gdLst>
                        <a:gd name="T0" fmla="*/ 78 w 171"/>
                        <a:gd name="T1" fmla="*/ 0 h 169"/>
                        <a:gd name="T2" fmla="*/ 0 w 171"/>
                        <a:gd name="T3" fmla="*/ 141 h 169"/>
                        <a:gd name="T4" fmla="*/ 97 w 171"/>
                        <a:gd name="T5" fmla="*/ 169 h 169"/>
                        <a:gd name="T6" fmla="*/ 171 w 171"/>
                        <a:gd name="T7" fmla="*/ 20 h 169"/>
                        <a:gd name="T8" fmla="*/ 0 60000 65536"/>
                        <a:gd name="T9" fmla="*/ 0 60000 65536"/>
                        <a:gd name="T10" fmla="*/ 0 60000 65536"/>
                        <a:gd name="T11" fmla="*/ 0 60000 65536"/>
                        <a:gd name="T12" fmla="*/ 0 w 171"/>
                        <a:gd name="T13" fmla="*/ 0 h 169"/>
                        <a:gd name="T14" fmla="*/ 171 w 171"/>
                        <a:gd name="T15" fmla="*/ 169 h 169"/>
                      </a:gdLst>
                      <a:ahLst/>
                      <a:cxnLst>
                        <a:cxn ang="T8">
                          <a:pos x="T0" y="T1"/>
                        </a:cxn>
                        <a:cxn ang="T9">
                          <a:pos x="T2" y="T3"/>
                        </a:cxn>
                        <a:cxn ang="T10">
                          <a:pos x="T4" y="T5"/>
                        </a:cxn>
                        <a:cxn ang="T11">
                          <a:pos x="T6" y="T7"/>
                        </a:cxn>
                      </a:cxnLst>
                      <a:rect l="T12" t="T13" r="T14" b="T15"/>
                      <a:pathLst>
                        <a:path w="171" h="169">
                          <a:moveTo>
                            <a:pt x="78" y="0"/>
                          </a:moveTo>
                          <a:lnTo>
                            <a:pt x="0" y="141"/>
                          </a:lnTo>
                          <a:lnTo>
                            <a:pt x="97" y="169"/>
                          </a:lnTo>
                          <a:lnTo>
                            <a:pt x="171" y="20"/>
                          </a:lnTo>
                        </a:path>
                      </a:pathLst>
                    </a:custGeom>
                    <a:noFill/>
                    <a:ln w="17463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264" name="Freeform 183"/>
                    <p:cNvSpPr>
                      <a:spLocks/>
                    </p:cNvSpPr>
                    <p:nvPr/>
                  </p:nvSpPr>
                  <p:spPr bwMode="auto">
                    <a:xfrm>
                      <a:off x="1507" y="3233"/>
                      <a:ext cx="41" cy="302"/>
                    </a:xfrm>
                    <a:custGeom>
                      <a:avLst/>
                      <a:gdLst>
                        <a:gd name="T0" fmla="*/ 41 w 41"/>
                        <a:gd name="T1" fmla="*/ 0 h 302"/>
                        <a:gd name="T2" fmla="*/ 41 w 41"/>
                        <a:gd name="T3" fmla="*/ 299 h 302"/>
                        <a:gd name="T4" fmla="*/ 18 w 41"/>
                        <a:gd name="T5" fmla="*/ 302 h 302"/>
                        <a:gd name="T6" fmla="*/ 4 w 41"/>
                        <a:gd name="T7" fmla="*/ 302 h 302"/>
                        <a:gd name="T8" fmla="*/ 0 w 41"/>
                        <a:gd name="T9" fmla="*/ 302 h 302"/>
                        <a:gd name="T10" fmla="*/ 0 w 41"/>
                        <a:gd name="T11" fmla="*/ 2 h 302"/>
                        <a:gd name="T12" fmla="*/ 41 w 41"/>
                        <a:gd name="T13" fmla="*/ 0 h 302"/>
                        <a:gd name="T14" fmla="*/ 0 60000 65536"/>
                        <a:gd name="T15" fmla="*/ 0 60000 65536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w 41"/>
                        <a:gd name="T22" fmla="*/ 0 h 302"/>
                        <a:gd name="T23" fmla="*/ 41 w 41"/>
                        <a:gd name="T24" fmla="*/ 302 h 302"/>
                      </a:gdLst>
                      <a:ahLst/>
                      <a:cxnLst>
                        <a:cxn ang="T14">
                          <a:pos x="T0" y="T1"/>
                        </a:cxn>
                        <a:cxn ang="T15">
                          <a:pos x="T2" y="T3"/>
                        </a:cxn>
                        <a:cxn ang="T16">
                          <a:pos x="T4" y="T5"/>
                        </a:cxn>
                        <a:cxn ang="T17">
                          <a:pos x="T6" y="T7"/>
                        </a:cxn>
                        <a:cxn ang="T18">
                          <a:pos x="T8" y="T9"/>
                        </a:cxn>
                        <a:cxn ang="T19">
                          <a:pos x="T10" y="T11"/>
                        </a:cxn>
                        <a:cxn ang="T20">
                          <a:pos x="T12" y="T13"/>
                        </a:cxn>
                      </a:cxnLst>
                      <a:rect l="T21" t="T22" r="T23" b="T24"/>
                      <a:pathLst>
                        <a:path w="41" h="302">
                          <a:moveTo>
                            <a:pt x="41" y="0"/>
                          </a:moveTo>
                          <a:lnTo>
                            <a:pt x="41" y="299"/>
                          </a:lnTo>
                          <a:lnTo>
                            <a:pt x="18" y="302"/>
                          </a:lnTo>
                          <a:lnTo>
                            <a:pt x="4" y="302"/>
                          </a:lnTo>
                          <a:lnTo>
                            <a:pt x="0" y="302"/>
                          </a:lnTo>
                          <a:lnTo>
                            <a:pt x="0" y="2"/>
                          </a:lnTo>
                          <a:lnTo>
                            <a:pt x="41" y="0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0">
                      <a:solidFill>
                        <a:srgbClr val="FFFF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265" name="Freeform 184"/>
                    <p:cNvSpPr>
                      <a:spLocks/>
                    </p:cNvSpPr>
                    <p:nvPr/>
                  </p:nvSpPr>
                  <p:spPr bwMode="auto">
                    <a:xfrm>
                      <a:off x="815" y="2864"/>
                      <a:ext cx="384" cy="354"/>
                    </a:xfrm>
                    <a:custGeom>
                      <a:avLst/>
                      <a:gdLst>
                        <a:gd name="T0" fmla="*/ 169 w 384"/>
                        <a:gd name="T1" fmla="*/ 354 h 354"/>
                        <a:gd name="T2" fmla="*/ 128 w 384"/>
                        <a:gd name="T3" fmla="*/ 349 h 354"/>
                        <a:gd name="T4" fmla="*/ 93 w 384"/>
                        <a:gd name="T5" fmla="*/ 339 h 354"/>
                        <a:gd name="T6" fmla="*/ 67 w 384"/>
                        <a:gd name="T7" fmla="*/ 326 h 354"/>
                        <a:gd name="T8" fmla="*/ 45 w 384"/>
                        <a:gd name="T9" fmla="*/ 310 h 354"/>
                        <a:gd name="T10" fmla="*/ 28 w 384"/>
                        <a:gd name="T11" fmla="*/ 295 h 354"/>
                        <a:gd name="T12" fmla="*/ 15 w 384"/>
                        <a:gd name="T13" fmla="*/ 278 h 354"/>
                        <a:gd name="T14" fmla="*/ 8 w 384"/>
                        <a:gd name="T15" fmla="*/ 263 h 354"/>
                        <a:gd name="T16" fmla="*/ 2 w 384"/>
                        <a:gd name="T17" fmla="*/ 252 h 354"/>
                        <a:gd name="T18" fmla="*/ 0 w 384"/>
                        <a:gd name="T19" fmla="*/ 243 h 354"/>
                        <a:gd name="T20" fmla="*/ 0 w 384"/>
                        <a:gd name="T21" fmla="*/ 241 h 354"/>
                        <a:gd name="T22" fmla="*/ 0 w 384"/>
                        <a:gd name="T23" fmla="*/ 0 h 354"/>
                        <a:gd name="T24" fmla="*/ 384 w 384"/>
                        <a:gd name="T25" fmla="*/ 2 h 354"/>
                        <a:gd name="T26" fmla="*/ 384 w 384"/>
                        <a:gd name="T27" fmla="*/ 236 h 354"/>
                        <a:gd name="T28" fmla="*/ 377 w 384"/>
                        <a:gd name="T29" fmla="*/ 254 h 354"/>
                        <a:gd name="T30" fmla="*/ 367 w 384"/>
                        <a:gd name="T31" fmla="*/ 273 h 354"/>
                        <a:gd name="T32" fmla="*/ 360 w 384"/>
                        <a:gd name="T33" fmla="*/ 286 h 354"/>
                        <a:gd name="T34" fmla="*/ 352 w 384"/>
                        <a:gd name="T35" fmla="*/ 297 h 354"/>
                        <a:gd name="T36" fmla="*/ 351 w 384"/>
                        <a:gd name="T37" fmla="*/ 299 h 354"/>
                        <a:gd name="T38" fmla="*/ 330 w 384"/>
                        <a:gd name="T39" fmla="*/ 317 h 354"/>
                        <a:gd name="T40" fmla="*/ 304 w 384"/>
                        <a:gd name="T41" fmla="*/ 330 h 354"/>
                        <a:gd name="T42" fmla="*/ 275 w 384"/>
                        <a:gd name="T43" fmla="*/ 339 h 354"/>
                        <a:gd name="T44" fmla="*/ 243 w 384"/>
                        <a:gd name="T45" fmla="*/ 347 h 354"/>
                        <a:gd name="T46" fmla="*/ 215 w 384"/>
                        <a:gd name="T47" fmla="*/ 351 h 354"/>
                        <a:gd name="T48" fmla="*/ 191 w 384"/>
                        <a:gd name="T49" fmla="*/ 352 h 354"/>
                        <a:gd name="T50" fmla="*/ 174 w 384"/>
                        <a:gd name="T51" fmla="*/ 354 h 354"/>
                        <a:gd name="T52" fmla="*/ 169 w 384"/>
                        <a:gd name="T53" fmla="*/ 354 h 354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w 384"/>
                        <a:gd name="T82" fmla="*/ 0 h 354"/>
                        <a:gd name="T83" fmla="*/ 384 w 384"/>
                        <a:gd name="T84" fmla="*/ 354 h 354"/>
                      </a:gdLst>
                      <a:ahLst/>
                      <a:cxnLst>
                        <a:cxn ang="T54">
                          <a:pos x="T0" y="T1"/>
                        </a:cxn>
                        <a:cxn ang="T55">
                          <a:pos x="T2" y="T3"/>
                        </a:cxn>
                        <a:cxn ang="T56">
                          <a:pos x="T4" y="T5"/>
                        </a:cxn>
                        <a:cxn ang="T57">
                          <a:pos x="T6" y="T7"/>
                        </a:cxn>
                        <a:cxn ang="T58">
                          <a:pos x="T8" y="T9"/>
                        </a:cxn>
                        <a:cxn ang="T59">
                          <a:pos x="T10" y="T11"/>
                        </a:cxn>
                        <a:cxn ang="T60">
                          <a:pos x="T12" y="T13"/>
                        </a:cxn>
                        <a:cxn ang="T61">
                          <a:pos x="T14" y="T15"/>
                        </a:cxn>
                        <a:cxn ang="T62">
                          <a:pos x="T16" y="T17"/>
                        </a:cxn>
                        <a:cxn ang="T63">
                          <a:pos x="T18" y="T19"/>
                        </a:cxn>
                        <a:cxn ang="T64">
                          <a:pos x="T20" y="T21"/>
                        </a:cxn>
                        <a:cxn ang="T65">
                          <a:pos x="T22" y="T23"/>
                        </a:cxn>
                        <a:cxn ang="T66">
                          <a:pos x="T24" y="T25"/>
                        </a:cxn>
                        <a:cxn ang="T67">
                          <a:pos x="T26" y="T27"/>
                        </a:cxn>
                        <a:cxn ang="T68">
                          <a:pos x="T28" y="T29"/>
                        </a:cxn>
                        <a:cxn ang="T69">
                          <a:pos x="T30" y="T31"/>
                        </a:cxn>
                        <a:cxn ang="T70">
                          <a:pos x="T32" y="T33"/>
                        </a:cxn>
                        <a:cxn ang="T71">
                          <a:pos x="T34" y="T35"/>
                        </a:cxn>
                        <a:cxn ang="T72">
                          <a:pos x="T36" y="T37"/>
                        </a:cxn>
                        <a:cxn ang="T73">
                          <a:pos x="T38" y="T39"/>
                        </a:cxn>
                        <a:cxn ang="T74">
                          <a:pos x="T40" y="T41"/>
                        </a:cxn>
                        <a:cxn ang="T75">
                          <a:pos x="T42" y="T43"/>
                        </a:cxn>
                        <a:cxn ang="T76">
                          <a:pos x="T44" y="T45"/>
                        </a:cxn>
                        <a:cxn ang="T77">
                          <a:pos x="T46" y="T47"/>
                        </a:cxn>
                        <a:cxn ang="T78">
                          <a:pos x="T48" y="T49"/>
                        </a:cxn>
                        <a:cxn ang="T79">
                          <a:pos x="T50" y="T51"/>
                        </a:cxn>
                        <a:cxn ang="T80">
                          <a:pos x="T52" y="T53"/>
                        </a:cxn>
                      </a:cxnLst>
                      <a:rect l="T81" t="T82" r="T83" b="T84"/>
                      <a:pathLst>
                        <a:path w="384" h="354">
                          <a:moveTo>
                            <a:pt x="169" y="354"/>
                          </a:moveTo>
                          <a:lnTo>
                            <a:pt x="128" y="349"/>
                          </a:lnTo>
                          <a:lnTo>
                            <a:pt x="93" y="339"/>
                          </a:lnTo>
                          <a:lnTo>
                            <a:pt x="67" y="326"/>
                          </a:lnTo>
                          <a:lnTo>
                            <a:pt x="45" y="310"/>
                          </a:lnTo>
                          <a:lnTo>
                            <a:pt x="28" y="295"/>
                          </a:lnTo>
                          <a:lnTo>
                            <a:pt x="15" y="278"/>
                          </a:lnTo>
                          <a:lnTo>
                            <a:pt x="8" y="263"/>
                          </a:lnTo>
                          <a:lnTo>
                            <a:pt x="2" y="252"/>
                          </a:lnTo>
                          <a:lnTo>
                            <a:pt x="0" y="243"/>
                          </a:lnTo>
                          <a:lnTo>
                            <a:pt x="0" y="241"/>
                          </a:lnTo>
                          <a:lnTo>
                            <a:pt x="0" y="0"/>
                          </a:lnTo>
                          <a:lnTo>
                            <a:pt x="384" y="2"/>
                          </a:lnTo>
                          <a:lnTo>
                            <a:pt x="384" y="236"/>
                          </a:lnTo>
                          <a:lnTo>
                            <a:pt x="377" y="254"/>
                          </a:lnTo>
                          <a:lnTo>
                            <a:pt x="367" y="273"/>
                          </a:lnTo>
                          <a:lnTo>
                            <a:pt x="360" y="286"/>
                          </a:lnTo>
                          <a:lnTo>
                            <a:pt x="352" y="297"/>
                          </a:lnTo>
                          <a:lnTo>
                            <a:pt x="351" y="299"/>
                          </a:lnTo>
                          <a:lnTo>
                            <a:pt x="330" y="317"/>
                          </a:lnTo>
                          <a:lnTo>
                            <a:pt x="304" y="330"/>
                          </a:lnTo>
                          <a:lnTo>
                            <a:pt x="275" y="339"/>
                          </a:lnTo>
                          <a:lnTo>
                            <a:pt x="243" y="347"/>
                          </a:lnTo>
                          <a:lnTo>
                            <a:pt x="215" y="351"/>
                          </a:lnTo>
                          <a:lnTo>
                            <a:pt x="191" y="352"/>
                          </a:lnTo>
                          <a:lnTo>
                            <a:pt x="174" y="354"/>
                          </a:lnTo>
                          <a:lnTo>
                            <a:pt x="169" y="354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266" name="Freeform 185"/>
                    <p:cNvSpPr>
                      <a:spLocks/>
                    </p:cNvSpPr>
                    <p:nvPr/>
                  </p:nvSpPr>
                  <p:spPr bwMode="auto">
                    <a:xfrm>
                      <a:off x="815" y="2864"/>
                      <a:ext cx="384" cy="354"/>
                    </a:xfrm>
                    <a:custGeom>
                      <a:avLst/>
                      <a:gdLst>
                        <a:gd name="T0" fmla="*/ 169 w 384"/>
                        <a:gd name="T1" fmla="*/ 354 h 354"/>
                        <a:gd name="T2" fmla="*/ 128 w 384"/>
                        <a:gd name="T3" fmla="*/ 349 h 354"/>
                        <a:gd name="T4" fmla="*/ 93 w 384"/>
                        <a:gd name="T5" fmla="*/ 339 h 354"/>
                        <a:gd name="T6" fmla="*/ 67 w 384"/>
                        <a:gd name="T7" fmla="*/ 326 h 354"/>
                        <a:gd name="T8" fmla="*/ 45 w 384"/>
                        <a:gd name="T9" fmla="*/ 310 h 354"/>
                        <a:gd name="T10" fmla="*/ 28 w 384"/>
                        <a:gd name="T11" fmla="*/ 295 h 354"/>
                        <a:gd name="T12" fmla="*/ 15 w 384"/>
                        <a:gd name="T13" fmla="*/ 278 h 354"/>
                        <a:gd name="T14" fmla="*/ 8 w 384"/>
                        <a:gd name="T15" fmla="*/ 263 h 354"/>
                        <a:gd name="T16" fmla="*/ 2 w 384"/>
                        <a:gd name="T17" fmla="*/ 252 h 354"/>
                        <a:gd name="T18" fmla="*/ 0 w 384"/>
                        <a:gd name="T19" fmla="*/ 243 h 354"/>
                        <a:gd name="T20" fmla="*/ 0 w 384"/>
                        <a:gd name="T21" fmla="*/ 241 h 354"/>
                        <a:gd name="T22" fmla="*/ 0 w 384"/>
                        <a:gd name="T23" fmla="*/ 0 h 354"/>
                        <a:gd name="T24" fmla="*/ 384 w 384"/>
                        <a:gd name="T25" fmla="*/ 2 h 354"/>
                        <a:gd name="T26" fmla="*/ 384 w 384"/>
                        <a:gd name="T27" fmla="*/ 236 h 354"/>
                        <a:gd name="T28" fmla="*/ 377 w 384"/>
                        <a:gd name="T29" fmla="*/ 254 h 354"/>
                        <a:gd name="T30" fmla="*/ 367 w 384"/>
                        <a:gd name="T31" fmla="*/ 273 h 354"/>
                        <a:gd name="T32" fmla="*/ 360 w 384"/>
                        <a:gd name="T33" fmla="*/ 286 h 354"/>
                        <a:gd name="T34" fmla="*/ 352 w 384"/>
                        <a:gd name="T35" fmla="*/ 297 h 354"/>
                        <a:gd name="T36" fmla="*/ 351 w 384"/>
                        <a:gd name="T37" fmla="*/ 299 h 354"/>
                        <a:gd name="T38" fmla="*/ 330 w 384"/>
                        <a:gd name="T39" fmla="*/ 317 h 354"/>
                        <a:gd name="T40" fmla="*/ 304 w 384"/>
                        <a:gd name="T41" fmla="*/ 330 h 354"/>
                        <a:gd name="T42" fmla="*/ 275 w 384"/>
                        <a:gd name="T43" fmla="*/ 339 h 354"/>
                        <a:gd name="T44" fmla="*/ 243 w 384"/>
                        <a:gd name="T45" fmla="*/ 347 h 354"/>
                        <a:gd name="T46" fmla="*/ 215 w 384"/>
                        <a:gd name="T47" fmla="*/ 351 h 354"/>
                        <a:gd name="T48" fmla="*/ 191 w 384"/>
                        <a:gd name="T49" fmla="*/ 352 h 354"/>
                        <a:gd name="T50" fmla="*/ 174 w 384"/>
                        <a:gd name="T51" fmla="*/ 354 h 354"/>
                        <a:gd name="T52" fmla="*/ 169 w 384"/>
                        <a:gd name="T53" fmla="*/ 354 h 354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w 384"/>
                        <a:gd name="T82" fmla="*/ 0 h 354"/>
                        <a:gd name="T83" fmla="*/ 384 w 384"/>
                        <a:gd name="T84" fmla="*/ 354 h 354"/>
                      </a:gdLst>
                      <a:ahLst/>
                      <a:cxnLst>
                        <a:cxn ang="T54">
                          <a:pos x="T0" y="T1"/>
                        </a:cxn>
                        <a:cxn ang="T55">
                          <a:pos x="T2" y="T3"/>
                        </a:cxn>
                        <a:cxn ang="T56">
                          <a:pos x="T4" y="T5"/>
                        </a:cxn>
                        <a:cxn ang="T57">
                          <a:pos x="T6" y="T7"/>
                        </a:cxn>
                        <a:cxn ang="T58">
                          <a:pos x="T8" y="T9"/>
                        </a:cxn>
                        <a:cxn ang="T59">
                          <a:pos x="T10" y="T11"/>
                        </a:cxn>
                        <a:cxn ang="T60">
                          <a:pos x="T12" y="T13"/>
                        </a:cxn>
                        <a:cxn ang="T61">
                          <a:pos x="T14" y="T15"/>
                        </a:cxn>
                        <a:cxn ang="T62">
                          <a:pos x="T16" y="T17"/>
                        </a:cxn>
                        <a:cxn ang="T63">
                          <a:pos x="T18" y="T19"/>
                        </a:cxn>
                        <a:cxn ang="T64">
                          <a:pos x="T20" y="T21"/>
                        </a:cxn>
                        <a:cxn ang="T65">
                          <a:pos x="T22" y="T23"/>
                        </a:cxn>
                        <a:cxn ang="T66">
                          <a:pos x="T24" y="T25"/>
                        </a:cxn>
                        <a:cxn ang="T67">
                          <a:pos x="T26" y="T27"/>
                        </a:cxn>
                        <a:cxn ang="T68">
                          <a:pos x="T28" y="T29"/>
                        </a:cxn>
                        <a:cxn ang="T69">
                          <a:pos x="T30" y="T31"/>
                        </a:cxn>
                        <a:cxn ang="T70">
                          <a:pos x="T32" y="T33"/>
                        </a:cxn>
                        <a:cxn ang="T71">
                          <a:pos x="T34" y="T35"/>
                        </a:cxn>
                        <a:cxn ang="T72">
                          <a:pos x="T36" y="T37"/>
                        </a:cxn>
                        <a:cxn ang="T73">
                          <a:pos x="T38" y="T39"/>
                        </a:cxn>
                        <a:cxn ang="T74">
                          <a:pos x="T40" y="T41"/>
                        </a:cxn>
                        <a:cxn ang="T75">
                          <a:pos x="T42" y="T43"/>
                        </a:cxn>
                        <a:cxn ang="T76">
                          <a:pos x="T44" y="T45"/>
                        </a:cxn>
                        <a:cxn ang="T77">
                          <a:pos x="T46" y="T47"/>
                        </a:cxn>
                        <a:cxn ang="T78">
                          <a:pos x="T48" y="T49"/>
                        </a:cxn>
                        <a:cxn ang="T79">
                          <a:pos x="T50" y="T51"/>
                        </a:cxn>
                        <a:cxn ang="T80">
                          <a:pos x="T52" y="T53"/>
                        </a:cxn>
                      </a:cxnLst>
                      <a:rect l="T81" t="T82" r="T83" b="T84"/>
                      <a:pathLst>
                        <a:path w="384" h="354">
                          <a:moveTo>
                            <a:pt x="169" y="354"/>
                          </a:moveTo>
                          <a:lnTo>
                            <a:pt x="128" y="349"/>
                          </a:lnTo>
                          <a:lnTo>
                            <a:pt x="93" y="339"/>
                          </a:lnTo>
                          <a:lnTo>
                            <a:pt x="67" y="326"/>
                          </a:lnTo>
                          <a:lnTo>
                            <a:pt x="45" y="310"/>
                          </a:lnTo>
                          <a:lnTo>
                            <a:pt x="28" y="295"/>
                          </a:lnTo>
                          <a:lnTo>
                            <a:pt x="15" y="278"/>
                          </a:lnTo>
                          <a:lnTo>
                            <a:pt x="8" y="263"/>
                          </a:lnTo>
                          <a:lnTo>
                            <a:pt x="2" y="252"/>
                          </a:lnTo>
                          <a:lnTo>
                            <a:pt x="0" y="243"/>
                          </a:lnTo>
                          <a:lnTo>
                            <a:pt x="0" y="241"/>
                          </a:lnTo>
                          <a:lnTo>
                            <a:pt x="0" y="0"/>
                          </a:lnTo>
                          <a:lnTo>
                            <a:pt x="384" y="2"/>
                          </a:lnTo>
                          <a:lnTo>
                            <a:pt x="384" y="236"/>
                          </a:lnTo>
                          <a:lnTo>
                            <a:pt x="377" y="254"/>
                          </a:lnTo>
                          <a:lnTo>
                            <a:pt x="367" y="273"/>
                          </a:lnTo>
                          <a:lnTo>
                            <a:pt x="360" y="286"/>
                          </a:lnTo>
                          <a:lnTo>
                            <a:pt x="352" y="297"/>
                          </a:lnTo>
                          <a:lnTo>
                            <a:pt x="351" y="299"/>
                          </a:lnTo>
                          <a:lnTo>
                            <a:pt x="330" y="317"/>
                          </a:lnTo>
                          <a:lnTo>
                            <a:pt x="304" y="330"/>
                          </a:lnTo>
                          <a:lnTo>
                            <a:pt x="275" y="339"/>
                          </a:lnTo>
                          <a:lnTo>
                            <a:pt x="243" y="347"/>
                          </a:lnTo>
                          <a:lnTo>
                            <a:pt x="215" y="351"/>
                          </a:lnTo>
                          <a:lnTo>
                            <a:pt x="191" y="352"/>
                          </a:lnTo>
                          <a:lnTo>
                            <a:pt x="174" y="354"/>
                          </a:lnTo>
                          <a:lnTo>
                            <a:pt x="169" y="354"/>
                          </a:lnTo>
                        </a:path>
                      </a:pathLst>
                    </a:cu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267" name="Freeform 186"/>
                    <p:cNvSpPr>
                      <a:spLocks/>
                    </p:cNvSpPr>
                    <p:nvPr/>
                  </p:nvSpPr>
                  <p:spPr bwMode="auto">
                    <a:xfrm>
                      <a:off x="836" y="2864"/>
                      <a:ext cx="343" cy="352"/>
                    </a:xfrm>
                    <a:custGeom>
                      <a:avLst/>
                      <a:gdLst>
                        <a:gd name="T0" fmla="*/ 153 w 343"/>
                        <a:gd name="T1" fmla="*/ 352 h 352"/>
                        <a:gd name="T2" fmla="*/ 116 w 343"/>
                        <a:gd name="T3" fmla="*/ 349 h 352"/>
                        <a:gd name="T4" fmla="*/ 87 w 343"/>
                        <a:gd name="T5" fmla="*/ 339 h 352"/>
                        <a:gd name="T6" fmla="*/ 61 w 343"/>
                        <a:gd name="T7" fmla="*/ 328 h 352"/>
                        <a:gd name="T8" fmla="*/ 42 w 343"/>
                        <a:gd name="T9" fmla="*/ 315 h 352"/>
                        <a:gd name="T10" fmla="*/ 27 w 343"/>
                        <a:gd name="T11" fmla="*/ 301 h 352"/>
                        <a:gd name="T12" fmla="*/ 16 w 343"/>
                        <a:gd name="T13" fmla="*/ 288 h 352"/>
                        <a:gd name="T14" fmla="*/ 9 w 343"/>
                        <a:gd name="T15" fmla="*/ 275 h 352"/>
                        <a:gd name="T16" fmla="*/ 3 w 343"/>
                        <a:gd name="T17" fmla="*/ 263 h 352"/>
                        <a:gd name="T18" fmla="*/ 1 w 343"/>
                        <a:gd name="T19" fmla="*/ 256 h 352"/>
                        <a:gd name="T20" fmla="*/ 0 w 343"/>
                        <a:gd name="T21" fmla="*/ 254 h 352"/>
                        <a:gd name="T22" fmla="*/ 0 w 343"/>
                        <a:gd name="T23" fmla="*/ 0 h 352"/>
                        <a:gd name="T24" fmla="*/ 343 w 343"/>
                        <a:gd name="T25" fmla="*/ 2 h 352"/>
                        <a:gd name="T26" fmla="*/ 343 w 343"/>
                        <a:gd name="T27" fmla="*/ 226 h 352"/>
                        <a:gd name="T28" fmla="*/ 335 w 343"/>
                        <a:gd name="T29" fmla="*/ 243 h 352"/>
                        <a:gd name="T30" fmla="*/ 328 w 343"/>
                        <a:gd name="T31" fmla="*/ 260 h 352"/>
                        <a:gd name="T32" fmla="*/ 320 w 343"/>
                        <a:gd name="T33" fmla="*/ 273 h 352"/>
                        <a:gd name="T34" fmla="*/ 315 w 343"/>
                        <a:gd name="T35" fmla="*/ 282 h 352"/>
                        <a:gd name="T36" fmla="*/ 313 w 343"/>
                        <a:gd name="T37" fmla="*/ 286 h 352"/>
                        <a:gd name="T38" fmla="*/ 296 w 343"/>
                        <a:gd name="T39" fmla="*/ 302 h 352"/>
                        <a:gd name="T40" fmla="*/ 272 w 343"/>
                        <a:gd name="T41" fmla="*/ 315 h 352"/>
                        <a:gd name="T42" fmla="*/ 246 w 343"/>
                        <a:gd name="T43" fmla="*/ 326 h 352"/>
                        <a:gd name="T44" fmla="*/ 220 w 343"/>
                        <a:gd name="T45" fmla="*/ 336 h 352"/>
                        <a:gd name="T46" fmla="*/ 194 w 343"/>
                        <a:gd name="T47" fmla="*/ 343 h 352"/>
                        <a:gd name="T48" fmla="*/ 174 w 343"/>
                        <a:gd name="T49" fmla="*/ 349 h 352"/>
                        <a:gd name="T50" fmla="*/ 159 w 343"/>
                        <a:gd name="T51" fmla="*/ 351 h 352"/>
                        <a:gd name="T52" fmla="*/ 153 w 343"/>
                        <a:gd name="T53" fmla="*/ 352 h 352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w 343"/>
                        <a:gd name="T82" fmla="*/ 0 h 352"/>
                        <a:gd name="T83" fmla="*/ 343 w 343"/>
                        <a:gd name="T84" fmla="*/ 352 h 352"/>
                      </a:gdLst>
                      <a:ahLst/>
                      <a:cxnLst>
                        <a:cxn ang="T54">
                          <a:pos x="T0" y="T1"/>
                        </a:cxn>
                        <a:cxn ang="T55">
                          <a:pos x="T2" y="T3"/>
                        </a:cxn>
                        <a:cxn ang="T56">
                          <a:pos x="T4" y="T5"/>
                        </a:cxn>
                        <a:cxn ang="T57">
                          <a:pos x="T6" y="T7"/>
                        </a:cxn>
                        <a:cxn ang="T58">
                          <a:pos x="T8" y="T9"/>
                        </a:cxn>
                        <a:cxn ang="T59">
                          <a:pos x="T10" y="T11"/>
                        </a:cxn>
                        <a:cxn ang="T60">
                          <a:pos x="T12" y="T13"/>
                        </a:cxn>
                        <a:cxn ang="T61">
                          <a:pos x="T14" y="T15"/>
                        </a:cxn>
                        <a:cxn ang="T62">
                          <a:pos x="T16" y="T17"/>
                        </a:cxn>
                        <a:cxn ang="T63">
                          <a:pos x="T18" y="T19"/>
                        </a:cxn>
                        <a:cxn ang="T64">
                          <a:pos x="T20" y="T21"/>
                        </a:cxn>
                        <a:cxn ang="T65">
                          <a:pos x="T22" y="T23"/>
                        </a:cxn>
                        <a:cxn ang="T66">
                          <a:pos x="T24" y="T25"/>
                        </a:cxn>
                        <a:cxn ang="T67">
                          <a:pos x="T26" y="T27"/>
                        </a:cxn>
                        <a:cxn ang="T68">
                          <a:pos x="T28" y="T29"/>
                        </a:cxn>
                        <a:cxn ang="T69">
                          <a:pos x="T30" y="T31"/>
                        </a:cxn>
                        <a:cxn ang="T70">
                          <a:pos x="T32" y="T33"/>
                        </a:cxn>
                        <a:cxn ang="T71">
                          <a:pos x="T34" y="T35"/>
                        </a:cxn>
                        <a:cxn ang="T72">
                          <a:pos x="T36" y="T37"/>
                        </a:cxn>
                        <a:cxn ang="T73">
                          <a:pos x="T38" y="T39"/>
                        </a:cxn>
                        <a:cxn ang="T74">
                          <a:pos x="T40" y="T41"/>
                        </a:cxn>
                        <a:cxn ang="T75">
                          <a:pos x="T42" y="T43"/>
                        </a:cxn>
                        <a:cxn ang="T76">
                          <a:pos x="T44" y="T45"/>
                        </a:cxn>
                        <a:cxn ang="T77">
                          <a:pos x="T46" y="T47"/>
                        </a:cxn>
                        <a:cxn ang="T78">
                          <a:pos x="T48" y="T49"/>
                        </a:cxn>
                        <a:cxn ang="T79">
                          <a:pos x="T50" y="T51"/>
                        </a:cxn>
                        <a:cxn ang="T80">
                          <a:pos x="T52" y="T53"/>
                        </a:cxn>
                      </a:cxnLst>
                      <a:rect l="T81" t="T82" r="T83" b="T84"/>
                      <a:pathLst>
                        <a:path w="343" h="352">
                          <a:moveTo>
                            <a:pt x="153" y="352"/>
                          </a:moveTo>
                          <a:lnTo>
                            <a:pt x="116" y="349"/>
                          </a:lnTo>
                          <a:lnTo>
                            <a:pt x="87" y="339"/>
                          </a:lnTo>
                          <a:lnTo>
                            <a:pt x="61" y="328"/>
                          </a:lnTo>
                          <a:lnTo>
                            <a:pt x="42" y="315"/>
                          </a:lnTo>
                          <a:lnTo>
                            <a:pt x="27" y="301"/>
                          </a:lnTo>
                          <a:lnTo>
                            <a:pt x="16" y="288"/>
                          </a:lnTo>
                          <a:lnTo>
                            <a:pt x="9" y="275"/>
                          </a:lnTo>
                          <a:lnTo>
                            <a:pt x="3" y="263"/>
                          </a:lnTo>
                          <a:lnTo>
                            <a:pt x="1" y="256"/>
                          </a:lnTo>
                          <a:lnTo>
                            <a:pt x="0" y="254"/>
                          </a:lnTo>
                          <a:lnTo>
                            <a:pt x="0" y="0"/>
                          </a:lnTo>
                          <a:lnTo>
                            <a:pt x="343" y="2"/>
                          </a:lnTo>
                          <a:lnTo>
                            <a:pt x="343" y="226"/>
                          </a:lnTo>
                          <a:lnTo>
                            <a:pt x="335" y="243"/>
                          </a:lnTo>
                          <a:lnTo>
                            <a:pt x="328" y="260"/>
                          </a:lnTo>
                          <a:lnTo>
                            <a:pt x="320" y="273"/>
                          </a:lnTo>
                          <a:lnTo>
                            <a:pt x="315" y="282"/>
                          </a:lnTo>
                          <a:lnTo>
                            <a:pt x="313" y="286"/>
                          </a:lnTo>
                          <a:lnTo>
                            <a:pt x="296" y="302"/>
                          </a:lnTo>
                          <a:lnTo>
                            <a:pt x="272" y="315"/>
                          </a:lnTo>
                          <a:lnTo>
                            <a:pt x="246" y="326"/>
                          </a:lnTo>
                          <a:lnTo>
                            <a:pt x="220" y="336"/>
                          </a:lnTo>
                          <a:lnTo>
                            <a:pt x="194" y="343"/>
                          </a:lnTo>
                          <a:lnTo>
                            <a:pt x="174" y="349"/>
                          </a:lnTo>
                          <a:lnTo>
                            <a:pt x="159" y="351"/>
                          </a:lnTo>
                          <a:lnTo>
                            <a:pt x="153" y="352"/>
                          </a:lnTo>
                          <a:close/>
                        </a:path>
                      </a:pathLst>
                    </a:custGeom>
                    <a:solidFill>
                      <a:srgbClr val="202020"/>
                    </a:solidFill>
                    <a:ln w="0">
                      <a:solidFill>
                        <a:srgbClr val="20202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268" name="Freeform 187"/>
                    <p:cNvSpPr>
                      <a:spLocks/>
                    </p:cNvSpPr>
                    <p:nvPr/>
                  </p:nvSpPr>
                  <p:spPr bwMode="auto">
                    <a:xfrm>
                      <a:off x="858" y="2866"/>
                      <a:ext cx="300" cy="349"/>
                    </a:xfrm>
                    <a:custGeom>
                      <a:avLst/>
                      <a:gdLst>
                        <a:gd name="T0" fmla="*/ 139 w 300"/>
                        <a:gd name="T1" fmla="*/ 349 h 349"/>
                        <a:gd name="T2" fmla="*/ 102 w 300"/>
                        <a:gd name="T3" fmla="*/ 345 h 349"/>
                        <a:gd name="T4" fmla="*/ 74 w 300"/>
                        <a:gd name="T5" fmla="*/ 337 h 349"/>
                        <a:gd name="T6" fmla="*/ 50 w 300"/>
                        <a:gd name="T7" fmla="*/ 326 h 349"/>
                        <a:gd name="T8" fmla="*/ 31 w 300"/>
                        <a:gd name="T9" fmla="*/ 313 h 349"/>
                        <a:gd name="T10" fmla="*/ 18 w 300"/>
                        <a:gd name="T11" fmla="*/ 299 h 349"/>
                        <a:gd name="T12" fmla="*/ 9 w 300"/>
                        <a:gd name="T13" fmla="*/ 286 h 349"/>
                        <a:gd name="T14" fmla="*/ 4 w 300"/>
                        <a:gd name="T15" fmla="*/ 276 h 349"/>
                        <a:gd name="T16" fmla="*/ 0 w 300"/>
                        <a:gd name="T17" fmla="*/ 269 h 349"/>
                        <a:gd name="T18" fmla="*/ 0 w 300"/>
                        <a:gd name="T19" fmla="*/ 265 h 349"/>
                        <a:gd name="T20" fmla="*/ 0 w 300"/>
                        <a:gd name="T21" fmla="*/ 0 h 349"/>
                        <a:gd name="T22" fmla="*/ 300 w 300"/>
                        <a:gd name="T23" fmla="*/ 0 h 349"/>
                        <a:gd name="T24" fmla="*/ 300 w 300"/>
                        <a:gd name="T25" fmla="*/ 213 h 349"/>
                        <a:gd name="T26" fmla="*/ 295 w 300"/>
                        <a:gd name="T27" fmla="*/ 228 h 349"/>
                        <a:gd name="T28" fmla="*/ 287 w 300"/>
                        <a:gd name="T29" fmla="*/ 245 h 349"/>
                        <a:gd name="T30" fmla="*/ 282 w 300"/>
                        <a:gd name="T31" fmla="*/ 258 h 349"/>
                        <a:gd name="T32" fmla="*/ 276 w 300"/>
                        <a:gd name="T33" fmla="*/ 267 h 349"/>
                        <a:gd name="T34" fmla="*/ 274 w 300"/>
                        <a:gd name="T35" fmla="*/ 271 h 349"/>
                        <a:gd name="T36" fmla="*/ 259 w 300"/>
                        <a:gd name="T37" fmla="*/ 286 h 349"/>
                        <a:gd name="T38" fmla="*/ 241 w 300"/>
                        <a:gd name="T39" fmla="*/ 299 h 349"/>
                        <a:gd name="T40" fmla="*/ 219 w 300"/>
                        <a:gd name="T41" fmla="*/ 312 h 349"/>
                        <a:gd name="T42" fmla="*/ 194 w 300"/>
                        <a:gd name="T43" fmla="*/ 324 h 349"/>
                        <a:gd name="T44" fmla="*/ 174 w 300"/>
                        <a:gd name="T45" fmla="*/ 334 h 349"/>
                        <a:gd name="T46" fmla="*/ 156 w 300"/>
                        <a:gd name="T47" fmla="*/ 341 h 349"/>
                        <a:gd name="T48" fmla="*/ 143 w 300"/>
                        <a:gd name="T49" fmla="*/ 347 h 349"/>
                        <a:gd name="T50" fmla="*/ 139 w 300"/>
                        <a:gd name="T51" fmla="*/ 349 h 349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w 300"/>
                        <a:gd name="T79" fmla="*/ 0 h 349"/>
                        <a:gd name="T80" fmla="*/ 300 w 300"/>
                        <a:gd name="T81" fmla="*/ 349 h 349"/>
                      </a:gdLst>
                      <a:ahLst/>
                      <a:cxnLst>
                        <a:cxn ang="T52">
                          <a:pos x="T0" y="T1"/>
                        </a:cxn>
                        <a:cxn ang="T53">
                          <a:pos x="T2" y="T3"/>
                        </a:cxn>
                        <a:cxn ang="T54">
                          <a:pos x="T4" y="T5"/>
                        </a:cxn>
                        <a:cxn ang="T55">
                          <a:pos x="T6" y="T7"/>
                        </a:cxn>
                        <a:cxn ang="T56">
                          <a:pos x="T8" y="T9"/>
                        </a:cxn>
                        <a:cxn ang="T57">
                          <a:pos x="T10" y="T11"/>
                        </a:cxn>
                        <a:cxn ang="T58">
                          <a:pos x="T12" y="T13"/>
                        </a:cxn>
                        <a:cxn ang="T59">
                          <a:pos x="T14" y="T15"/>
                        </a:cxn>
                        <a:cxn ang="T60">
                          <a:pos x="T16" y="T17"/>
                        </a:cxn>
                        <a:cxn ang="T61">
                          <a:pos x="T18" y="T19"/>
                        </a:cxn>
                        <a:cxn ang="T62">
                          <a:pos x="T20" y="T21"/>
                        </a:cxn>
                        <a:cxn ang="T63">
                          <a:pos x="T22" y="T23"/>
                        </a:cxn>
                        <a:cxn ang="T64">
                          <a:pos x="T24" y="T25"/>
                        </a:cxn>
                        <a:cxn ang="T65">
                          <a:pos x="T26" y="T27"/>
                        </a:cxn>
                        <a:cxn ang="T66">
                          <a:pos x="T28" y="T29"/>
                        </a:cxn>
                        <a:cxn ang="T67">
                          <a:pos x="T30" y="T31"/>
                        </a:cxn>
                        <a:cxn ang="T68">
                          <a:pos x="T32" y="T33"/>
                        </a:cxn>
                        <a:cxn ang="T69">
                          <a:pos x="T34" y="T35"/>
                        </a:cxn>
                        <a:cxn ang="T70">
                          <a:pos x="T36" y="T37"/>
                        </a:cxn>
                        <a:cxn ang="T71">
                          <a:pos x="T38" y="T39"/>
                        </a:cxn>
                        <a:cxn ang="T72">
                          <a:pos x="T40" y="T41"/>
                        </a:cxn>
                        <a:cxn ang="T73">
                          <a:pos x="T42" y="T43"/>
                        </a:cxn>
                        <a:cxn ang="T74">
                          <a:pos x="T44" y="T45"/>
                        </a:cxn>
                        <a:cxn ang="T75">
                          <a:pos x="T46" y="T47"/>
                        </a:cxn>
                        <a:cxn ang="T76">
                          <a:pos x="T48" y="T49"/>
                        </a:cxn>
                        <a:cxn ang="T77">
                          <a:pos x="T50" y="T51"/>
                        </a:cxn>
                      </a:cxnLst>
                      <a:rect l="T78" t="T79" r="T80" b="T81"/>
                      <a:pathLst>
                        <a:path w="300" h="349">
                          <a:moveTo>
                            <a:pt x="139" y="349"/>
                          </a:moveTo>
                          <a:lnTo>
                            <a:pt x="102" y="345"/>
                          </a:lnTo>
                          <a:lnTo>
                            <a:pt x="74" y="337"/>
                          </a:lnTo>
                          <a:lnTo>
                            <a:pt x="50" y="326"/>
                          </a:lnTo>
                          <a:lnTo>
                            <a:pt x="31" y="313"/>
                          </a:lnTo>
                          <a:lnTo>
                            <a:pt x="18" y="299"/>
                          </a:lnTo>
                          <a:lnTo>
                            <a:pt x="9" y="286"/>
                          </a:lnTo>
                          <a:lnTo>
                            <a:pt x="4" y="276"/>
                          </a:lnTo>
                          <a:lnTo>
                            <a:pt x="0" y="269"/>
                          </a:lnTo>
                          <a:lnTo>
                            <a:pt x="0" y="265"/>
                          </a:lnTo>
                          <a:lnTo>
                            <a:pt x="0" y="0"/>
                          </a:lnTo>
                          <a:lnTo>
                            <a:pt x="300" y="0"/>
                          </a:lnTo>
                          <a:lnTo>
                            <a:pt x="300" y="213"/>
                          </a:lnTo>
                          <a:lnTo>
                            <a:pt x="295" y="228"/>
                          </a:lnTo>
                          <a:lnTo>
                            <a:pt x="287" y="245"/>
                          </a:lnTo>
                          <a:lnTo>
                            <a:pt x="282" y="258"/>
                          </a:lnTo>
                          <a:lnTo>
                            <a:pt x="276" y="267"/>
                          </a:lnTo>
                          <a:lnTo>
                            <a:pt x="274" y="271"/>
                          </a:lnTo>
                          <a:lnTo>
                            <a:pt x="259" y="286"/>
                          </a:lnTo>
                          <a:lnTo>
                            <a:pt x="241" y="299"/>
                          </a:lnTo>
                          <a:lnTo>
                            <a:pt x="219" y="312"/>
                          </a:lnTo>
                          <a:lnTo>
                            <a:pt x="194" y="324"/>
                          </a:lnTo>
                          <a:lnTo>
                            <a:pt x="174" y="334"/>
                          </a:lnTo>
                          <a:lnTo>
                            <a:pt x="156" y="341"/>
                          </a:lnTo>
                          <a:lnTo>
                            <a:pt x="143" y="347"/>
                          </a:lnTo>
                          <a:lnTo>
                            <a:pt x="139" y="349"/>
                          </a:lnTo>
                          <a:close/>
                        </a:path>
                      </a:pathLst>
                    </a:custGeom>
                    <a:solidFill>
                      <a:srgbClr val="404040"/>
                    </a:solidFill>
                    <a:ln w="0">
                      <a:solidFill>
                        <a:srgbClr val="40404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269" name="Freeform 188"/>
                    <p:cNvSpPr>
                      <a:spLocks/>
                    </p:cNvSpPr>
                    <p:nvPr/>
                  </p:nvSpPr>
                  <p:spPr bwMode="auto">
                    <a:xfrm>
                      <a:off x="880" y="2866"/>
                      <a:ext cx="258" cy="347"/>
                    </a:xfrm>
                    <a:custGeom>
                      <a:avLst/>
                      <a:gdLst>
                        <a:gd name="T0" fmla="*/ 122 w 258"/>
                        <a:gd name="T1" fmla="*/ 347 h 347"/>
                        <a:gd name="T2" fmla="*/ 87 w 258"/>
                        <a:gd name="T3" fmla="*/ 343 h 347"/>
                        <a:gd name="T4" fmla="*/ 59 w 258"/>
                        <a:gd name="T5" fmla="*/ 336 h 347"/>
                        <a:gd name="T6" fmla="*/ 39 w 258"/>
                        <a:gd name="T7" fmla="*/ 324 h 347"/>
                        <a:gd name="T8" fmla="*/ 22 w 258"/>
                        <a:gd name="T9" fmla="*/ 313 h 347"/>
                        <a:gd name="T10" fmla="*/ 11 w 258"/>
                        <a:gd name="T11" fmla="*/ 300 h 347"/>
                        <a:gd name="T12" fmla="*/ 4 w 258"/>
                        <a:gd name="T13" fmla="*/ 289 h 347"/>
                        <a:gd name="T14" fmla="*/ 0 w 258"/>
                        <a:gd name="T15" fmla="*/ 282 h 347"/>
                        <a:gd name="T16" fmla="*/ 0 w 258"/>
                        <a:gd name="T17" fmla="*/ 280 h 347"/>
                        <a:gd name="T18" fmla="*/ 0 w 258"/>
                        <a:gd name="T19" fmla="*/ 0 h 347"/>
                        <a:gd name="T20" fmla="*/ 258 w 258"/>
                        <a:gd name="T21" fmla="*/ 0 h 347"/>
                        <a:gd name="T22" fmla="*/ 258 w 258"/>
                        <a:gd name="T23" fmla="*/ 204 h 347"/>
                        <a:gd name="T24" fmla="*/ 252 w 258"/>
                        <a:gd name="T25" fmla="*/ 217 h 347"/>
                        <a:gd name="T26" fmla="*/ 247 w 258"/>
                        <a:gd name="T27" fmla="*/ 232 h 347"/>
                        <a:gd name="T28" fmla="*/ 241 w 258"/>
                        <a:gd name="T29" fmla="*/ 243 h 347"/>
                        <a:gd name="T30" fmla="*/ 237 w 258"/>
                        <a:gd name="T31" fmla="*/ 252 h 347"/>
                        <a:gd name="T32" fmla="*/ 237 w 258"/>
                        <a:gd name="T33" fmla="*/ 256 h 347"/>
                        <a:gd name="T34" fmla="*/ 224 w 258"/>
                        <a:gd name="T35" fmla="*/ 271 h 347"/>
                        <a:gd name="T36" fmla="*/ 208 w 258"/>
                        <a:gd name="T37" fmla="*/ 284 h 347"/>
                        <a:gd name="T38" fmla="*/ 189 w 258"/>
                        <a:gd name="T39" fmla="*/ 300 h 347"/>
                        <a:gd name="T40" fmla="*/ 171 w 258"/>
                        <a:gd name="T41" fmla="*/ 315 h 347"/>
                        <a:gd name="T42" fmla="*/ 152 w 258"/>
                        <a:gd name="T43" fmla="*/ 328 h 347"/>
                        <a:gd name="T44" fmla="*/ 137 w 258"/>
                        <a:gd name="T45" fmla="*/ 337 h 347"/>
                        <a:gd name="T46" fmla="*/ 126 w 258"/>
                        <a:gd name="T47" fmla="*/ 345 h 347"/>
                        <a:gd name="T48" fmla="*/ 122 w 258"/>
                        <a:gd name="T49" fmla="*/ 347 h 347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w 258"/>
                        <a:gd name="T76" fmla="*/ 0 h 347"/>
                        <a:gd name="T77" fmla="*/ 258 w 258"/>
                        <a:gd name="T78" fmla="*/ 347 h 347"/>
                      </a:gdLst>
                      <a:ahLst/>
                      <a:cxnLst>
                        <a:cxn ang="T50">
                          <a:pos x="T0" y="T1"/>
                        </a:cxn>
                        <a:cxn ang="T51">
                          <a:pos x="T2" y="T3"/>
                        </a:cxn>
                        <a:cxn ang="T52">
                          <a:pos x="T4" y="T5"/>
                        </a:cxn>
                        <a:cxn ang="T53">
                          <a:pos x="T6" y="T7"/>
                        </a:cxn>
                        <a:cxn ang="T54">
                          <a:pos x="T8" y="T9"/>
                        </a:cxn>
                        <a:cxn ang="T55">
                          <a:pos x="T10" y="T11"/>
                        </a:cxn>
                        <a:cxn ang="T56">
                          <a:pos x="T12" y="T13"/>
                        </a:cxn>
                        <a:cxn ang="T57">
                          <a:pos x="T14" y="T15"/>
                        </a:cxn>
                        <a:cxn ang="T58">
                          <a:pos x="T16" y="T17"/>
                        </a:cxn>
                        <a:cxn ang="T59">
                          <a:pos x="T18" y="T19"/>
                        </a:cxn>
                        <a:cxn ang="T60">
                          <a:pos x="T20" y="T21"/>
                        </a:cxn>
                        <a:cxn ang="T61">
                          <a:pos x="T22" y="T23"/>
                        </a:cxn>
                        <a:cxn ang="T62">
                          <a:pos x="T24" y="T25"/>
                        </a:cxn>
                        <a:cxn ang="T63">
                          <a:pos x="T26" y="T27"/>
                        </a:cxn>
                        <a:cxn ang="T64">
                          <a:pos x="T28" y="T29"/>
                        </a:cxn>
                        <a:cxn ang="T65">
                          <a:pos x="T30" y="T31"/>
                        </a:cxn>
                        <a:cxn ang="T66">
                          <a:pos x="T32" y="T33"/>
                        </a:cxn>
                        <a:cxn ang="T67">
                          <a:pos x="T34" y="T35"/>
                        </a:cxn>
                        <a:cxn ang="T68">
                          <a:pos x="T36" y="T37"/>
                        </a:cxn>
                        <a:cxn ang="T69">
                          <a:pos x="T38" y="T39"/>
                        </a:cxn>
                        <a:cxn ang="T70">
                          <a:pos x="T40" y="T41"/>
                        </a:cxn>
                        <a:cxn ang="T71">
                          <a:pos x="T42" y="T43"/>
                        </a:cxn>
                        <a:cxn ang="T72">
                          <a:pos x="T44" y="T45"/>
                        </a:cxn>
                        <a:cxn ang="T73">
                          <a:pos x="T46" y="T47"/>
                        </a:cxn>
                        <a:cxn ang="T74">
                          <a:pos x="T48" y="T49"/>
                        </a:cxn>
                      </a:cxnLst>
                      <a:rect l="T75" t="T76" r="T77" b="T78"/>
                      <a:pathLst>
                        <a:path w="258" h="347">
                          <a:moveTo>
                            <a:pt x="122" y="347"/>
                          </a:moveTo>
                          <a:lnTo>
                            <a:pt x="87" y="343"/>
                          </a:lnTo>
                          <a:lnTo>
                            <a:pt x="59" y="336"/>
                          </a:lnTo>
                          <a:lnTo>
                            <a:pt x="39" y="324"/>
                          </a:lnTo>
                          <a:lnTo>
                            <a:pt x="22" y="313"/>
                          </a:lnTo>
                          <a:lnTo>
                            <a:pt x="11" y="300"/>
                          </a:lnTo>
                          <a:lnTo>
                            <a:pt x="4" y="289"/>
                          </a:lnTo>
                          <a:lnTo>
                            <a:pt x="0" y="282"/>
                          </a:lnTo>
                          <a:lnTo>
                            <a:pt x="0" y="280"/>
                          </a:lnTo>
                          <a:lnTo>
                            <a:pt x="0" y="0"/>
                          </a:lnTo>
                          <a:lnTo>
                            <a:pt x="258" y="0"/>
                          </a:lnTo>
                          <a:lnTo>
                            <a:pt x="258" y="204"/>
                          </a:lnTo>
                          <a:lnTo>
                            <a:pt x="252" y="217"/>
                          </a:lnTo>
                          <a:lnTo>
                            <a:pt x="247" y="232"/>
                          </a:lnTo>
                          <a:lnTo>
                            <a:pt x="241" y="243"/>
                          </a:lnTo>
                          <a:lnTo>
                            <a:pt x="237" y="252"/>
                          </a:lnTo>
                          <a:lnTo>
                            <a:pt x="237" y="256"/>
                          </a:lnTo>
                          <a:lnTo>
                            <a:pt x="224" y="271"/>
                          </a:lnTo>
                          <a:lnTo>
                            <a:pt x="208" y="284"/>
                          </a:lnTo>
                          <a:lnTo>
                            <a:pt x="189" y="300"/>
                          </a:lnTo>
                          <a:lnTo>
                            <a:pt x="171" y="315"/>
                          </a:lnTo>
                          <a:lnTo>
                            <a:pt x="152" y="328"/>
                          </a:lnTo>
                          <a:lnTo>
                            <a:pt x="137" y="337"/>
                          </a:lnTo>
                          <a:lnTo>
                            <a:pt x="126" y="345"/>
                          </a:lnTo>
                          <a:lnTo>
                            <a:pt x="122" y="347"/>
                          </a:lnTo>
                          <a:close/>
                        </a:path>
                      </a:pathLst>
                    </a:custGeom>
                    <a:solidFill>
                      <a:srgbClr val="606060"/>
                    </a:solidFill>
                    <a:ln w="0">
                      <a:solidFill>
                        <a:srgbClr val="60606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270" name="Freeform 189"/>
                    <p:cNvSpPr>
                      <a:spLocks/>
                    </p:cNvSpPr>
                    <p:nvPr/>
                  </p:nvSpPr>
                  <p:spPr bwMode="auto">
                    <a:xfrm>
                      <a:off x="902" y="2866"/>
                      <a:ext cx="215" cy="347"/>
                    </a:xfrm>
                    <a:custGeom>
                      <a:avLst/>
                      <a:gdLst>
                        <a:gd name="T0" fmla="*/ 108 w 215"/>
                        <a:gd name="T1" fmla="*/ 347 h 347"/>
                        <a:gd name="T2" fmla="*/ 78 w 215"/>
                        <a:gd name="T3" fmla="*/ 343 h 347"/>
                        <a:gd name="T4" fmla="*/ 54 w 215"/>
                        <a:gd name="T5" fmla="*/ 337 h 347"/>
                        <a:gd name="T6" fmla="*/ 34 w 215"/>
                        <a:gd name="T7" fmla="*/ 328 h 347"/>
                        <a:gd name="T8" fmla="*/ 21 w 215"/>
                        <a:gd name="T9" fmla="*/ 319 h 347"/>
                        <a:gd name="T10" fmla="*/ 10 w 215"/>
                        <a:gd name="T11" fmla="*/ 310 h 347"/>
                        <a:gd name="T12" fmla="*/ 4 w 215"/>
                        <a:gd name="T13" fmla="*/ 300 h 347"/>
                        <a:gd name="T14" fmla="*/ 0 w 215"/>
                        <a:gd name="T15" fmla="*/ 295 h 347"/>
                        <a:gd name="T16" fmla="*/ 0 w 215"/>
                        <a:gd name="T17" fmla="*/ 293 h 347"/>
                        <a:gd name="T18" fmla="*/ 0 w 215"/>
                        <a:gd name="T19" fmla="*/ 0 h 347"/>
                        <a:gd name="T20" fmla="*/ 215 w 215"/>
                        <a:gd name="T21" fmla="*/ 0 h 347"/>
                        <a:gd name="T22" fmla="*/ 215 w 215"/>
                        <a:gd name="T23" fmla="*/ 193 h 347"/>
                        <a:gd name="T24" fmla="*/ 212 w 215"/>
                        <a:gd name="T25" fmla="*/ 206 h 347"/>
                        <a:gd name="T26" fmla="*/ 206 w 215"/>
                        <a:gd name="T27" fmla="*/ 217 h 347"/>
                        <a:gd name="T28" fmla="*/ 202 w 215"/>
                        <a:gd name="T29" fmla="*/ 230 h 347"/>
                        <a:gd name="T30" fmla="*/ 199 w 215"/>
                        <a:gd name="T31" fmla="*/ 239 h 347"/>
                        <a:gd name="T32" fmla="*/ 199 w 215"/>
                        <a:gd name="T33" fmla="*/ 243 h 347"/>
                        <a:gd name="T34" fmla="*/ 188 w 215"/>
                        <a:gd name="T35" fmla="*/ 254 h 347"/>
                        <a:gd name="T36" fmla="*/ 175 w 215"/>
                        <a:gd name="T37" fmla="*/ 271 h 347"/>
                        <a:gd name="T38" fmla="*/ 160 w 215"/>
                        <a:gd name="T39" fmla="*/ 287 h 347"/>
                        <a:gd name="T40" fmla="*/ 145 w 215"/>
                        <a:gd name="T41" fmla="*/ 304 h 347"/>
                        <a:gd name="T42" fmla="*/ 130 w 215"/>
                        <a:gd name="T43" fmla="*/ 321 h 347"/>
                        <a:gd name="T44" fmla="*/ 119 w 215"/>
                        <a:gd name="T45" fmla="*/ 334 h 347"/>
                        <a:gd name="T46" fmla="*/ 110 w 215"/>
                        <a:gd name="T47" fmla="*/ 343 h 347"/>
                        <a:gd name="T48" fmla="*/ 108 w 215"/>
                        <a:gd name="T49" fmla="*/ 347 h 347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w 215"/>
                        <a:gd name="T76" fmla="*/ 0 h 347"/>
                        <a:gd name="T77" fmla="*/ 215 w 215"/>
                        <a:gd name="T78" fmla="*/ 347 h 347"/>
                      </a:gdLst>
                      <a:ahLst/>
                      <a:cxnLst>
                        <a:cxn ang="T50">
                          <a:pos x="T0" y="T1"/>
                        </a:cxn>
                        <a:cxn ang="T51">
                          <a:pos x="T2" y="T3"/>
                        </a:cxn>
                        <a:cxn ang="T52">
                          <a:pos x="T4" y="T5"/>
                        </a:cxn>
                        <a:cxn ang="T53">
                          <a:pos x="T6" y="T7"/>
                        </a:cxn>
                        <a:cxn ang="T54">
                          <a:pos x="T8" y="T9"/>
                        </a:cxn>
                        <a:cxn ang="T55">
                          <a:pos x="T10" y="T11"/>
                        </a:cxn>
                        <a:cxn ang="T56">
                          <a:pos x="T12" y="T13"/>
                        </a:cxn>
                        <a:cxn ang="T57">
                          <a:pos x="T14" y="T15"/>
                        </a:cxn>
                        <a:cxn ang="T58">
                          <a:pos x="T16" y="T17"/>
                        </a:cxn>
                        <a:cxn ang="T59">
                          <a:pos x="T18" y="T19"/>
                        </a:cxn>
                        <a:cxn ang="T60">
                          <a:pos x="T20" y="T21"/>
                        </a:cxn>
                        <a:cxn ang="T61">
                          <a:pos x="T22" y="T23"/>
                        </a:cxn>
                        <a:cxn ang="T62">
                          <a:pos x="T24" y="T25"/>
                        </a:cxn>
                        <a:cxn ang="T63">
                          <a:pos x="T26" y="T27"/>
                        </a:cxn>
                        <a:cxn ang="T64">
                          <a:pos x="T28" y="T29"/>
                        </a:cxn>
                        <a:cxn ang="T65">
                          <a:pos x="T30" y="T31"/>
                        </a:cxn>
                        <a:cxn ang="T66">
                          <a:pos x="T32" y="T33"/>
                        </a:cxn>
                        <a:cxn ang="T67">
                          <a:pos x="T34" y="T35"/>
                        </a:cxn>
                        <a:cxn ang="T68">
                          <a:pos x="T36" y="T37"/>
                        </a:cxn>
                        <a:cxn ang="T69">
                          <a:pos x="T38" y="T39"/>
                        </a:cxn>
                        <a:cxn ang="T70">
                          <a:pos x="T40" y="T41"/>
                        </a:cxn>
                        <a:cxn ang="T71">
                          <a:pos x="T42" y="T43"/>
                        </a:cxn>
                        <a:cxn ang="T72">
                          <a:pos x="T44" y="T45"/>
                        </a:cxn>
                        <a:cxn ang="T73">
                          <a:pos x="T46" y="T47"/>
                        </a:cxn>
                        <a:cxn ang="T74">
                          <a:pos x="T48" y="T49"/>
                        </a:cxn>
                      </a:cxnLst>
                      <a:rect l="T75" t="T76" r="T77" b="T78"/>
                      <a:pathLst>
                        <a:path w="215" h="347">
                          <a:moveTo>
                            <a:pt x="108" y="347"/>
                          </a:moveTo>
                          <a:lnTo>
                            <a:pt x="78" y="343"/>
                          </a:lnTo>
                          <a:lnTo>
                            <a:pt x="54" y="337"/>
                          </a:lnTo>
                          <a:lnTo>
                            <a:pt x="34" y="328"/>
                          </a:lnTo>
                          <a:lnTo>
                            <a:pt x="21" y="319"/>
                          </a:lnTo>
                          <a:lnTo>
                            <a:pt x="10" y="310"/>
                          </a:lnTo>
                          <a:lnTo>
                            <a:pt x="4" y="300"/>
                          </a:lnTo>
                          <a:lnTo>
                            <a:pt x="0" y="295"/>
                          </a:lnTo>
                          <a:lnTo>
                            <a:pt x="0" y="293"/>
                          </a:lnTo>
                          <a:lnTo>
                            <a:pt x="0" y="0"/>
                          </a:lnTo>
                          <a:lnTo>
                            <a:pt x="215" y="0"/>
                          </a:lnTo>
                          <a:lnTo>
                            <a:pt x="215" y="193"/>
                          </a:lnTo>
                          <a:lnTo>
                            <a:pt x="212" y="206"/>
                          </a:lnTo>
                          <a:lnTo>
                            <a:pt x="206" y="217"/>
                          </a:lnTo>
                          <a:lnTo>
                            <a:pt x="202" y="230"/>
                          </a:lnTo>
                          <a:lnTo>
                            <a:pt x="199" y="239"/>
                          </a:lnTo>
                          <a:lnTo>
                            <a:pt x="199" y="243"/>
                          </a:lnTo>
                          <a:lnTo>
                            <a:pt x="188" y="254"/>
                          </a:lnTo>
                          <a:lnTo>
                            <a:pt x="175" y="271"/>
                          </a:lnTo>
                          <a:lnTo>
                            <a:pt x="160" y="287"/>
                          </a:lnTo>
                          <a:lnTo>
                            <a:pt x="145" y="304"/>
                          </a:lnTo>
                          <a:lnTo>
                            <a:pt x="130" y="321"/>
                          </a:lnTo>
                          <a:lnTo>
                            <a:pt x="119" y="334"/>
                          </a:lnTo>
                          <a:lnTo>
                            <a:pt x="110" y="343"/>
                          </a:lnTo>
                          <a:lnTo>
                            <a:pt x="108" y="347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 w="0">
                      <a:solidFill>
                        <a:srgbClr val="80808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271" name="Freeform 190"/>
                    <p:cNvSpPr>
                      <a:spLocks/>
                    </p:cNvSpPr>
                    <p:nvPr/>
                  </p:nvSpPr>
                  <p:spPr bwMode="auto">
                    <a:xfrm>
                      <a:off x="923" y="2866"/>
                      <a:ext cx="174" cy="345"/>
                    </a:xfrm>
                    <a:custGeom>
                      <a:avLst/>
                      <a:gdLst>
                        <a:gd name="T0" fmla="*/ 92 w 174"/>
                        <a:gd name="T1" fmla="*/ 345 h 345"/>
                        <a:gd name="T2" fmla="*/ 65 w 174"/>
                        <a:gd name="T3" fmla="*/ 343 h 345"/>
                        <a:gd name="T4" fmla="*/ 42 w 174"/>
                        <a:gd name="T5" fmla="*/ 337 h 345"/>
                        <a:gd name="T6" fmla="*/ 26 w 174"/>
                        <a:gd name="T7" fmla="*/ 330 h 345"/>
                        <a:gd name="T8" fmla="*/ 15 w 174"/>
                        <a:gd name="T9" fmla="*/ 323 h 345"/>
                        <a:gd name="T10" fmla="*/ 5 w 174"/>
                        <a:gd name="T11" fmla="*/ 313 h 345"/>
                        <a:gd name="T12" fmla="*/ 2 w 174"/>
                        <a:gd name="T13" fmla="*/ 308 h 345"/>
                        <a:gd name="T14" fmla="*/ 0 w 174"/>
                        <a:gd name="T15" fmla="*/ 306 h 345"/>
                        <a:gd name="T16" fmla="*/ 0 w 174"/>
                        <a:gd name="T17" fmla="*/ 2 h 345"/>
                        <a:gd name="T18" fmla="*/ 174 w 174"/>
                        <a:gd name="T19" fmla="*/ 0 h 345"/>
                        <a:gd name="T20" fmla="*/ 174 w 174"/>
                        <a:gd name="T21" fmla="*/ 184 h 345"/>
                        <a:gd name="T22" fmla="*/ 170 w 174"/>
                        <a:gd name="T23" fmla="*/ 193 h 345"/>
                        <a:gd name="T24" fmla="*/ 167 w 174"/>
                        <a:gd name="T25" fmla="*/ 204 h 345"/>
                        <a:gd name="T26" fmla="*/ 165 w 174"/>
                        <a:gd name="T27" fmla="*/ 217 h 345"/>
                        <a:gd name="T28" fmla="*/ 163 w 174"/>
                        <a:gd name="T29" fmla="*/ 226 h 345"/>
                        <a:gd name="T30" fmla="*/ 161 w 174"/>
                        <a:gd name="T31" fmla="*/ 228 h 345"/>
                        <a:gd name="T32" fmla="*/ 154 w 174"/>
                        <a:gd name="T33" fmla="*/ 239 h 345"/>
                        <a:gd name="T34" fmla="*/ 144 w 174"/>
                        <a:gd name="T35" fmla="*/ 256 h 345"/>
                        <a:gd name="T36" fmla="*/ 133 w 174"/>
                        <a:gd name="T37" fmla="*/ 274 h 345"/>
                        <a:gd name="T38" fmla="*/ 120 w 174"/>
                        <a:gd name="T39" fmla="*/ 295 h 345"/>
                        <a:gd name="T40" fmla="*/ 111 w 174"/>
                        <a:gd name="T41" fmla="*/ 313 h 345"/>
                        <a:gd name="T42" fmla="*/ 102 w 174"/>
                        <a:gd name="T43" fmla="*/ 330 h 345"/>
                        <a:gd name="T44" fmla="*/ 96 w 174"/>
                        <a:gd name="T45" fmla="*/ 341 h 345"/>
                        <a:gd name="T46" fmla="*/ 92 w 174"/>
                        <a:gd name="T47" fmla="*/ 345 h 345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w 174"/>
                        <a:gd name="T73" fmla="*/ 0 h 345"/>
                        <a:gd name="T74" fmla="*/ 174 w 174"/>
                        <a:gd name="T75" fmla="*/ 345 h 345"/>
                      </a:gdLst>
                      <a:ahLst/>
                      <a:cxnLst>
                        <a:cxn ang="T48">
                          <a:pos x="T0" y="T1"/>
                        </a:cxn>
                        <a:cxn ang="T49">
                          <a:pos x="T2" y="T3"/>
                        </a:cxn>
                        <a:cxn ang="T50">
                          <a:pos x="T4" y="T5"/>
                        </a:cxn>
                        <a:cxn ang="T51">
                          <a:pos x="T6" y="T7"/>
                        </a:cxn>
                        <a:cxn ang="T52">
                          <a:pos x="T8" y="T9"/>
                        </a:cxn>
                        <a:cxn ang="T53">
                          <a:pos x="T10" y="T11"/>
                        </a:cxn>
                        <a:cxn ang="T54">
                          <a:pos x="T12" y="T13"/>
                        </a:cxn>
                        <a:cxn ang="T55">
                          <a:pos x="T14" y="T15"/>
                        </a:cxn>
                        <a:cxn ang="T56">
                          <a:pos x="T16" y="T17"/>
                        </a:cxn>
                        <a:cxn ang="T57">
                          <a:pos x="T18" y="T19"/>
                        </a:cxn>
                        <a:cxn ang="T58">
                          <a:pos x="T20" y="T21"/>
                        </a:cxn>
                        <a:cxn ang="T59">
                          <a:pos x="T22" y="T23"/>
                        </a:cxn>
                        <a:cxn ang="T60">
                          <a:pos x="T24" y="T25"/>
                        </a:cxn>
                        <a:cxn ang="T61">
                          <a:pos x="T26" y="T27"/>
                        </a:cxn>
                        <a:cxn ang="T62">
                          <a:pos x="T28" y="T29"/>
                        </a:cxn>
                        <a:cxn ang="T63">
                          <a:pos x="T30" y="T31"/>
                        </a:cxn>
                        <a:cxn ang="T64">
                          <a:pos x="T32" y="T33"/>
                        </a:cxn>
                        <a:cxn ang="T65">
                          <a:pos x="T34" y="T35"/>
                        </a:cxn>
                        <a:cxn ang="T66">
                          <a:pos x="T36" y="T37"/>
                        </a:cxn>
                        <a:cxn ang="T67">
                          <a:pos x="T38" y="T39"/>
                        </a:cxn>
                        <a:cxn ang="T68">
                          <a:pos x="T40" y="T41"/>
                        </a:cxn>
                        <a:cxn ang="T69">
                          <a:pos x="T42" y="T43"/>
                        </a:cxn>
                        <a:cxn ang="T70">
                          <a:pos x="T44" y="T45"/>
                        </a:cxn>
                        <a:cxn ang="T71">
                          <a:pos x="T46" y="T47"/>
                        </a:cxn>
                      </a:cxnLst>
                      <a:rect l="T72" t="T73" r="T74" b="T75"/>
                      <a:pathLst>
                        <a:path w="174" h="345">
                          <a:moveTo>
                            <a:pt x="92" y="345"/>
                          </a:moveTo>
                          <a:lnTo>
                            <a:pt x="65" y="343"/>
                          </a:lnTo>
                          <a:lnTo>
                            <a:pt x="42" y="337"/>
                          </a:lnTo>
                          <a:lnTo>
                            <a:pt x="26" y="330"/>
                          </a:lnTo>
                          <a:lnTo>
                            <a:pt x="15" y="323"/>
                          </a:lnTo>
                          <a:lnTo>
                            <a:pt x="5" y="313"/>
                          </a:lnTo>
                          <a:lnTo>
                            <a:pt x="2" y="308"/>
                          </a:lnTo>
                          <a:lnTo>
                            <a:pt x="0" y="306"/>
                          </a:lnTo>
                          <a:lnTo>
                            <a:pt x="0" y="2"/>
                          </a:lnTo>
                          <a:lnTo>
                            <a:pt x="174" y="0"/>
                          </a:lnTo>
                          <a:lnTo>
                            <a:pt x="174" y="184"/>
                          </a:lnTo>
                          <a:lnTo>
                            <a:pt x="170" y="193"/>
                          </a:lnTo>
                          <a:lnTo>
                            <a:pt x="167" y="204"/>
                          </a:lnTo>
                          <a:lnTo>
                            <a:pt x="165" y="217"/>
                          </a:lnTo>
                          <a:lnTo>
                            <a:pt x="163" y="226"/>
                          </a:lnTo>
                          <a:lnTo>
                            <a:pt x="161" y="228"/>
                          </a:lnTo>
                          <a:lnTo>
                            <a:pt x="154" y="239"/>
                          </a:lnTo>
                          <a:lnTo>
                            <a:pt x="144" y="256"/>
                          </a:lnTo>
                          <a:lnTo>
                            <a:pt x="133" y="274"/>
                          </a:lnTo>
                          <a:lnTo>
                            <a:pt x="120" y="295"/>
                          </a:lnTo>
                          <a:lnTo>
                            <a:pt x="111" y="313"/>
                          </a:lnTo>
                          <a:lnTo>
                            <a:pt x="102" y="330"/>
                          </a:lnTo>
                          <a:lnTo>
                            <a:pt x="96" y="341"/>
                          </a:lnTo>
                          <a:lnTo>
                            <a:pt x="92" y="345"/>
                          </a:lnTo>
                          <a:close/>
                        </a:path>
                      </a:pathLst>
                    </a:custGeom>
                    <a:solidFill>
                      <a:srgbClr val="9F9F9F"/>
                    </a:solidFill>
                    <a:ln w="0">
                      <a:solidFill>
                        <a:srgbClr val="9F9F9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272" name="Freeform 191"/>
                    <p:cNvSpPr>
                      <a:spLocks/>
                    </p:cNvSpPr>
                    <p:nvPr/>
                  </p:nvSpPr>
                  <p:spPr bwMode="auto">
                    <a:xfrm>
                      <a:off x="945" y="2866"/>
                      <a:ext cx="132" cy="343"/>
                    </a:xfrm>
                    <a:custGeom>
                      <a:avLst/>
                      <a:gdLst>
                        <a:gd name="T0" fmla="*/ 78 w 132"/>
                        <a:gd name="T1" fmla="*/ 343 h 343"/>
                        <a:gd name="T2" fmla="*/ 52 w 132"/>
                        <a:gd name="T3" fmla="*/ 343 h 343"/>
                        <a:gd name="T4" fmla="*/ 31 w 132"/>
                        <a:gd name="T5" fmla="*/ 339 h 343"/>
                        <a:gd name="T6" fmla="*/ 17 w 132"/>
                        <a:gd name="T7" fmla="*/ 332 h 343"/>
                        <a:gd name="T8" fmla="*/ 7 w 132"/>
                        <a:gd name="T9" fmla="*/ 326 h 343"/>
                        <a:gd name="T10" fmla="*/ 2 w 132"/>
                        <a:gd name="T11" fmla="*/ 321 h 343"/>
                        <a:gd name="T12" fmla="*/ 0 w 132"/>
                        <a:gd name="T13" fmla="*/ 319 h 343"/>
                        <a:gd name="T14" fmla="*/ 0 w 132"/>
                        <a:gd name="T15" fmla="*/ 2 h 343"/>
                        <a:gd name="T16" fmla="*/ 132 w 132"/>
                        <a:gd name="T17" fmla="*/ 0 h 343"/>
                        <a:gd name="T18" fmla="*/ 132 w 132"/>
                        <a:gd name="T19" fmla="*/ 174 h 343"/>
                        <a:gd name="T20" fmla="*/ 128 w 132"/>
                        <a:gd name="T21" fmla="*/ 184 h 343"/>
                        <a:gd name="T22" fmla="*/ 126 w 132"/>
                        <a:gd name="T23" fmla="*/ 198 h 343"/>
                        <a:gd name="T24" fmla="*/ 124 w 132"/>
                        <a:gd name="T25" fmla="*/ 210 h 343"/>
                        <a:gd name="T26" fmla="*/ 122 w 132"/>
                        <a:gd name="T27" fmla="*/ 215 h 343"/>
                        <a:gd name="T28" fmla="*/ 119 w 132"/>
                        <a:gd name="T29" fmla="*/ 224 h 343"/>
                        <a:gd name="T30" fmla="*/ 111 w 132"/>
                        <a:gd name="T31" fmla="*/ 241 h 343"/>
                        <a:gd name="T32" fmla="*/ 104 w 132"/>
                        <a:gd name="T33" fmla="*/ 261 h 343"/>
                        <a:gd name="T34" fmla="*/ 96 w 132"/>
                        <a:gd name="T35" fmla="*/ 284 h 343"/>
                        <a:gd name="T36" fmla="*/ 89 w 132"/>
                        <a:gd name="T37" fmla="*/ 306 h 343"/>
                        <a:gd name="T38" fmla="*/ 83 w 132"/>
                        <a:gd name="T39" fmla="*/ 324 h 343"/>
                        <a:gd name="T40" fmla="*/ 80 w 132"/>
                        <a:gd name="T41" fmla="*/ 337 h 343"/>
                        <a:gd name="T42" fmla="*/ 78 w 132"/>
                        <a:gd name="T43" fmla="*/ 343 h 343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w 132"/>
                        <a:gd name="T67" fmla="*/ 0 h 343"/>
                        <a:gd name="T68" fmla="*/ 132 w 132"/>
                        <a:gd name="T69" fmla="*/ 343 h 343"/>
                      </a:gdLst>
                      <a:ahLst/>
                      <a:cxnLst>
                        <a:cxn ang="T44">
                          <a:pos x="T0" y="T1"/>
                        </a:cxn>
                        <a:cxn ang="T45">
                          <a:pos x="T2" y="T3"/>
                        </a:cxn>
                        <a:cxn ang="T46">
                          <a:pos x="T4" y="T5"/>
                        </a:cxn>
                        <a:cxn ang="T47">
                          <a:pos x="T6" y="T7"/>
                        </a:cxn>
                        <a:cxn ang="T48">
                          <a:pos x="T8" y="T9"/>
                        </a:cxn>
                        <a:cxn ang="T49">
                          <a:pos x="T10" y="T11"/>
                        </a:cxn>
                        <a:cxn ang="T50">
                          <a:pos x="T12" y="T13"/>
                        </a:cxn>
                        <a:cxn ang="T51">
                          <a:pos x="T14" y="T15"/>
                        </a:cxn>
                        <a:cxn ang="T52">
                          <a:pos x="T16" y="T17"/>
                        </a:cxn>
                        <a:cxn ang="T53">
                          <a:pos x="T18" y="T19"/>
                        </a:cxn>
                        <a:cxn ang="T54">
                          <a:pos x="T20" y="T21"/>
                        </a:cxn>
                        <a:cxn ang="T55">
                          <a:pos x="T22" y="T23"/>
                        </a:cxn>
                        <a:cxn ang="T56">
                          <a:pos x="T24" y="T25"/>
                        </a:cxn>
                        <a:cxn ang="T57">
                          <a:pos x="T26" y="T27"/>
                        </a:cxn>
                        <a:cxn ang="T58">
                          <a:pos x="T28" y="T29"/>
                        </a:cxn>
                        <a:cxn ang="T59">
                          <a:pos x="T30" y="T31"/>
                        </a:cxn>
                        <a:cxn ang="T60">
                          <a:pos x="T32" y="T33"/>
                        </a:cxn>
                        <a:cxn ang="T61">
                          <a:pos x="T34" y="T35"/>
                        </a:cxn>
                        <a:cxn ang="T62">
                          <a:pos x="T36" y="T37"/>
                        </a:cxn>
                        <a:cxn ang="T63">
                          <a:pos x="T38" y="T39"/>
                        </a:cxn>
                        <a:cxn ang="T64">
                          <a:pos x="T40" y="T41"/>
                        </a:cxn>
                        <a:cxn ang="T65">
                          <a:pos x="T42" y="T43"/>
                        </a:cxn>
                      </a:cxnLst>
                      <a:rect l="T66" t="T67" r="T68" b="T69"/>
                      <a:pathLst>
                        <a:path w="132" h="343">
                          <a:moveTo>
                            <a:pt x="78" y="343"/>
                          </a:moveTo>
                          <a:lnTo>
                            <a:pt x="52" y="343"/>
                          </a:lnTo>
                          <a:lnTo>
                            <a:pt x="31" y="339"/>
                          </a:lnTo>
                          <a:lnTo>
                            <a:pt x="17" y="332"/>
                          </a:lnTo>
                          <a:lnTo>
                            <a:pt x="7" y="326"/>
                          </a:lnTo>
                          <a:lnTo>
                            <a:pt x="2" y="321"/>
                          </a:lnTo>
                          <a:lnTo>
                            <a:pt x="0" y="319"/>
                          </a:lnTo>
                          <a:lnTo>
                            <a:pt x="0" y="2"/>
                          </a:lnTo>
                          <a:lnTo>
                            <a:pt x="132" y="0"/>
                          </a:lnTo>
                          <a:lnTo>
                            <a:pt x="132" y="174"/>
                          </a:lnTo>
                          <a:lnTo>
                            <a:pt x="128" y="184"/>
                          </a:lnTo>
                          <a:lnTo>
                            <a:pt x="126" y="198"/>
                          </a:lnTo>
                          <a:lnTo>
                            <a:pt x="124" y="210"/>
                          </a:lnTo>
                          <a:lnTo>
                            <a:pt x="122" y="215"/>
                          </a:lnTo>
                          <a:lnTo>
                            <a:pt x="119" y="224"/>
                          </a:lnTo>
                          <a:lnTo>
                            <a:pt x="111" y="241"/>
                          </a:lnTo>
                          <a:lnTo>
                            <a:pt x="104" y="261"/>
                          </a:lnTo>
                          <a:lnTo>
                            <a:pt x="96" y="284"/>
                          </a:lnTo>
                          <a:lnTo>
                            <a:pt x="89" y="306"/>
                          </a:lnTo>
                          <a:lnTo>
                            <a:pt x="83" y="324"/>
                          </a:lnTo>
                          <a:lnTo>
                            <a:pt x="80" y="337"/>
                          </a:lnTo>
                          <a:lnTo>
                            <a:pt x="78" y="343"/>
                          </a:lnTo>
                          <a:close/>
                        </a:path>
                      </a:pathLst>
                    </a:custGeom>
                    <a:solidFill>
                      <a:srgbClr val="BFBFBF"/>
                    </a:solidFill>
                    <a:ln w="0">
                      <a:solidFill>
                        <a:srgbClr val="BFBFB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273" name="Freeform 192"/>
                    <p:cNvSpPr>
                      <a:spLocks/>
                    </p:cNvSpPr>
                    <p:nvPr/>
                  </p:nvSpPr>
                  <p:spPr bwMode="auto">
                    <a:xfrm>
                      <a:off x="967" y="2866"/>
                      <a:ext cx="89" cy="343"/>
                    </a:xfrm>
                    <a:custGeom>
                      <a:avLst/>
                      <a:gdLst>
                        <a:gd name="T0" fmla="*/ 61 w 89"/>
                        <a:gd name="T1" fmla="*/ 341 h 343"/>
                        <a:gd name="T2" fmla="*/ 39 w 89"/>
                        <a:gd name="T3" fmla="*/ 343 h 343"/>
                        <a:gd name="T4" fmla="*/ 22 w 89"/>
                        <a:gd name="T5" fmla="*/ 341 h 343"/>
                        <a:gd name="T6" fmla="*/ 9 w 89"/>
                        <a:gd name="T7" fmla="*/ 337 h 343"/>
                        <a:gd name="T8" fmla="*/ 2 w 89"/>
                        <a:gd name="T9" fmla="*/ 334 h 343"/>
                        <a:gd name="T10" fmla="*/ 0 w 89"/>
                        <a:gd name="T11" fmla="*/ 334 h 343"/>
                        <a:gd name="T12" fmla="*/ 0 w 89"/>
                        <a:gd name="T13" fmla="*/ 2 h 343"/>
                        <a:gd name="T14" fmla="*/ 89 w 89"/>
                        <a:gd name="T15" fmla="*/ 0 h 343"/>
                        <a:gd name="T16" fmla="*/ 89 w 89"/>
                        <a:gd name="T17" fmla="*/ 163 h 343"/>
                        <a:gd name="T18" fmla="*/ 87 w 89"/>
                        <a:gd name="T19" fmla="*/ 171 h 343"/>
                        <a:gd name="T20" fmla="*/ 85 w 89"/>
                        <a:gd name="T21" fmla="*/ 184 h 343"/>
                        <a:gd name="T22" fmla="*/ 85 w 89"/>
                        <a:gd name="T23" fmla="*/ 197 h 343"/>
                        <a:gd name="T24" fmla="*/ 84 w 89"/>
                        <a:gd name="T25" fmla="*/ 202 h 343"/>
                        <a:gd name="T26" fmla="*/ 82 w 89"/>
                        <a:gd name="T27" fmla="*/ 210 h 343"/>
                        <a:gd name="T28" fmla="*/ 78 w 89"/>
                        <a:gd name="T29" fmla="*/ 226 h 343"/>
                        <a:gd name="T30" fmla="*/ 74 w 89"/>
                        <a:gd name="T31" fmla="*/ 248 h 343"/>
                        <a:gd name="T32" fmla="*/ 71 w 89"/>
                        <a:gd name="T33" fmla="*/ 274 h 343"/>
                        <a:gd name="T34" fmla="*/ 67 w 89"/>
                        <a:gd name="T35" fmla="*/ 299 h 343"/>
                        <a:gd name="T36" fmla="*/ 65 w 89"/>
                        <a:gd name="T37" fmla="*/ 321 h 343"/>
                        <a:gd name="T38" fmla="*/ 63 w 89"/>
                        <a:gd name="T39" fmla="*/ 336 h 343"/>
                        <a:gd name="T40" fmla="*/ 61 w 89"/>
                        <a:gd name="T41" fmla="*/ 341 h 343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w 89"/>
                        <a:gd name="T64" fmla="*/ 0 h 343"/>
                        <a:gd name="T65" fmla="*/ 89 w 89"/>
                        <a:gd name="T66" fmla="*/ 343 h 343"/>
                      </a:gdLst>
                      <a:ahLst/>
                      <a:cxnLst>
                        <a:cxn ang="T42">
                          <a:pos x="T0" y="T1"/>
                        </a:cxn>
                        <a:cxn ang="T43">
                          <a:pos x="T2" y="T3"/>
                        </a:cxn>
                        <a:cxn ang="T44">
                          <a:pos x="T4" y="T5"/>
                        </a:cxn>
                        <a:cxn ang="T45">
                          <a:pos x="T6" y="T7"/>
                        </a:cxn>
                        <a:cxn ang="T46">
                          <a:pos x="T8" y="T9"/>
                        </a:cxn>
                        <a:cxn ang="T47">
                          <a:pos x="T10" y="T11"/>
                        </a:cxn>
                        <a:cxn ang="T48">
                          <a:pos x="T12" y="T13"/>
                        </a:cxn>
                        <a:cxn ang="T49">
                          <a:pos x="T14" y="T15"/>
                        </a:cxn>
                        <a:cxn ang="T50">
                          <a:pos x="T16" y="T17"/>
                        </a:cxn>
                        <a:cxn ang="T51">
                          <a:pos x="T18" y="T19"/>
                        </a:cxn>
                        <a:cxn ang="T52">
                          <a:pos x="T20" y="T21"/>
                        </a:cxn>
                        <a:cxn ang="T53">
                          <a:pos x="T22" y="T23"/>
                        </a:cxn>
                        <a:cxn ang="T54">
                          <a:pos x="T24" y="T25"/>
                        </a:cxn>
                        <a:cxn ang="T55">
                          <a:pos x="T26" y="T27"/>
                        </a:cxn>
                        <a:cxn ang="T56">
                          <a:pos x="T28" y="T29"/>
                        </a:cxn>
                        <a:cxn ang="T57">
                          <a:pos x="T30" y="T31"/>
                        </a:cxn>
                        <a:cxn ang="T58">
                          <a:pos x="T32" y="T33"/>
                        </a:cxn>
                        <a:cxn ang="T59">
                          <a:pos x="T34" y="T35"/>
                        </a:cxn>
                        <a:cxn ang="T60">
                          <a:pos x="T36" y="T37"/>
                        </a:cxn>
                        <a:cxn ang="T61">
                          <a:pos x="T38" y="T39"/>
                        </a:cxn>
                        <a:cxn ang="T62">
                          <a:pos x="T40" y="T41"/>
                        </a:cxn>
                      </a:cxnLst>
                      <a:rect l="T63" t="T64" r="T65" b="T66"/>
                      <a:pathLst>
                        <a:path w="89" h="343">
                          <a:moveTo>
                            <a:pt x="61" y="341"/>
                          </a:moveTo>
                          <a:lnTo>
                            <a:pt x="39" y="343"/>
                          </a:lnTo>
                          <a:lnTo>
                            <a:pt x="22" y="341"/>
                          </a:lnTo>
                          <a:lnTo>
                            <a:pt x="9" y="337"/>
                          </a:lnTo>
                          <a:lnTo>
                            <a:pt x="2" y="334"/>
                          </a:lnTo>
                          <a:lnTo>
                            <a:pt x="0" y="334"/>
                          </a:lnTo>
                          <a:lnTo>
                            <a:pt x="0" y="2"/>
                          </a:lnTo>
                          <a:lnTo>
                            <a:pt x="89" y="0"/>
                          </a:lnTo>
                          <a:lnTo>
                            <a:pt x="89" y="163"/>
                          </a:lnTo>
                          <a:lnTo>
                            <a:pt x="87" y="171"/>
                          </a:lnTo>
                          <a:lnTo>
                            <a:pt x="85" y="184"/>
                          </a:lnTo>
                          <a:lnTo>
                            <a:pt x="85" y="197"/>
                          </a:lnTo>
                          <a:lnTo>
                            <a:pt x="84" y="202"/>
                          </a:lnTo>
                          <a:lnTo>
                            <a:pt x="82" y="210"/>
                          </a:lnTo>
                          <a:lnTo>
                            <a:pt x="78" y="226"/>
                          </a:lnTo>
                          <a:lnTo>
                            <a:pt x="74" y="248"/>
                          </a:lnTo>
                          <a:lnTo>
                            <a:pt x="71" y="274"/>
                          </a:lnTo>
                          <a:lnTo>
                            <a:pt x="67" y="299"/>
                          </a:lnTo>
                          <a:lnTo>
                            <a:pt x="65" y="321"/>
                          </a:lnTo>
                          <a:lnTo>
                            <a:pt x="63" y="336"/>
                          </a:lnTo>
                          <a:lnTo>
                            <a:pt x="61" y="341"/>
                          </a:lnTo>
                          <a:close/>
                        </a:path>
                      </a:pathLst>
                    </a:custGeom>
                    <a:solidFill>
                      <a:srgbClr val="DFDFDF"/>
                    </a:solidFill>
                    <a:ln w="0">
                      <a:solidFill>
                        <a:srgbClr val="DFDFD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274" name="Freeform 193"/>
                    <p:cNvSpPr>
                      <a:spLocks/>
                    </p:cNvSpPr>
                    <p:nvPr/>
                  </p:nvSpPr>
                  <p:spPr bwMode="auto">
                    <a:xfrm>
                      <a:off x="989" y="2866"/>
                      <a:ext cx="47" cy="347"/>
                    </a:xfrm>
                    <a:custGeom>
                      <a:avLst/>
                      <a:gdLst>
                        <a:gd name="T0" fmla="*/ 47 w 47"/>
                        <a:gd name="T1" fmla="*/ 0 h 347"/>
                        <a:gd name="T2" fmla="*/ 47 w 47"/>
                        <a:gd name="T3" fmla="*/ 341 h 347"/>
                        <a:gd name="T4" fmla="*/ 23 w 47"/>
                        <a:gd name="T5" fmla="*/ 345 h 347"/>
                        <a:gd name="T6" fmla="*/ 6 w 47"/>
                        <a:gd name="T7" fmla="*/ 347 h 347"/>
                        <a:gd name="T8" fmla="*/ 0 w 47"/>
                        <a:gd name="T9" fmla="*/ 347 h 347"/>
                        <a:gd name="T10" fmla="*/ 0 w 47"/>
                        <a:gd name="T11" fmla="*/ 4 h 347"/>
                        <a:gd name="T12" fmla="*/ 47 w 47"/>
                        <a:gd name="T13" fmla="*/ 0 h 347"/>
                        <a:gd name="T14" fmla="*/ 0 60000 65536"/>
                        <a:gd name="T15" fmla="*/ 0 60000 65536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w 47"/>
                        <a:gd name="T22" fmla="*/ 0 h 347"/>
                        <a:gd name="T23" fmla="*/ 47 w 47"/>
                        <a:gd name="T24" fmla="*/ 347 h 347"/>
                      </a:gdLst>
                      <a:ahLst/>
                      <a:cxnLst>
                        <a:cxn ang="T14">
                          <a:pos x="T0" y="T1"/>
                        </a:cxn>
                        <a:cxn ang="T15">
                          <a:pos x="T2" y="T3"/>
                        </a:cxn>
                        <a:cxn ang="T16">
                          <a:pos x="T4" y="T5"/>
                        </a:cxn>
                        <a:cxn ang="T17">
                          <a:pos x="T6" y="T7"/>
                        </a:cxn>
                        <a:cxn ang="T18">
                          <a:pos x="T8" y="T9"/>
                        </a:cxn>
                        <a:cxn ang="T19">
                          <a:pos x="T10" y="T11"/>
                        </a:cxn>
                        <a:cxn ang="T20">
                          <a:pos x="T12" y="T13"/>
                        </a:cxn>
                      </a:cxnLst>
                      <a:rect l="T21" t="T22" r="T23" b="T24"/>
                      <a:pathLst>
                        <a:path w="47" h="347">
                          <a:moveTo>
                            <a:pt x="47" y="0"/>
                          </a:moveTo>
                          <a:lnTo>
                            <a:pt x="47" y="341"/>
                          </a:lnTo>
                          <a:lnTo>
                            <a:pt x="23" y="345"/>
                          </a:lnTo>
                          <a:lnTo>
                            <a:pt x="6" y="347"/>
                          </a:lnTo>
                          <a:lnTo>
                            <a:pt x="0" y="347"/>
                          </a:lnTo>
                          <a:lnTo>
                            <a:pt x="0" y="4"/>
                          </a:lnTo>
                          <a:lnTo>
                            <a:pt x="47" y="0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0">
                      <a:solidFill>
                        <a:srgbClr val="FFFF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275" name="Freeform 194"/>
                    <p:cNvSpPr>
                      <a:spLocks noEditPoints="1"/>
                    </p:cNvSpPr>
                    <p:nvPr/>
                  </p:nvSpPr>
                  <p:spPr bwMode="auto">
                    <a:xfrm>
                      <a:off x="826" y="2998"/>
                      <a:ext cx="102" cy="107"/>
                    </a:xfrm>
                    <a:custGeom>
                      <a:avLst/>
                      <a:gdLst>
                        <a:gd name="T0" fmla="*/ 52 w 102"/>
                        <a:gd name="T1" fmla="*/ 24 h 107"/>
                        <a:gd name="T2" fmla="*/ 65 w 102"/>
                        <a:gd name="T3" fmla="*/ 66 h 107"/>
                        <a:gd name="T4" fmla="*/ 37 w 102"/>
                        <a:gd name="T5" fmla="*/ 66 h 107"/>
                        <a:gd name="T6" fmla="*/ 52 w 102"/>
                        <a:gd name="T7" fmla="*/ 24 h 107"/>
                        <a:gd name="T8" fmla="*/ 0 w 102"/>
                        <a:gd name="T9" fmla="*/ 107 h 107"/>
                        <a:gd name="T10" fmla="*/ 24 w 102"/>
                        <a:gd name="T11" fmla="*/ 107 h 107"/>
                        <a:gd name="T12" fmla="*/ 32 w 102"/>
                        <a:gd name="T13" fmla="*/ 85 h 107"/>
                        <a:gd name="T14" fmla="*/ 71 w 102"/>
                        <a:gd name="T15" fmla="*/ 85 h 107"/>
                        <a:gd name="T16" fmla="*/ 78 w 102"/>
                        <a:gd name="T17" fmla="*/ 107 h 107"/>
                        <a:gd name="T18" fmla="*/ 102 w 102"/>
                        <a:gd name="T19" fmla="*/ 107 h 107"/>
                        <a:gd name="T20" fmla="*/ 65 w 102"/>
                        <a:gd name="T21" fmla="*/ 0 h 107"/>
                        <a:gd name="T22" fmla="*/ 39 w 102"/>
                        <a:gd name="T23" fmla="*/ 0 h 107"/>
                        <a:gd name="T24" fmla="*/ 0 w 102"/>
                        <a:gd name="T25" fmla="*/ 107 h 107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w 102"/>
                        <a:gd name="T40" fmla="*/ 0 h 107"/>
                        <a:gd name="T41" fmla="*/ 102 w 102"/>
                        <a:gd name="T42" fmla="*/ 107 h 107"/>
                      </a:gdLst>
                      <a:ahLst/>
                      <a:cxnLst>
                        <a:cxn ang="T26">
                          <a:pos x="T0" y="T1"/>
                        </a:cxn>
                        <a:cxn ang="T27">
                          <a:pos x="T2" y="T3"/>
                        </a:cxn>
                        <a:cxn ang="T28">
                          <a:pos x="T4" y="T5"/>
                        </a:cxn>
                        <a:cxn ang="T29">
                          <a:pos x="T6" y="T7"/>
                        </a:cxn>
                        <a:cxn ang="T30">
                          <a:pos x="T8" y="T9"/>
                        </a:cxn>
                        <a:cxn ang="T31">
                          <a:pos x="T10" y="T11"/>
                        </a:cxn>
                        <a:cxn ang="T32">
                          <a:pos x="T12" y="T13"/>
                        </a:cxn>
                        <a:cxn ang="T33">
                          <a:pos x="T14" y="T15"/>
                        </a:cxn>
                        <a:cxn ang="T34">
                          <a:pos x="T16" y="T17"/>
                        </a:cxn>
                        <a:cxn ang="T35">
                          <a:pos x="T18" y="T19"/>
                        </a:cxn>
                        <a:cxn ang="T36">
                          <a:pos x="T20" y="T21"/>
                        </a:cxn>
                        <a:cxn ang="T37">
                          <a:pos x="T22" y="T23"/>
                        </a:cxn>
                        <a:cxn ang="T38">
                          <a:pos x="T24" y="T25"/>
                        </a:cxn>
                      </a:cxnLst>
                      <a:rect l="T39" t="T40" r="T41" b="T42"/>
                      <a:pathLst>
                        <a:path w="102" h="107">
                          <a:moveTo>
                            <a:pt x="52" y="24"/>
                          </a:moveTo>
                          <a:lnTo>
                            <a:pt x="65" y="66"/>
                          </a:lnTo>
                          <a:lnTo>
                            <a:pt x="37" y="66"/>
                          </a:lnTo>
                          <a:lnTo>
                            <a:pt x="52" y="24"/>
                          </a:lnTo>
                          <a:close/>
                          <a:moveTo>
                            <a:pt x="0" y="107"/>
                          </a:moveTo>
                          <a:lnTo>
                            <a:pt x="24" y="107"/>
                          </a:lnTo>
                          <a:lnTo>
                            <a:pt x="32" y="85"/>
                          </a:lnTo>
                          <a:lnTo>
                            <a:pt x="71" y="85"/>
                          </a:lnTo>
                          <a:lnTo>
                            <a:pt x="78" y="107"/>
                          </a:lnTo>
                          <a:lnTo>
                            <a:pt x="102" y="107"/>
                          </a:lnTo>
                          <a:lnTo>
                            <a:pt x="65" y="0"/>
                          </a:lnTo>
                          <a:lnTo>
                            <a:pt x="39" y="0"/>
                          </a:lnTo>
                          <a:lnTo>
                            <a:pt x="0" y="107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0">
                      <a:solidFill>
                        <a:srgbClr val="FFFF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276" name="Freeform 195"/>
                    <p:cNvSpPr>
                      <a:spLocks/>
                    </p:cNvSpPr>
                    <p:nvPr/>
                  </p:nvSpPr>
                  <p:spPr bwMode="auto">
                    <a:xfrm>
                      <a:off x="813" y="2762"/>
                      <a:ext cx="386" cy="200"/>
                    </a:xfrm>
                    <a:custGeom>
                      <a:avLst/>
                      <a:gdLst>
                        <a:gd name="T0" fmla="*/ 193 w 386"/>
                        <a:gd name="T1" fmla="*/ 200 h 200"/>
                        <a:gd name="T2" fmla="*/ 238 w 386"/>
                        <a:gd name="T3" fmla="*/ 199 h 200"/>
                        <a:gd name="T4" fmla="*/ 278 w 386"/>
                        <a:gd name="T5" fmla="*/ 191 h 200"/>
                        <a:gd name="T6" fmla="*/ 314 w 386"/>
                        <a:gd name="T7" fmla="*/ 178 h 200"/>
                        <a:gd name="T8" fmla="*/ 343 w 386"/>
                        <a:gd name="T9" fmla="*/ 163 h 200"/>
                        <a:gd name="T10" fmla="*/ 366 w 386"/>
                        <a:gd name="T11" fmla="*/ 145 h 200"/>
                        <a:gd name="T12" fmla="*/ 380 w 386"/>
                        <a:gd name="T13" fmla="*/ 124 h 200"/>
                        <a:gd name="T14" fmla="*/ 386 w 386"/>
                        <a:gd name="T15" fmla="*/ 100 h 200"/>
                        <a:gd name="T16" fmla="*/ 380 w 386"/>
                        <a:gd name="T17" fmla="*/ 78 h 200"/>
                        <a:gd name="T18" fmla="*/ 366 w 386"/>
                        <a:gd name="T19" fmla="*/ 56 h 200"/>
                        <a:gd name="T20" fmla="*/ 343 w 386"/>
                        <a:gd name="T21" fmla="*/ 37 h 200"/>
                        <a:gd name="T22" fmla="*/ 314 w 386"/>
                        <a:gd name="T23" fmla="*/ 22 h 200"/>
                        <a:gd name="T24" fmla="*/ 278 w 386"/>
                        <a:gd name="T25" fmla="*/ 11 h 200"/>
                        <a:gd name="T26" fmla="*/ 238 w 386"/>
                        <a:gd name="T27" fmla="*/ 2 h 200"/>
                        <a:gd name="T28" fmla="*/ 193 w 386"/>
                        <a:gd name="T29" fmla="*/ 0 h 200"/>
                        <a:gd name="T30" fmla="*/ 149 w 386"/>
                        <a:gd name="T31" fmla="*/ 2 h 200"/>
                        <a:gd name="T32" fmla="*/ 110 w 386"/>
                        <a:gd name="T33" fmla="*/ 11 h 200"/>
                        <a:gd name="T34" fmla="*/ 73 w 386"/>
                        <a:gd name="T35" fmla="*/ 22 h 200"/>
                        <a:gd name="T36" fmla="*/ 43 w 386"/>
                        <a:gd name="T37" fmla="*/ 37 h 200"/>
                        <a:gd name="T38" fmla="*/ 21 w 386"/>
                        <a:gd name="T39" fmla="*/ 56 h 200"/>
                        <a:gd name="T40" fmla="*/ 6 w 386"/>
                        <a:gd name="T41" fmla="*/ 78 h 200"/>
                        <a:gd name="T42" fmla="*/ 0 w 386"/>
                        <a:gd name="T43" fmla="*/ 100 h 200"/>
                        <a:gd name="T44" fmla="*/ 6 w 386"/>
                        <a:gd name="T45" fmla="*/ 124 h 200"/>
                        <a:gd name="T46" fmla="*/ 21 w 386"/>
                        <a:gd name="T47" fmla="*/ 145 h 200"/>
                        <a:gd name="T48" fmla="*/ 43 w 386"/>
                        <a:gd name="T49" fmla="*/ 163 h 200"/>
                        <a:gd name="T50" fmla="*/ 73 w 386"/>
                        <a:gd name="T51" fmla="*/ 178 h 200"/>
                        <a:gd name="T52" fmla="*/ 110 w 386"/>
                        <a:gd name="T53" fmla="*/ 191 h 200"/>
                        <a:gd name="T54" fmla="*/ 149 w 386"/>
                        <a:gd name="T55" fmla="*/ 199 h 200"/>
                        <a:gd name="T56" fmla="*/ 193 w 386"/>
                        <a:gd name="T57" fmla="*/ 200 h 200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60000 65536"/>
                        <a:gd name="T82" fmla="*/ 0 60000 65536"/>
                        <a:gd name="T83" fmla="*/ 0 60000 65536"/>
                        <a:gd name="T84" fmla="*/ 0 60000 65536"/>
                        <a:gd name="T85" fmla="*/ 0 60000 65536"/>
                        <a:gd name="T86" fmla="*/ 0 60000 65536"/>
                        <a:gd name="T87" fmla="*/ 0 w 386"/>
                        <a:gd name="T88" fmla="*/ 0 h 200"/>
                        <a:gd name="T89" fmla="*/ 386 w 386"/>
                        <a:gd name="T90" fmla="*/ 200 h 200"/>
                      </a:gdLst>
                      <a:ahLst/>
                      <a:cxnLst>
                        <a:cxn ang="T58">
                          <a:pos x="T0" y="T1"/>
                        </a:cxn>
                        <a:cxn ang="T59">
                          <a:pos x="T2" y="T3"/>
                        </a:cxn>
                        <a:cxn ang="T60">
                          <a:pos x="T4" y="T5"/>
                        </a:cxn>
                        <a:cxn ang="T61">
                          <a:pos x="T6" y="T7"/>
                        </a:cxn>
                        <a:cxn ang="T62">
                          <a:pos x="T8" y="T9"/>
                        </a:cxn>
                        <a:cxn ang="T63">
                          <a:pos x="T10" y="T11"/>
                        </a:cxn>
                        <a:cxn ang="T64">
                          <a:pos x="T12" y="T13"/>
                        </a:cxn>
                        <a:cxn ang="T65">
                          <a:pos x="T14" y="T15"/>
                        </a:cxn>
                        <a:cxn ang="T66">
                          <a:pos x="T16" y="T17"/>
                        </a:cxn>
                        <a:cxn ang="T67">
                          <a:pos x="T18" y="T19"/>
                        </a:cxn>
                        <a:cxn ang="T68">
                          <a:pos x="T20" y="T21"/>
                        </a:cxn>
                        <a:cxn ang="T69">
                          <a:pos x="T22" y="T23"/>
                        </a:cxn>
                        <a:cxn ang="T70">
                          <a:pos x="T24" y="T25"/>
                        </a:cxn>
                        <a:cxn ang="T71">
                          <a:pos x="T26" y="T27"/>
                        </a:cxn>
                        <a:cxn ang="T72">
                          <a:pos x="T28" y="T29"/>
                        </a:cxn>
                        <a:cxn ang="T73">
                          <a:pos x="T30" y="T31"/>
                        </a:cxn>
                        <a:cxn ang="T74">
                          <a:pos x="T32" y="T33"/>
                        </a:cxn>
                        <a:cxn ang="T75">
                          <a:pos x="T34" y="T35"/>
                        </a:cxn>
                        <a:cxn ang="T76">
                          <a:pos x="T36" y="T37"/>
                        </a:cxn>
                        <a:cxn ang="T77">
                          <a:pos x="T38" y="T39"/>
                        </a:cxn>
                        <a:cxn ang="T78">
                          <a:pos x="T40" y="T41"/>
                        </a:cxn>
                        <a:cxn ang="T79">
                          <a:pos x="T42" y="T43"/>
                        </a:cxn>
                        <a:cxn ang="T80">
                          <a:pos x="T44" y="T45"/>
                        </a:cxn>
                        <a:cxn ang="T81">
                          <a:pos x="T46" y="T47"/>
                        </a:cxn>
                        <a:cxn ang="T82">
                          <a:pos x="T48" y="T49"/>
                        </a:cxn>
                        <a:cxn ang="T83">
                          <a:pos x="T50" y="T51"/>
                        </a:cxn>
                        <a:cxn ang="T84">
                          <a:pos x="T52" y="T53"/>
                        </a:cxn>
                        <a:cxn ang="T85">
                          <a:pos x="T54" y="T55"/>
                        </a:cxn>
                        <a:cxn ang="T86">
                          <a:pos x="T56" y="T57"/>
                        </a:cxn>
                      </a:cxnLst>
                      <a:rect l="T87" t="T88" r="T89" b="T90"/>
                      <a:pathLst>
                        <a:path w="386" h="200">
                          <a:moveTo>
                            <a:pt x="193" y="200"/>
                          </a:moveTo>
                          <a:lnTo>
                            <a:pt x="238" y="199"/>
                          </a:lnTo>
                          <a:lnTo>
                            <a:pt x="278" y="191"/>
                          </a:lnTo>
                          <a:lnTo>
                            <a:pt x="314" y="178"/>
                          </a:lnTo>
                          <a:lnTo>
                            <a:pt x="343" y="163"/>
                          </a:lnTo>
                          <a:lnTo>
                            <a:pt x="366" y="145"/>
                          </a:lnTo>
                          <a:lnTo>
                            <a:pt x="380" y="124"/>
                          </a:lnTo>
                          <a:lnTo>
                            <a:pt x="386" y="100"/>
                          </a:lnTo>
                          <a:lnTo>
                            <a:pt x="380" y="78"/>
                          </a:lnTo>
                          <a:lnTo>
                            <a:pt x="366" y="56"/>
                          </a:lnTo>
                          <a:lnTo>
                            <a:pt x="343" y="37"/>
                          </a:lnTo>
                          <a:lnTo>
                            <a:pt x="314" y="22"/>
                          </a:lnTo>
                          <a:lnTo>
                            <a:pt x="278" y="11"/>
                          </a:lnTo>
                          <a:lnTo>
                            <a:pt x="238" y="2"/>
                          </a:lnTo>
                          <a:lnTo>
                            <a:pt x="193" y="0"/>
                          </a:lnTo>
                          <a:lnTo>
                            <a:pt x="149" y="2"/>
                          </a:lnTo>
                          <a:lnTo>
                            <a:pt x="110" y="11"/>
                          </a:lnTo>
                          <a:lnTo>
                            <a:pt x="73" y="22"/>
                          </a:lnTo>
                          <a:lnTo>
                            <a:pt x="43" y="37"/>
                          </a:lnTo>
                          <a:lnTo>
                            <a:pt x="21" y="56"/>
                          </a:lnTo>
                          <a:lnTo>
                            <a:pt x="6" y="78"/>
                          </a:lnTo>
                          <a:lnTo>
                            <a:pt x="0" y="100"/>
                          </a:lnTo>
                          <a:lnTo>
                            <a:pt x="6" y="124"/>
                          </a:lnTo>
                          <a:lnTo>
                            <a:pt x="21" y="145"/>
                          </a:lnTo>
                          <a:lnTo>
                            <a:pt x="43" y="163"/>
                          </a:lnTo>
                          <a:lnTo>
                            <a:pt x="73" y="178"/>
                          </a:lnTo>
                          <a:lnTo>
                            <a:pt x="110" y="191"/>
                          </a:lnTo>
                          <a:lnTo>
                            <a:pt x="149" y="199"/>
                          </a:lnTo>
                          <a:lnTo>
                            <a:pt x="193" y="200"/>
                          </a:lnTo>
                          <a:close/>
                        </a:path>
                      </a:pathLst>
                    </a:custGeom>
                    <a:solidFill>
                      <a:srgbClr val="BFBFBF"/>
                    </a:solidFill>
                    <a:ln w="0">
                      <a:solidFill>
                        <a:srgbClr val="BFBFB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277" name="Freeform 196"/>
                    <p:cNvSpPr>
                      <a:spLocks/>
                    </p:cNvSpPr>
                    <p:nvPr/>
                  </p:nvSpPr>
                  <p:spPr bwMode="auto">
                    <a:xfrm>
                      <a:off x="813" y="2762"/>
                      <a:ext cx="386" cy="200"/>
                    </a:xfrm>
                    <a:custGeom>
                      <a:avLst/>
                      <a:gdLst>
                        <a:gd name="T0" fmla="*/ 193 w 386"/>
                        <a:gd name="T1" fmla="*/ 200 h 200"/>
                        <a:gd name="T2" fmla="*/ 238 w 386"/>
                        <a:gd name="T3" fmla="*/ 199 h 200"/>
                        <a:gd name="T4" fmla="*/ 278 w 386"/>
                        <a:gd name="T5" fmla="*/ 191 h 200"/>
                        <a:gd name="T6" fmla="*/ 314 w 386"/>
                        <a:gd name="T7" fmla="*/ 178 h 200"/>
                        <a:gd name="T8" fmla="*/ 343 w 386"/>
                        <a:gd name="T9" fmla="*/ 163 h 200"/>
                        <a:gd name="T10" fmla="*/ 366 w 386"/>
                        <a:gd name="T11" fmla="*/ 145 h 200"/>
                        <a:gd name="T12" fmla="*/ 380 w 386"/>
                        <a:gd name="T13" fmla="*/ 124 h 200"/>
                        <a:gd name="T14" fmla="*/ 386 w 386"/>
                        <a:gd name="T15" fmla="*/ 100 h 200"/>
                        <a:gd name="T16" fmla="*/ 380 w 386"/>
                        <a:gd name="T17" fmla="*/ 78 h 200"/>
                        <a:gd name="T18" fmla="*/ 366 w 386"/>
                        <a:gd name="T19" fmla="*/ 56 h 200"/>
                        <a:gd name="T20" fmla="*/ 343 w 386"/>
                        <a:gd name="T21" fmla="*/ 37 h 200"/>
                        <a:gd name="T22" fmla="*/ 314 w 386"/>
                        <a:gd name="T23" fmla="*/ 22 h 200"/>
                        <a:gd name="T24" fmla="*/ 278 w 386"/>
                        <a:gd name="T25" fmla="*/ 11 h 200"/>
                        <a:gd name="T26" fmla="*/ 238 w 386"/>
                        <a:gd name="T27" fmla="*/ 2 h 200"/>
                        <a:gd name="T28" fmla="*/ 193 w 386"/>
                        <a:gd name="T29" fmla="*/ 0 h 200"/>
                        <a:gd name="T30" fmla="*/ 149 w 386"/>
                        <a:gd name="T31" fmla="*/ 2 h 200"/>
                        <a:gd name="T32" fmla="*/ 110 w 386"/>
                        <a:gd name="T33" fmla="*/ 11 h 200"/>
                        <a:gd name="T34" fmla="*/ 73 w 386"/>
                        <a:gd name="T35" fmla="*/ 22 h 200"/>
                        <a:gd name="T36" fmla="*/ 43 w 386"/>
                        <a:gd name="T37" fmla="*/ 37 h 200"/>
                        <a:gd name="T38" fmla="*/ 21 w 386"/>
                        <a:gd name="T39" fmla="*/ 56 h 200"/>
                        <a:gd name="T40" fmla="*/ 6 w 386"/>
                        <a:gd name="T41" fmla="*/ 78 h 200"/>
                        <a:gd name="T42" fmla="*/ 0 w 386"/>
                        <a:gd name="T43" fmla="*/ 100 h 200"/>
                        <a:gd name="T44" fmla="*/ 6 w 386"/>
                        <a:gd name="T45" fmla="*/ 124 h 200"/>
                        <a:gd name="T46" fmla="*/ 21 w 386"/>
                        <a:gd name="T47" fmla="*/ 145 h 200"/>
                        <a:gd name="T48" fmla="*/ 43 w 386"/>
                        <a:gd name="T49" fmla="*/ 163 h 200"/>
                        <a:gd name="T50" fmla="*/ 73 w 386"/>
                        <a:gd name="T51" fmla="*/ 178 h 200"/>
                        <a:gd name="T52" fmla="*/ 110 w 386"/>
                        <a:gd name="T53" fmla="*/ 191 h 200"/>
                        <a:gd name="T54" fmla="*/ 149 w 386"/>
                        <a:gd name="T55" fmla="*/ 199 h 200"/>
                        <a:gd name="T56" fmla="*/ 193 w 386"/>
                        <a:gd name="T57" fmla="*/ 200 h 200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60000 65536"/>
                        <a:gd name="T82" fmla="*/ 0 60000 65536"/>
                        <a:gd name="T83" fmla="*/ 0 60000 65536"/>
                        <a:gd name="T84" fmla="*/ 0 60000 65536"/>
                        <a:gd name="T85" fmla="*/ 0 60000 65536"/>
                        <a:gd name="T86" fmla="*/ 0 60000 65536"/>
                        <a:gd name="T87" fmla="*/ 0 w 386"/>
                        <a:gd name="T88" fmla="*/ 0 h 200"/>
                        <a:gd name="T89" fmla="*/ 386 w 386"/>
                        <a:gd name="T90" fmla="*/ 200 h 200"/>
                      </a:gdLst>
                      <a:ahLst/>
                      <a:cxnLst>
                        <a:cxn ang="T58">
                          <a:pos x="T0" y="T1"/>
                        </a:cxn>
                        <a:cxn ang="T59">
                          <a:pos x="T2" y="T3"/>
                        </a:cxn>
                        <a:cxn ang="T60">
                          <a:pos x="T4" y="T5"/>
                        </a:cxn>
                        <a:cxn ang="T61">
                          <a:pos x="T6" y="T7"/>
                        </a:cxn>
                        <a:cxn ang="T62">
                          <a:pos x="T8" y="T9"/>
                        </a:cxn>
                        <a:cxn ang="T63">
                          <a:pos x="T10" y="T11"/>
                        </a:cxn>
                        <a:cxn ang="T64">
                          <a:pos x="T12" y="T13"/>
                        </a:cxn>
                        <a:cxn ang="T65">
                          <a:pos x="T14" y="T15"/>
                        </a:cxn>
                        <a:cxn ang="T66">
                          <a:pos x="T16" y="T17"/>
                        </a:cxn>
                        <a:cxn ang="T67">
                          <a:pos x="T18" y="T19"/>
                        </a:cxn>
                        <a:cxn ang="T68">
                          <a:pos x="T20" y="T21"/>
                        </a:cxn>
                        <a:cxn ang="T69">
                          <a:pos x="T22" y="T23"/>
                        </a:cxn>
                        <a:cxn ang="T70">
                          <a:pos x="T24" y="T25"/>
                        </a:cxn>
                        <a:cxn ang="T71">
                          <a:pos x="T26" y="T27"/>
                        </a:cxn>
                        <a:cxn ang="T72">
                          <a:pos x="T28" y="T29"/>
                        </a:cxn>
                        <a:cxn ang="T73">
                          <a:pos x="T30" y="T31"/>
                        </a:cxn>
                        <a:cxn ang="T74">
                          <a:pos x="T32" y="T33"/>
                        </a:cxn>
                        <a:cxn ang="T75">
                          <a:pos x="T34" y="T35"/>
                        </a:cxn>
                        <a:cxn ang="T76">
                          <a:pos x="T36" y="T37"/>
                        </a:cxn>
                        <a:cxn ang="T77">
                          <a:pos x="T38" y="T39"/>
                        </a:cxn>
                        <a:cxn ang="T78">
                          <a:pos x="T40" y="T41"/>
                        </a:cxn>
                        <a:cxn ang="T79">
                          <a:pos x="T42" y="T43"/>
                        </a:cxn>
                        <a:cxn ang="T80">
                          <a:pos x="T44" y="T45"/>
                        </a:cxn>
                        <a:cxn ang="T81">
                          <a:pos x="T46" y="T47"/>
                        </a:cxn>
                        <a:cxn ang="T82">
                          <a:pos x="T48" y="T49"/>
                        </a:cxn>
                        <a:cxn ang="T83">
                          <a:pos x="T50" y="T51"/>
                        </a:cxn>
                        <a:cxn ang="T84">
                          <a:pos x="T52" y="T53"/>
                        </a:cxn>
                        <a:cxn ang="T85">
                          <a:pos x="T54" y="T55"/>
                        </a:cxn>
                        <a:cxn ang="T86">
                          <a:pos x="T56" y="T57"/>
                        </a:cxn>
                      </a:cxnLst>
                      <a:rect l="T87" t="T88" r="T89" b="T90"/>
                      <a:pathLst>
                        <a:path w="386" h="200">
                          <a:moveTo>
                            <a:pt x="193" y="200"/>
                          </a:moveTo>
                          <a:lnTo>
                            <a:pt x="238" y="199"/>
                          </a:lnTo>
                          <a:lnTo>
                            <a:pt x="278" y="191"/>
                          </a:lnTo>
                          <a:lnTo>
                            <a:pt x="314" y="178"/>
                          </a:lnTo>
                          <a:lnTo>
                            <a:pt x="343" y="163"/>
                          </a:lnTo>
                          <a:lnTo>
                            <a:pt x="366" y="145"/>
                          </a:lnTo>
                          <a:lnTo>
                            <a:pt x="380" y="124"/>
                          </a:lnTo>
                          <a:lnTo>
                            <a:pt x="386" y="100"/>
                          </a:lnTo>
                          <a:lnTo>
                            <a:pt x="380" y="78"/>
                          </a:lnTo>
                          <a:lnTo>
                            <a:pt x="366" y="56"/>
                          </a:lnTo>
                          <a:lnTo>
                            <a:pt x="343" y="37"/>
                          </a:lnTo>
                          <a:lnTo>
                            <a:pt x="314" y="22"/>
                          </a:lnTo>
                          <a:lnTo>
                            <a:pt x="278" y="11"/>
                          </a:lnTo>
                          <a:lnTo>
                            <a:pt x="238" y="2"/>
                          </a:lnTo>
                          <a:lnTo>
                            <a:pt x="193" y="0"/>
                          </a:lnTo>
                          <a:lnTo>
                            <a:pt x="149" y="2"/>
                          </a:lnTo>
                          <a:lnTo>
                            <a:pt x="110" y="11"/>
                          </a:lnTo>
                          <a:lnTo>
                            <a:pt x="73" y="22"/>
                          </a:lnTo>
                          <a:lnTo>
                            <a:pt x="43" y="37"/>
                          </a:lnTo>
                          <a:lnTo>
                            <a:pt x="21" y="56"/>
                          </a:lnTo>
                          <a:lnTo>
                            <a:pt x="6" y="78"/>
                          </a:lnTo>
                          <a:lnTo>
                            <a:pt x="0" y="100"/>
                          </a:lnTo>
                          <a:lnTo>
                            <a:pt x="6" y="124"/>
                          </a:lnTo>
                          <a:lnTo>
                            <a:pt x="21" y="145"/>
                          </a:lnTo>
                          <a:lnTo>
                            <a:pt x="43" y="163"/>
                          </a:lnTo>
                          <a:lnTo>
                            <a:pt x="73" y="178"/>
                          </a:lnTo>
                          <a:lnTo>
                            <a:pt x="110" y="191"/>
                          </a:lnTo>
                          <a:lnTo>
                            <a:pt x="149" y="199"/>
                          </a:lnTo>
                          <a:lnTo>
                            <a:pt x="193" y="200"/>
                          </a:lnTo>
                        </a:path>
                      </a:pathLst>
                    </a:cu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278" name="Freeform 197"/>
                    <p:cNvSpPr>
                      <a:spLocks/>
                    </p:cNvSpPr>
                    <p:nvPr/>
                  </p:nvSpPr>
                  <p:spPr bwMode="auto">
                    <a:xfrm>
                      <a:off x="849" y="2742"/>
                      <a:ext cx="313" cy="191"/>
                    </a:xfrm>
                    <a:custGeom>
                      <a:avLst/>
                      <a:gdLst>
                        <a:gd name="T0" fmla="*/ 157 w 313"/>
                        <a:gd name="T1" fmla="*/ 191 h 191"/>
                        <a:gd name="T2" fmla="*/ 198 w 313"/>
                        <a:gd name="T3" fmla="*/ 187 h 191"/>
                        <a:gd name="T4" fmla="*/ 235 w 313"/>
                        <a:gd name="T5" fmla="*/ 180 h 191"/>
                        <a:gd name="T6" fmla="*/ 268 w 313"/>
                        <a:gd name="T7" fmla="*/ 167 h 191"/>
                        <a:gd name="T8" fmla="*/ 293 w 313"/>
                        <a:gd name="T9" fmla="*/ 150 h 191"/>
                        <a:gd name="T10" fmla="*/ 307 w 313"/>
                        <a:gd name="T11" fmla="*/ 130 h 191"/>
                        <a:gd name="T12" fmla="*/ 313 w 313"/>
                        <a:gd name="T13" fmla="*/ 107 h 191"/>
                        <a:gd name="T14" fmla="*/ 307 w 313"/>
                        <a:gd name="T15" fmla="*/ 85 h 191"/>
                        <a:gd name="T16" fmla="*/ 293 w 313"/>
                        <a:gd name="T17" fmla="*/ 59 h 191"/>
                        <a:gd name="T18" fmla="*/ 268 w 313"/>
                        <a:gd name="T19" fmla="*/ 37 h 191"/>
                        <a:gd name="T20" fmla="*/ 235 w 313"/>
                        <a:gd name="T21" fmla="*/ 18 h 191"/>
                        <a:gd name="T22" fmla="*/ 198 w 313"/>
                        <a:gd name="T23" fmla="*/ 5 h 191"/>
                        <a:gd name="T24" fmla="*/ 157 w 313"/>
                        <a:gd name="T25" fmla="*/ 0 h 191"/>
                        <a:gd name="T26" fmla="*/ 114 w 313"/>
                        <a:gd name="T27" fmla="*/ 5 h 191"/>
                        <a:gd name="T28" fmla="*/ 77 w 313"/>
                        <a:gd name="T29" fmla="*/ 18 h 191"/>
                        <a:gd name="T30" fmla="*/ 46 w 313"/>
                        <a:gd name="T31" fmla="*/ 37 h 191"/>
                        <a:gd name="T32" fmla="*/ 22 w 313"/>
                        <a:gd name="T33" fmla="*/ 59 h 191"/>
                        <a:gd name="T34" fmla="*/ 5 w 313"/>
                        <a:gd name="T35" fmla="*/ 85 h 191"/>
                        <a:gd name="T36" fmla="*/ 0 w 313"/>
                        <a:gd name="T37" fmla="*/ 107 h 191"/>
                        <a:gd name="T38" fmla="*/ 5 w 313"/>
                        <a:gd name="T39" fmla="*/ 130 h 191"/>
                        <a:gd name="T40" fmla="*/ 22 w 313"/>
                        <a:gd name="T41" fmla="*/ 150 h 191"/>
                        <a:gd name="T42" fmla="*/ 46 w 313"/>
                        <a:gd name="T43" fmla="*/ 167 h 191"/>
                        <a:gd name="T44" fmla="*/ 77 w 313"/>
                        <a:gd name="T45" fmla="*/ 180 h 191"/>
                        <a:gd name="T46" fmla="*/ 114 w 313"/>
                        <a:gd name="T47" fmla="*/ 187 h 191"/>
                        <a:gd name="T48" fmla="*/ 157 w 313"/>
                        <a:gd name="T49" fmla="*/ 191 h 191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w 313"/>
                        <a:gd name="T76" fmla="*/ 0 h 191"/>
                        <a:gd name="T77" fmla="*/ 313 w 313"/>
                        <a:gd name="T78" fmla="*/ 191 h 191"/>
                      </a:gdLst>
                      <a:ahLst/>
                      <a:cxnLst>
                        <a:cxn ang="T50">
                          <a:pos x="T0" y="T1"/>
                        </a:cxn>
                        <a:cxn ang="T51">
                          <a:pos x="T2" y="T3"/>
                        </a:cxn>
                        <a:cxn ang="T52">
                          <a:pos x="T4" y="T5"/>
                        </a:cxn>
                        <a:cxn ang="T53">
                          <a:pos x="T6" y="T7"/>
                        </a:cxn>
                        <a:cxn ang="T54">
                          <a:pos x="T8" y="T9"/>
                        </a:cxn>
                        <a:cxn ang="T55">
                          <a:pos x="T10" y="T11"/>
                        </a:cxn>
                        <a:cxn ang="T56">
                          <a:pos x="T12" y="T13"/>
                        </a:cxn>
                        <a:cxn ang="T57">
                          <a:pos x="T14" y="T15"/>
                        </a:cxn>
                        <a:cxn ang="T58">
                          <a:pos x="T16" y="T17"/>
                        </a:cxn>
                        <a:cxn ang="T59">
                          <a:pos x="T18" y="T19"/>
                        </a:cxn>
                        <a:cxn ang="T60">
                          <a:pos x="T20" y="T21"/>
                        </a:cxn>
                        <a:cxn ang="T61">
                          <a:pos x="T22" y="T23"/>
                        </a:cxn>
                        <a:cxn ang="T62">
                          <a:pos x="T24" y="T25"/>
                        </a:cxn>
                        <a:cxn ang="T63">
                          <a:pos x="T26" y="T27"/>
                        </a:cxn>
                        <a:cxn ang="T64">
                          <a:pos x="T28" y="T29"/>
                        </a:cxn>
                        <a:cxn ang="T65">
                          <a:pos x="T30" y="T31"/>
                        </a:cxn>
                        <a:cxn ang="T66">
                          <a:pos x="T32" y="T33"/>
                        </a:cxn>
                        <a:cxn ang="T67">
                          <a:pos x="T34" y="T35"/>
                        </a:cxn>
                        <a:cxn ang="T68">
                          <a:pos x="T36" y="T37"/>
                        </a:cxn>
                        <a:cxn ang="T69">
                          <a:pos x="T38" y="T39"/>
                        </a:cxn>
                        <a:cxn ang="T70">
                          <a:pos x="T40" y="T41"/>
                        </a:cxn>
                        <a:cxn ang="T71">
                          <a:pos x="T42" y="T43"/>
                        </a:cxn>
                        <a:cxn ang="T72">
                          <a:pos x="T44" y="T45"/>
                        </a:cxn>
                        <a:cxn ang="T73">
                          <a:pos x="T46" y="T47"/>
                        </a:cxn>
                        <a:cxn ang="T74">
                          <a:pos x="T48" y="T49"/>
                        </a:cxn>
                      </a:cxnLst>
                      <a:rect l="T75" t="T76" r="T77" b="T78"/>
                      <a:pathLst>
                        <a:path w="313" h="191">
                          <a:moveTo>
                            <a:pt x="157" y="191"/>
                          </a:moveTo>
                          <a:lnTo>
                            <a:pt x="198" y="187"/>
                          </a:lnTo>
                          <a:lnTo>
                            <a:pt x="235" y="180"/>
                          </a:lnTo>
                          <a:lnTo>
                            <a:pt x="268" y="167"/>
                          </a:lnTo>
                          <a:lnTo>
                            <a:pt x="293" y="150"/>
                          </a:lnTo>
                          <a:lnTo>
                            <a:pt x="307" y="130"/>
                          </a:lnTo>
                          <a:lnTo>
                            <a:pt x="313" y="107"/>
                          </a:lnTo>
                          <a:lnTo>
                            <a:pt x="307" y="85"/>
                          </a:lnTo>
                          <a:lnTo>
                            <a:pt x="293" y="59"/>
                          </a:lnTo>
                          <a:lnTo>
                            <a:pt x="268" y="37"/>
                          </a:lnTo>
                          <a:lnTo>
                            <a:pt x="235" y="18"/>
                          </a:lnTo>
                          <a:lnTo>
                            <a:pt x="198" y="5"/>
                          </a:lnTo>
                          <a:lnTo>
                            <a:pt x="157" y="0"/>
                          </a:lnTo>
                          <a:lnTo>
                            <a:pt x="114" y="5"/>
                          </a:lnTo>
                          <a:lnTo>
                            <a:pt x="77" y="18"/>
                          </a:lnTo>
                          <a:lnTo>
                            <a:pt x="46" y="37"/>
                          </a:lnTo>
                          <a:lnTo>
                            <a:pt x="22" y="59"/>
                          </a:lnTo>
                          <a:lnTo>
                            <a:pt x="5" y="85"/>
                          </a:lnTo>
                          <a:lnTo>
                            <a:pt x="0" y="107"/>
                          </a:lnTo>
                          <a:lnTo>
                            <a:pt x="5" y="130"/>
                          </a:lnTo>
                          <a:lnTo>
                            <a:pt x="22" y="150"/>
                          </a:lnTo>
                          <a:lnTo>
                            <a:pt x="46" y="167"/>
                          </a:lnTo>
                          <a:lnTo>
                            <a:pt x="77" y="180"/>
                          </a:lnTo>
                          <a:lnTo>
                            <a:pt x="114" y="187"/>
                          </a:lnTo>
                          <a:lnTo>
                            <a:pt x="157" y="191"/>
                          </a:lnTo>
                          <a:close/>
                        </a:path>
                      </a:pathLst>
                    </a:custGeom>
                    <a:solidFill>
                      <a:srgbClr val="404040"/>
                    </a:solidFill>
                    <a:ln w="0">
                      <a:solidFill>
                        <a:srgbClr val="40404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279" name="Freeform 198"/>
                    <p:cNvSpPr>
                      <a:spLocks/>
                    </p:cNvSpPr>
                    <p:nvPr/>
                  </p:nvSpPr>
                  <p:spPr bwMode="auto">
                    <a:xfrm>
                      <a:off x="863" y="2744"/>
                      <a:ext cx="284" cy="170"/>
                    </a:xfrm>
                    <a:custGeom>
                      <a:avLst/>
                      <a:gdLst>
                        <a:gd name="T0" fmla="*/ 143 w 284"/>
                        <a:gd name="T1" fmla="*/ 170 h 170"/>
                        <a:gd name="T2" fmla="*/ 180 w 284"/>
                        <a:gd name="T3" fmla="*/ 168 h 170"/>
                        <a:gd name="T4" fmla="*/ 214 w 284"/>
                        <a:gd name="T5" fmla="*/ 161 h 170"/>
                        <a:gd name="T6" fmla="*/ 243 w 284"/>
                        <a:gd name="T7" fmla="*/ 150 h 170"/>
                        <a:gd name="T8" fmla="*/ 266 w 284"/>
                        <a:gd name="T9" fmla="*/ 135 h 170"/>
                        <a:gd name="T10" fmla="*/ 280 w 284"/>
                        <a:gd name="T11" fmla="*/ 116 h 170"/>
                        <a:gd name="T12" fmla="*/ 284 w 284"/>
                        <a:gd name="T13" fmla="*/ 96 h 170"/>
                        <a:gd name="T14" fmla="*/ 280 w 284"/>
                        <a:gd name="T15" fmla="*/ 76 h 170"/>
                        <a:gd name="T16" fmla="*/ 266 w 284"/>
                        <a:gd name="T17" fmla="*/ 53 h 170"/>
                        <a:gd name="T18" fmla="*/ 243 w 284"/>
                        <a:gd name="T19" fmla="*/ 33 h 170"/>
                        <a:gd name="T20" fmla="*/ 214 w 284"/>
                        <a:gd name="T21" fmla="*/ 16 h 170"/>
                        <a:gd name="T22" fmla="*/ 180 w 284"/>
                        <a:gd name="T23" fmla="*/ 3 h 170"/>
                        <a:gd name="T24" fmla="*/ 143 w 284"/>
                        <a:gd name="T25" fmla="*/ 0 h 170"/>
                        <a:gd name="T26" fmla="*/ 106 w 284"/>
                        <a:gd name="T27" fmla="*/ 3 h 170"/>
                        <a:gd name="T28" fmla="*/ 71 w 284"/>
                        <a:gd name="T29" fmla="*/ 16 h 170"/>
                        <a:gd name="T30" fmla="*/ 43 w 284"/>
                        <a:gd name="T31" fmla="*/ 33 h 170"/>
                        <a:gd name="T32" fmla="*/ 21 w 284"/>
                        <a:gd name="T33" fmla="*/ 53 h 170"/>
                        <a:gd name="T34" fmla="*/ 6 w 284"/>
                        <a:gd name="T35" fmla="*/ 76 h 170"/>
                        <a:gd name="T36" fmla="*/ 0 w 284"/>
                        <a:gd name="T37" fmla="*/ 96 h 170"/>
                        <a:gd name="T38" fmla="*/ 6 w 284"/>
                        <a:gd name="T39" fmla="*/ 116 h 170"/>
                        <a:gd name="T40" fmla="*/ 21 w 284"/>
                        <a:gd name="T41" fmla="*/ 135 h 170"/>
                        <a:gd name="T42" fmla="*/ 43 w 284"/>
                        <a:gd name="T43" fmla="*/ 150 h 170"/>
                        <a:gd name="T44" fmla="*/ 71 w 284"/>
                        <a:gd name="T45" fmla="*/ 161 h 170"/>
                        <a:gd name="T46" fmla="*/ 106 w 284"/>
                        <a:gd name="T47" fmla="*/ 168 h 170"/>
                        <a:gd name="T48" fmla="*/ 143 w 284"/>
                        <a:gd name="T49" fmla="*/ 170 h 170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w 284"/>
                        <a:gd name="T76" fmla="*/ 0 h 170"/>
                        <a:gd name="T77" fmla="*/ 284 w 284"/>
                        <a:gd name="T78" fmla="*/ 170 h 170"/>
                      </a:gdLst>
                      <a:ahLst/>
                      <a:cxnLst>
                        <a:cxn ang="T50">
                          <a:pos x="T0" y="T1"/>
                        </a:cxn>
                        <a:cxn ang="T51">
                          <a:pos x="T2" y="T3"/>
                        </a:cxn>
                        <a:cxn ang="T52">
                          <a:pos x="T4" y="T5"/>
                        </a:cxn>
                        <a:cxn ang="T53">
                          <a:pos x="T6" y="T7"/>
                        </a:cxn>
                        <a:cxn ang="T54">
                          <a:pos x="T8" y="T9"/>
                        </a:cxn>
                        <a:cxn ang="T55">
                          <a:pos x="T10" y="T11"/>
                        </a:cxn>
                        <a:cxn ang="T56">
                          <a:pos x="T12" y="T13"/>
                        </a:cxn>
                        <a:cxn ang="T57">
                          <a:pos x="T14" y="T15"/>
                        </a:cxn>
                        <a:cxn ang="T58">
                          <a:pos x="T16" y="T17"/>
                        </a:cxn>
                        <a:cxn ang="T59">
                          <a:pos x="T18" y="T19"/>
                        </a:cxn>
                        <a:cxn ang="T60">
                          <a:pos x="T20" y="T21"/>
                        </a:cxn>
                        <a:cxn ang="T61">
                          <a:pos x="T22" y="T23"/>
                        </a:cxn>
                        <a:cxn ang="T62">
                          <a:pos x="T24" y="T25"/>
                        </a:cxn>
                        <a:cxn ang="T63">
                          <a:pos x="T26" y="T27"/>
                        </a:cxn>
                        <a:cxn ang="T64">
                          <a:pos x="T28" y="T29"/>
                        </a:cxn>
                        <a:cxn ang="T65">
                          <a:pos x="T30" y="T31"/>
                        </a:cxn>
                        <a:cxn ang="T66">
                          <a:pos x="T32" y="T33"/>
                        </a:cxn>
                        <a:cxn ang="T67">
                          <a:pos x="T34" y="T35"/>
                        </a:cxn>
                        <a:cxn ang="T68">
                          <a:pos x="T36" y="T37"/>
                        </a:cxn>
                        <a:cxn ang="T69">
                          <a:pos x="T38" y="T39"/>
                        </a:cxn>
                        <a:cxn ang="T70">
                          <a:pos x="T40" y="T41"/>
                        </a:cxn>
                        <a:cxn ang="T71">
                          <a:pos x="T42" y="T43"/>
                        </a:cxn>
                        <a:cxn ang="T72">
                          <a:pos x="T44" y="T45"/>
                        </a:cxn>
                        <a:cxn ang="T73">
                          <a:pos x="T46" y="T47"/>
                        </a:cxn>
                        <a:cxn ang="T74">
                          <a:pos x="T48" y="T49"/>
                        </a:cxn>
                      </a:cxnLst>
                      <a:rect l="T75" t="T76" r="T77" b="T78"/>
                      <a:pathLst>
                        <a:path w="284" h="170">
                          <a:moveTo>
                            <a:pt x="143" y="170"/>
                          </a:moveTo>
                          <a:lnTo>
                            <a:pt x="180" y="168"/>
                          </a:lnTo>
                          <a:lnTo>
                            <a:pt x="214" y="161"/>
                          </a:lnTo>
                          <a:lnTo>
                            <a:pt x="243" y="150"/>
                          </a:lnTo>
                          <a:lnTo>
                            <a:pt x="266" y="135"/>
                          </a:lnTo>
                          <a:lnTo>
                            <a:pt x="280" y="116"/>
                          </a:lnTo>
                          <a:lnTo>
                            <a:pt x="284" y="96"/>
                          </a:lnTo>
                          <a:lnTo>
                            <a:pt x="280" y="76"/>
                          </a:lnTo>
                          <a:lnTo>
                            <a:pt x="266" y="53"/>
                          </a:lnTo>
                          <a:lnTo>
                            <a:pt x="243" y="33"/>
                          </a:lnTo>
                          <a:lnTo>
                            <a:pt x="214" y="16"/>
                          </a:lnTo>
                          <a:lnTo>
                            <a:pt x="180" y="3"/>
                          </a:lnTo>
                          <a:lnTo>
                            <a:pt x="143" y="0"/>
                          </a:lnTo>
                          <a:lnTo>
                            <a:pt x="106" y="3"/>
                          </a:lnTo>
                          <a:lnTo>
                            <a:pt x="71" y="16"/>
                          </a:lnTo>
                          <a:lnTo>
                            <a:pt x="43" y="33"/>
                          </a:lnTo>
                          <a:lnTo>
                            <a:pt x="21" y="53"/>
                          </a:lnTo>
                          <a:lnTo>
                            <a:pt x="6" y="76"/>
                          </a:lnTo>
                          <a:lnTo>
                            <a:pt x="0" y="96"/>
                          </a:lnTo>
                          <a:lnTo>
                            <a:pt x="6" y="116"/>
                          </a:lnTo>
                          <a:lnTo>
                            <a:pt x="21" y="135"/>
                          </a:lnTo>
                          <a:lnTo>
                            <a:pt x="43" y="150"/>
                          </a:lnTo>
                          <a:lnTo>
                            <a:pt x="71" y="161"/>
                          </a:lnTo>
                          <a:lnTo>
                            <a:pt x="106" y="168"/>
                          </a:lnTo>
                          <a:lnTo>
                            <a:pt x="143" y="170"/>
                          </a:lnTo>
                          <a:close/>
                        </a:path>
                      </a:pathLst>
                    </a:custGeom>
                    <a:solidFill>
                      <a:srgbClr val="585858"/>
                    </a:solidFill>
                    <a:ln w="0">
                      <a:solidFill>
                        <a:srgbClr val="585858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280" name="Freeform 199"/>
                    <p:cNvSpPr>
                      <a:spLocks/>
                    </p:cNvSpPr>
                    <p:nvPr/>
                  </p:nvSpPr>
                  <p:spPr bwMode="auto">
                    <a:xfrm>
                      <a:off x="880" y="2745"/>
                      <a:ext cx="252" cy="153"/>
                    </a:xfrm>
                    <a:custGeom>
                      <a:avLst/>
                      <a:gdLst>
                        <a:gd name="T0" fmla="*/ 126 w 252"/>
                        <a:gd name="T1" fmla="*/ 153 h 153"/>
                        <a:gd name="T2" fmla="*/ 160 w 252"/>
                        <a:gd name="T3" fmla="*/ 151 h 153"/>
                        <a:gd name="T4" fmla="*/ 189 w 252"/>
                        <a:gd name="T5" fmla="*/ 143 h 153"/>
                        <a:gd name="T6" fmla="*/ 215 w 252"/>
                        <a:gd name="T7" fmla="*/ 134 h 153"/>
                        <a:gd name="T8" fmla="*/ 236 w 252"/>
                        <a:gd name="T9" fmla="*/ 119 h 153"/>
                        <a:gd name="T10" fmla="*/ 249 w 252"/>
                        <a:gd name="T11" fmla="*/ 104 h 153"/>
                        <a:gd name="T12" fmla="*/ 252 w 252"/>
                        <a:gd name="T13" fmla="*/ 86 h 153"/>
                        <a:gd name="T14" fmla="*/ 249 w 252"/>
                        <a:gd name="T15" fmla="*/ 67 h 153"/>
                        <a:gd name="T16" fmla="*/ 236 w 252"/>
                        <a:gd name="T17" fmla="*/ 49 h 153"/>
                        <a:gd name="T18" fmla="*/ 215 w 252"/>
                        <a:gd name="T19" fmla="*/ 30 h 153"/>
                        <a:gd name="T20" fmla="*/ 189 w 252"/>
                        <a:gd name="T21" fmla="*/ 13 h 153"/>
                        <a:gd name="T22" fmla="*/ 160 w 252"/>
                        <a:gd name="T23" fmla="*/ 4 h 153"/>
                        <a:gd name="T24" fmla="*/ 126 w 252"/>
                        <a:gd name="T25" fmla="*/ 0 h 153"/>
                        <a:gd name="T26" fmla="*/ 93 w 252"/>
                        <a:gd name="T27" fmla="*/ 4 h 153"/>
                        <a:gd name="T28" fmla="*/ 63 w 252"/>
                        <a:gd name="T29" fmla="*/ 13 h 153"/>
                        <a:gd name="T30" fmla="*/ 37 w 252"/>
                        <a:gd name="T31" fmla="*/ 30 h 153"/>
                        <a:gd name="T32" fmla="*/ 17 w 252"/>
                        <a:gd name="T33" fmla="*/ 49 h 153"/>
                        <a:gd name="T34" fmla="*/ 4 w 252"/>
                        <a:gd name="T35" fmla="*/ 67 h 153"/>
                        <a:gd name="T36" fmla="*/ 0 w 252"/>
                        <a:gd name="T37" fmla="*/ 86 h 153"/>
                        <a:gd name="T38" fmla="*/ 4 w 252"/>
                        <a:gd name="T39" fmla="*/ 104 h 153"/>
                        <a:gd name="T40" fmla="*/ 17 w 252"/>
                        <a:gd name="T41" fmla="*/ 119 h 153"/>
                        <a:gd name="T42" fmla="*/ 37 w 252"/>
                        <a:gd name="T43" fmla="*/ 134 h 153"/>
                        <a:gd name="T44" fmla="*/ 63 w 252"/>
                        <a:gd name="T45" fmla="*/ 143 h 153"/>
                        <a:gd name="T46" fmla="*/ 93 w 252"/>
                        <a:gd name="T47" fmla="*/ 151 h 153"/>
                        <a:gd name="T48" fmla="*/ 126 w 252"/>
                        <a:gd name="T49" fmla="*/ 153 h 153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w 252"/>
                        <a:gd name="T76" fmla="*/ 0 h 153"/>
                        <a:gd name="T77" fmla="*/ 252 w 252"/>
                        <a:gd name="T78" fmla="*/ 153 h 153"/>
                      </a:gdLst>
                      <a:ahLst/>
                      <a:cxnLst>
                        <a:cxn ang="T50">
                          <a:pos x="T0" y="T1"/>
                        </a:cxn>
                        <a:cxn ang="T51">
                          <a:pos x="T2" y="T3"/>
                        </a:cxn>
                        <a:cxn ang="T52">
                          <a:pos x="T4" y="T5"/>
                        </a:cxn>
                        <a:cxn ang="T53">
                          <a:pos x="T6" y="T7"/>
                        </a:cxn>
                        <a:cxn ang="T54">
                          <a:pos x="T8" y="T9"/>
                        </a:cxn>
                        <a:cxn ang="T55">
                          <a:pos x="T10" y="T11"/>
                        </a:cxn>
                        <a:cxn ang="T56">
                          <a:pos x="T12" y="T13"/>
                        </a:cxn>
                        <a:cxn ang="T57">
                          <a:pos x="T14" y="T15"/>
                        </a:cxn>
                        <a:cxn ang="T58">
                          <a:pos x="T16" y="T17"/>
                        </a:cxn>
                        <a:cxn ang="T59">
                          <a:pos x="T18" y="T19"/>
                        </a:cxn>
                        <a:cxn ang="T60">
                          <a:pos x="T20" y="T21"/>
                        </a:cxn>
                        <a:cxn ang="T61">
                          <a:pos x="T22" y="T23"/>
                        </a:cxn>
                        <a:cxn ang="T62">
                          <a:pos x="T24" y="T25"/>
                        </a:cxn>
                        <a:cxn ang="T63">
                          <a:pos x="T26" y="T27"/>
                        </a:cxn>
                        <a:cxn ang="T64">
                          <a:pos x="T28" y="T29"/>
                        </a:cxn>
                        <a:cxn ang="T65">
                          <a:pos x="T30" y="T31"/>
                        </a:cxn>
                        <a:cxn ang="T66">
                          <a:pos x="T32" y="T33"/>
                        </a:cxn>
                        <a:cxn ang="T67">
                          <a:pos x="T34" y="T35"/>
                        </a:cxn>
                        <a:cxn ang="T68">
                          <a:pos x="T36" y="T37"/>
                        </a:cxn>
                        <a:cxn ang="T69">
                          <a:pos x="T38" y="T39"/>
                        </a:cxn>
                        <a:cxn ang="T70">
                          <a:pos x="T40" y="T41"/>
                        </a:cxn>
                        <a:cxn ang="T71">
                          <a:pos x="T42" y="T43"/>
                        </a:cxn>
                        <a:cxn ang="T72">
                          <a:pos x="T44" y="T45"/>
                        </a:cxn>
                        <a:cxn ang="T73">
                          <a:pos x="T46" y="T47"/>
                        </a:cxn>
                        <a:cxn ang="T74">
                          <a:pos x="T48" y="T49"/>
                        </a:cxn>
                      </a:cxnLst>
                      <a:rect l="T75" t="T76" r="T77" b="T78"/>
                      <a:pathLst>
                        <a:path w="252" h="153">
                          <a:moveTo>
                            <a:pt x="126" y="153"/>
                          </a:moveTo>
                          <a:lnTo>
                            <a:pt x="160" y="151"/>
                          </a:lnTo>
                          <a:lnTo>
                            <a:pt x="189" y="143"/>
                          </a:lnTo>
                          <a:lnTo>
                            <a:pt x="215" y="134"/>
                          </a:lnTo>
                          <a:lnTo>
                            <a:pt x="236" y="119"/>
                          </a:lnTo>
                          <a:lnTo>
                            <a:pt x="249" y="104"/>
                          </a:lnTo>
                          <a:lnTo>
                            <a:pt x="252" y="86"/>
                          </a:lnTo>
                          <a:lnTo>
                            <a:pt x="249" y="67"/>
                          </a:lnTo>
                          <a:lnTo>
                            <a:pt x="236" y="49"/>
                          </a:lnTo>
                          <a:lnTo>
                            <a:pt x="215" y="30"/>
                          </a:lnTo>
                          <a:lnTo>
                            <a:pt x="189" y="13"/>
                          </a:lnTo>
                          <a:lnTo>
                            <a:pt x="160" y="4"/>
                          </a:lnTo>
                          <a:lnTo>
                            <a:pt x="126" y="0"/>
                          </a:lnTo>
                          <a:lnTo>
                            <a:pt x="93" y="4"/>
                          </a:lnTo>
                          <a:lnTo>
                            <a:pt x="63" y="13"/>
                          </a:lnTo>
                          <a:lnTo>
                            <a:pt x="37" y="30"/>
                          </a:lnTo>
                          <a:lnTo>
                            <a:pt x="17" y="49"/>
                          </a:lnTo>
                          <a:lnTo>
                            <a:pt x="4" y="67"/>
                          </a:lnTo>
                          <a:lnTo>
                            <a:pt x="0" y="86"/>
                          </a:lnTo>
                          <a:lnTo>
                            <a:pt x="4" y="104"/>
                          </a:lnTo>
                          <a:lnTo>
                            <a:pt x="17" y="119"/>
                          </a:lnTo>
                          <a:lnTo>
                            <a:pt x="37" y="134"/>
                          </a:lnTo>
                          <a:lnTo>
                            <a:pt x="63" y="143"/>
                          </a:lnTo>
                          <a:lnTo>
                            <a:pt x="93" y="151"/>
                          </a:lnTo>
                          <a:lnTo>
                            <a:pt x="126" y="153"/>
                          </a:lnTo>
                          <a:close/>
                        </a:path>
                      </a:pathLst>
                    </a:custGeom>
                    <a:solidFill>
                      <a:srgbClr val="707070"/>
                    </a:solidFill>
                    <a:ln w="0">
                      <a:solidFill>
                        <a:srgbClr val="70707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281" name="Freeform 200"/>
                    <p:cNvSpPr>
                      <a:spLocks/>
                    </p:cNvSpPr>
                    <p:nvPr/>
                  </p:nvSpPr>
                  <p:spPr bwMode="auto">
                    <a:xfrm>
                      <a:off x="895" y="2745"/>
                      <a:ext cx="222" cy="136"/>
                    </a:xfrm>
                    <a:custGeom>
                      <a:avLst/>
                      <a:gdLst>
                        <a:gd name="T0" fmla="*/ 111 w 222"/>
                        <a:gd name="T1" fmla="*/ 136 h 136"/>
                        <a:gd name="T2" fmla="*/ 146 w 222"/>
                        <a:gd name="T3" fmla="*/ 132 h 136"/>
                        <a:gd name="T4" fmla="*/ 176 w 222"/>
                        <a:gd name="T5" fmla="*/ 125 h 136"/>
                        <a:gd name="T6" fmla="*/ 200 w 222"/>
                        <a:gd name="T7" fmla="*/ 112 h 136"/>
                        <a:gd name="T8" fmla="*/ 217 w 222"/>
                        <a:gd name="T9" fmla="*/ 95 h 136"/>
                        <a:gd name="T10" fmla="*/ 222 w 222"/>
                        <a:gd name="T11" fmla="*/ 78 h 136"/>
                        <a:gd name="T12" fmla="*/ 219 w 222"/>
                        <a:gd name="T13" fmla="*/ 62 h 136"/>
                        <a:gd name="T14" fmla="*/ 208 w 222"/>
                        <a:gd name="T15" fmla="*/ 43 h 136"/>
                        <a:gd name="T16" fmla="*/ 189 w 222"/>
                        <a:gd name="T17" fmla="*/ 26 h 136"/>
                        <a:gd name="T18" fmla="*/ 167 w 222"/>
                        <a:gd name="T19" fmla="*/ 13 h 136"/>
                        <a:gd name="T20" fmla="*/ 141 w 222"/>
                        <a:gd name="T21" fmla="*/ 4 h 136"/>
                        <a:gd name="T22" fmla="*/ 111 w 222"/>
                        <a:gd name="T23" fmla="*/ 0 h 136"/>
                        <a:gd name="T24" fmla="*/ 81 w 222"/>
                        <a:gd name="T25" fmla="*/ 4 h 136"/>
                        <a:gd name="T26" fmla="*/ 56 w 222"/>
                        <a:gd name="T27" fmla="*/ 13 h 136"/>
                        <a:gd name="T28" fmla="*/ 33 w 222"/>
                        <a:gd name="T29" fmla="*/ 26 h 136"/>
                        <a:gd name="T30" fmla="*/ 15 w 222"/>
                        <a:gd name="T31" fmla="*/ 43 h 136"/>
                        <a:gd name="T32" fmla="*/ 4 w 222"/>
                        <a:gd name="T33" fmla="*/ 62 h 136"/>
                        <a:gd name="T34" fmla="*/ 0 w 222"/>
                        <a:gd name="T35" fmla="*/ 78 h 136"/>
                        <a:gd name="T36" fmla="*/ 5 w 222"/>
                        <a:gd name="T37" fmla="*/ 95 h 136"/>
                        <a:gd name="T38" fmla="*/ 22 w 222"/>
                        <a:gd name="T39" fmla="*/ 112 h 136"/>
                        <a:gd name="T40" fmla="*/ 46 w 222"/>
                        <a:gd name="T41" fmla="*/ 125 h 136"/>
                        <a:gd name="T42" fmla="*/ 76 w 222"/>
                        <a:gd name="T43" fmla="*/ 132 h 136"/>
                        <a:gd name="T44" fmla="*/ 111 w 222"/>
                        <a:gd name="T45" fmla="*/ 136 h 1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w 222"/>
                        <a:gd name="T70" fmla="*/ 0 h 136"/>
                        <a:gd name="T71" fmla="*/ 222 w 222"/>
                        <a:gd name="T72" fmla="*/ 136 h 136"/>
                      </a:gdLst>
                      <a:ahLst/>
                      <a:cxnLst>
                        <a:cxn ang="T46">
                          <a:pos x="T0" y="T1"/>
                        </a:cxn>
                        <a:cxn ang="T47">
                          <a:pos x="T2" y="T3"/>
                        </a:cxn>
                        <a:cxn ang="T48">
                          <a:pos x="T4" y="T5"/>
                        </a:cxn>
                        <a:cxn ang="T49">
                          <a:pos x="T6" y="T7"/>
                        </a:cxn>
                        <a:cxn ang="T50">
                          <a:pos x="T8" y="T9"/>
                        </a:cxn>
                        <a:cxn ang="T51">
                          <a:pos x="T10" y="T11"/>
                        </a:cxn>
                        <a:cxn ang="T52">
                          <a:pos x="T12" y="T13"/>
                        </a:cxn>
                        <a:cxn ang="T53">
                          <a:pos x="T14" y="T15"/>
                        </a:cxn>
                        <a:cxn ang="T54">
                          <a:pos x="T16" y="T17"/>
                        </a:cxn>
                        <a:cxn ang="T55">
                          <a:pos x="T18" y="T19"/>
                        </a:cxn>
                        <a:cxn ang="T56">
                          <a:pos x="T20" y="T21"/>
                        </a:cxn>
                        <a:cxn ang="T57">
                          <a:pos x="T22" y="T23"/>
                        </a:cxn>
                        <a:cxn ang="T58">
                          <a:pos x="T24" y="T25"/>
                        </a:cxn>
                        <a:cxn ang="T59">
                          <a:pos x="T26" y="T27"/>
                        </a:cxn>
                        <a:cxn ang="T60">
                          <a:pos x="T28" y="T29"/>
                        </a:cxn>
                        <a:cxn ang="T61">
                          <a:pos x="T30" y="T31"/>
                        </a:cxn>
                        <a:cxn ang="T62">
                          <a:pos x="T32" y="T33"/>
                        </a:cxn>
                        <a:cxn ang="T63">
                          <a:pos x="T34" y="T35"/>
                        </a:cxn>
                        <a:cxn ang="T64">
                          <a:pos x="T36" y="T37"/>
                        </a:cxn>
                        <a:cxn ang="T65">
                          <a:pos x="T38" y="T39"/>
                        </a:cxn>
                        <a:cxn ang="T66">
                          <a:pos x="T40" y="T41"/>
                        </a:cxn>
                        <a:cxn ang="T67">
                          <a:pos x="T42" y="T43"/>
                        </a:cxn>
                        <a:cxn ang="T68">
                          <a:pos x="T44" y="T45"/>
                        </a:cxn>
                      </a:cxnLst>
                      <a:rect l="T69" t="T70" r="T71" b="T72"/>
                      <a:pathLst>
                        <a:path w="222" h="136">
                          <a:moveTo>
                            <a:pt x="111" y="136"/>
                          </a:moveTo>
                          <a:lnTo>
                            <a:pt x="146" y="132"/>
                          </a:lnTo>
                          <a:lnTo>
                            <a:pt x="176" y="125"/>
                          </a:lnTo>
                          <a:lnTo>
                            <a:pt x="200" y="112"/>
                          </a:lnTo>
                          <a:lnTo>
                            <a:pt x="217" y="95"/>
                          </a:lnTo>
                          <a:lnTo>
                            <a:pt x="222" y="78"/>
                          </a:lnTo>
                          <a:lnTo>
                            <a:pt x="219" y="62"/>
                          </a:lnTo>
                          <a:lnTo>
                            <a:pt x="208" y="43"/>
                          </a:lnTo>
                          <a:lnTo>
                            <a:pt x="189" y="26"/>
                          </a:lnTo>
                          <a:lnTo>
                            <a:pt x="167" y="13"/>
                          </a:lnTo>
                          <a:lnTo>
                            <a:pt x="141" y="4"/>
                          </a:lnTo>
                          <a:lnTo>
                            <a:pt x="111" y="0"/>
                          </a:lnTo>
                          <a:lnTo>
                            <a:pt x="81" y="4"/>
                          </a:lnTo>
                          <a:lnTo>
                            <a:pt x="56" y="13"/>
                          </a:lnTo>
                          <a:lnTo>
                            <a:pt x="33" y="26"/>
                          </a:lnTo>
                          <a:lnTo>
                            <a:pt x="15" y="43"/>
                          </a:lnTo>
                          <a:lnTo>
                            <a:pt x="4" y="62"/>
                          </a:lnTo>
                          <a:lnTo>
                            <a:pt x="0" y="78"/>
                          </a:lnTo>
                          <a:lnTo>
                            <a:pt x="5" y="95"/>
                          </a:lnTo>
                          <a:lnTo>
                            <a:pt x="22" y="112"/>
                          </a:lnTo>
                          <a:lnTo>
                            <a:pt x="46" y="125"/>
                          </a:lnTo>
                          <a:lnTo>
                            <a:pt x="76" y="132"/>
                          </a:lnTo>
                          <a:lnTo>
                            <a:pt x="111" y="136"/>
                          </a:lnTo>
                          <a:close/>
                        </a:path>
                      </a:pathLst>
                    </a:custGeom>
                    <a:solidFill>
                      <a:srgbClr val="878787"/>
                    </a:solidFill>
                    <a:ln w="0">
                      <a:solidFill>
                        <a:srgbClr val="878787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282" name="Freeform 201"/>
                    <p:cNvSpPr>
                      <a:spLocks/>
                    </p:cNvSpPr>
                    <p:nvPr/>
                  </p:nvSpPr>
                  <p:spPr bwMode="auto">
                    <a:xfrm>
                      <a:off x="910" y="2747"/>
                      <a:ext cx="193" cy="117"/>
                    </a:xfrm>
                    <a:custGeom>
                      <a:avLst/>
                      <a:gdLst>
                        <a:gd name="T0" fmla="*/ 96 w 193"/>
                        <a:gd name="T1" fmla="*/ 117 h 117"/>
                        <a:gd name="T2" fmla="*/ 126 w 193"/>
                        <a:gd name="T3" fmla="*/ 113 h 117"/>
                        <a:gd name="T4" fmla="*/ 154 w 193"/>
                        <a:gd name="T5" fmla="*/ 106 h 117"/>
                        <a:gd name="T6" fmla="*/ 174 w 193"/>
                        <a:gd name="T7" fmla="*/ 97 h 117"/>
                        <a:gd name="T8" fmla="*/ 187 w 193"/>
                        <a:gd name="T9" fmla="*/ 82 h 117"/>
                        <a:gd name="T10" fmla="*/ 193 w 193"/>
                        <a:gd name="T11" fmla="*/ 67 h 117"/>
                        <a:gd name="T12" fmla="*/ 187 w 193"/>
                        <a:gd name="T13" fmla="*/ 49 h 117"/>
                        <a:gd name="T14" fmla="*/ 174 w 193"/>
                        <a:gd name="T15" fmla="*/ 32 h 117"/>
                        <a:gd name="T16" fmla="*/ 154 w 193"/>
                        <a:gd name="T17" fmla="*/ 15 h 117"/>
                        <a:gd name="T18" fmla="*/ 126 w 193"/>
                        <a:gd name="T19" fmla="*/ 4 h 117"/>
                        <a:gd name="T20" fmla="*/ 96 w 193"/>
                        <a:gd name="T21" fmla="*/ 0 h 117"/>
                        <a:gd name="T22" fmla="*/ 66 w 193"/>
                        <a:gd name="T23" fmla="*/ 4 h 117"/>
                        <a:gd name="T24" fmla="*/ 41 w 193"/>
                        <a:gd name="T25" fmla="*/ 15 h 117"/>
                        <a:gd name="T26" fmla="*/ 18 w 193"/>
                        <a:gd name="T27" fmla="*/ 32 h 117"/>
                        <a:gd name="T28" fmla="*/ 5 w 193"/>
                        <a:gd name="T29" fmla="*/ 49 h 117"/>
                        <a:gd name="T30" fmla="*/ 0 w 193"/>
                        <a:gd name="T31" fmla="*/ 67 h 117"/>
                        <a:gd name="T32" fmla="*/ 5 w 193"/>
                        <a:gd name="T33" fmla="*/ 82 h 117"/>
                        <a:gd name="T34" fmla="*/ 18 w 193"/>
                        <a:gd name="T35" fmla="*/ 97 h 117"/>
                        <a:gd name="T36" fmla="*/ 41 w 193"/>
                        <a:gd name="T37" fmla="*/ 106 h 117"/>
                        <a:gd name="T38" fmla="*/ 66 w 193"/>
                        <a:gd name="T39" fmla="*/ 113 h 117"/>
                        <a:gd name="T40" fmla="*/ 96 w 193"/>
                        <a:gd name="T41" fmla="*/ 117 h 117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w 193"/>
                        <a:gd name="T64" fmla="*/ 0 h 117"/>
                        <a:gd name="T65" fmla="*/ 193 w 193"/>
                        <a:gd name="T66" fmla="*/ 117 h 117"/>
                      </a:gdLst>
                      <a:ahLst/>
                      <a:cxnLst>
                        <a:cxn ang="T42">
                          <a:pos x="T0" y="T1"/>
                        </a:cxn>
                        <a:cxn ang="T43">
                          <a:pos x="T2" y="T3"/>
                        </a:cxn>
                        <a:cxn ang="T44">
                          <a:pos x="T4" y="T5"/>
                        </a:cxn>
                        <a:cxn ang="T45">
                          <a:pos x="T6" y="T7"/>
                        </a:cxn>
                        <a:cxn ang="T46">
                          <a:pos x="T8" y="T9"/>
                        </a:cxn>
                        <a:cxn ang="T47">
                          <a:pos x="T10" y="T11"/>
                        </a:cxn>
                        <a:cxn ang="T48">
                          <a:pos x="T12" y="T13"/>
                        </a:cxn>
                        <a:cxn ang="T49">
                          <a:pos x="T14" y="T15"/>
                        </a:cxn>
                        <a:cxn ang="T50">
                          <a:pos x="T16" y="T17"/>
                        </a:cxn>
                        <a:cxn ang="T51">
                          <a:pos x="T18" y="T19"/>
                        </a:cxn>
                        <a:cxn ang="T52">
                          <a:pos x="T20" y="T21"/>
                        </a:cxn>
                        <a:cxn ang="T53">
                          <a:pos x="T22" y="T23"/>
                        </a:cxn>
                        <a:cxn ang="T54">
                          <a:pos x="T24" y="T25"/>
                        </a:cxn>
                        <a:cxn ang="T55">
                          <a:pos x="T26" y="T27"/>
                        </a:cxn>
                        <a:cxn ang="T56">
                          <a:pos x="T28" y="T29"/>
                        </a:cxn>
                        <a:cxn ang="T57">
                          <a:pos x="T30" y="T31"/>
                        </a:cxn>
                        <a:cxn ang="T58">
                          <a:pos x="T32" y="T33"/>
                        </a:cxn>
                        <a:cxn ang="T59">
                          <a:pos x="T34" y="T35"/>
                        </a:cxn>
                        <a:cxn ang="T60">
                          <a:pos x="T36" y="T37"/>
                        </a:cxn>
                        <a:cxn ang="T61">
                          <a:pos x="T38" y="T39"/>
                        </a:cxn>
                        <a:cxn ang="T62">
                          <a:pos x="T40" y="T41"/>
                        </a:cxn>
                      </a:cxnLst>
                      <a:rect l="T63" t="T64" r="T65" b="T66"/>
                      <a:pathLst>
                        <a:path w="193" h="117">
                          <a:moveTo>
                            <a:pt x="96" y="117"/>
                          </a:moveTo>
                          <a:lnTo>
                            <a:pt x="126" y="113"/>
                          </a:lnTo>
                          <a:lnTo>
                            <a:pt x="154" y="106"/>
                          </a:lnTo>
                          <a:lnTo>
                            <a:pt x="174" y="97"/>
                          </a:lnTo>
                          <a:lnTo>
                            <a:pt x="187" y="82"/>
                          </a:lnTo>
                          <a:lnTo>
                            <a:pt x="193" y="67"/>
                          </a:lnTo>
                          <a:lnTo>
                            <a:pt x="187" y="49"/>
                          </a:lnTo>
                          <a:lnTo>
                            <a:pt x="174" y="32"/>
                          </a:lnTo>
                          <a:lnTo>
                            <a:pt x="154" y="15"/>
                          </a:lnTo>
                          <a:lnTo>
                            <a:pt x="126" y="4"/>
                          </a:lnTo>
                          <a:lnTo>
                            <a:pt x="96" y="0"/>
                          </a:lnTo>
                          <a:lnTo>
                            <a:pt x="66" y="4"/>
                          </a:lnTo>
                          <a:lnTo>
                            <a:pt x="41" y="15"/>
                          </a:lnTo>
                          <a:lnTo>
                            <a:pt x="18" y="32"/>
                          </a:lnTo>
                          <a:lnTo>
                            <a:pt x="5" y="49"/>
                          </a:lnTo>
                          <a:lnTo>
                            <a:pt x="0" y="67"/>
                          </a:lnTo>
                          <a:lnTo>
                            <a:pt x="5" y="82"/>
                          </a:lnTo>
                          <a:lnTo>
                            <a:pt x="18" y="97"/>
                          </a:lnTo>
                          <a:lnTo>
                            <a:pt x="41" y="106"/>
                          </a:lnTo>
                          <a:lnTo>
                            <a:pt x="66" y="113"/>
                          </a:lnTo>
                          <a:lnTo>
                            <a:pt x="96" y="117"/>
                          </a:lnTo>
                          <a:close/>
                        </a:path>
                      </a:pathLst>
                    </a:custGeom>
                    <a:solidFill>
                      <a:srgbClr val="9F9F9F"/>
                    </a:solidFill>
                    <a:ln w="0">
                      <a:solidFill>
                        <a:srgbClr val="9F9F9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283" name="Freeform 202"/>
                    <p:cNvSpPr>
                      <a:spLocks/>
                    </p:cNvSpPr>
                    <p:nvPr/>
                  </p:nvSpPr>
                  <p:spPr bwMode="auto">
                    <a:xfrm>
                      <a:off x="926" y="2749"/>
                      <a:ext cx="162" cy="97"/>
                    </a:xfrm>
                    <a:custGeom>
                      <a:avLst/>
                      <a:gdLst>
                        <a:gd name="T0" fmla="*/ 80 w 162"/>
                        <a:gd name="T1" fmla="*/ 97 h 97"/>
                        <a:gd name="T2" fmla="*/ 106 w 162"/>
                        <a:gd name="T3" fmla="*/ 95 h 97"/>
                        <a:gd name="T4" fmla="*/ 128 w 162"/>
                        <a:gd name="T5" fmla="*/ 89 h 97"/>
                        <a:gd name="T6" fmla="*/ 145 w 162"/>
                        <a:gd name="T7" fmla="*/ 80 h 97"/>
                        <a:gd name="T8" fmla="*/ 158 w 162"/>
                        <a:gd name="T9" fmla="*/ 69 h 97"/>
                        <a:gd name="T10" fmla="*/ 162 w 162"/>
                        <a:gd name="T11" fmla="*/ 56 h 97"/>
                        <a:gd name="T12" fmla="*/ 158 w 162"/>
                        <a:gd name="T13" fmla="*/ 41 h 97"/>
                        <a:gd name="T14" fmla="*/ 145 w 162"/>
                        <a:gd name="T15" fmla="*/ 26 h 97"/>
                        <a:gd name="T16" fmla="*/ 128 w 162"/>
                        <a:gd name="T17" fmla="*/ 13 h 97"/>
                        <a:gd name="T18" fmla="*/ 106 w 162"/>
                        <a:gd name="T19" fmla="*/ 4 h 97"/>
                        <a:gd name="T20" fmla="*/ 80 w 162"/>
                        <a:gd name="T21" fmla="*/ 0 h 97"/>
                        <a:gd name="T22" fmla="*/ 54 w 162"/>
                        <a:gd name="T23" fmla="*/ 4 h 97"/>
                        <a:gd name="T24" fmla="*/ 34 w 162"/>
                        <a:gd name="T25" fmla="*/ 13 h 97"/>
                        <a:gd name="T26" fmla="*/ 15 w 162"/>
                        <a:gd name="T27" fmla="*/ 26 h 97"/>
                        <a:gd name="T28" fmla="*/ 4 w 162"/>
                        <a:gd name="T29" fmla="*/ 41 h 97"/>
                        <a:gd name="T30" fmla="*/ 0 w 162"/>
                        <a:gd name="T31" fmla="*/ 56 h 97"/>
                        <a:gd name="T32" fmla="*/ 4 w 162"/>
                        <a:gd name="T33" fmla="*/ 69 h 97"/>
                        <a:gd name="T34" fmla="*/ 15 w 162"/>
                        <a:gd name="T35" fmla="*/ 80 h 97"/>
                        <a:gd name="T36" fmla="*/ 34 w 162"/>
                        <a:gd name="T37" fmla="*/ 89 h 97"/>
                        <a:gd name="T38" fmla="*/ 54 w 162"/>
                        <a:gd name="T39" fmla="*/ 95 h 97"/>
                        <a:gd name="T40" fmla="*/ 80 w 162"/>
                        <a:gd name="T41" fmla="*/ 97 h 97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w 162"/>
                        <a:gd name="T64" fmla="*/ 0 h 97"/>
                        <a:gd name="T65" fmla="*/ 162 w 162"/>
                        <a:gd name="T66" fmla="*/ 97 h 97"/>
                      </a:gdLst>
                      <a:ahLst/>
                      <a:cxnLst>
                        <a:cxn ang="T42">
                          <a:pos x="T0" y="T1"/>
                        </a:cxn>
                        <a:cxn ang="T43">
                          <a:pos x="T2" y="T3"/>
                        </a:cxn>
                        <a:cxn ang="T44">
                          <a:pos x="T4" y="T5"/>
                        </a:cxn>
                        <a:cxn ang="T45">
                          <a:pos x="T6" y="T7"/>
                        </a:cxn>
                        <a:cxn ang="T46">
                          <a:pos x="T8" y="T9"/>
                        </a:cxn>
                        <a:cxn ang="T47">
                          <a:pos x="T10" y="T11"/>
                        </a:cxn>
                        <a:cxn ang="T48">
                          <a:pos x="T12" y="T13"/>
                        </a:cxn>
                        <a:cxn ang="T49">
                          <a:pos x="T14" y="T15"/>
                        </a:cxn>
                        <a:cxn ang="T50">
                          <a:pos x="T16" y="T17"/>
                        </a:cxn>
                        <a:cxn ang="T51">
                          <a:pos x="T18" y="T19"/>
                        </a:cxn>
                        <a:cxn ang="T52">
                          <a:pos x="T20" y="T21"/>
                        </a:cxn>
                        <a:cxn ang="T53">
                          <a:pos x="T22" y="T23"/>
                        </a:cxn>
                        <a:cxn ang="T54">
                          <a:pos x="T24" y="T25"/>
                        </a:cxn>
                        <a:cxn ang="T55">
                          <a:pos x="T26" y="T27"/>
                        </a:cxn>
                        <a:cxn ang="T56">
                          <a:pos x="T28" y="T29"/>
                        </a:cxn>
                        <a:cxn ang="T57">
                          <a:pos x="T30" y="T31"/>
                        </a:cxn>
                        <a:cxn ang="T58">
                          <a:pos x="T32" y="T33"/>
                        </a:cxn>
                        <a:cxn ang="T59">
                          <a:pos x="T34" y="T35"/>
                        </a:cxn>
                        <a:cxn ang="T60">
                          <a:pos x="T36" y="T37"/>
                        </a:cxn>
                        <a:cxn ang="T61">
                          <a:pos x="T38" y="T39"/>
                        </a:cxn>
                        <a:cxn ang="T62">
                          <a:pos x="T40" y="T41"/>
                        </a:cxn>
                      </a:cxnLst>
                      <a:rect l="T63" t="T64" r="T65" b="T66"/>
                      <a:pathLst>
                        <a:path w="162" h="97">
                          <a:moveTo>
                            <a:pt x="80" y="97"/>
                          </a:moveTo>
                          <a:lnTo>
                            <a:pt x="106" y="95"/>
                          </a:lnTo>
                          <a:lnTo>
                            <a:pt x="128" y="89"/>
                          </a:lnTo>
                          <a:lnTo>
                            <a:pt x="145" y="80"/>
                          </a:lnTo>
                          <a:lnTo>
                            <a:pt x="158" y="69"/>
                          </a:lnTo>
                          <a:lnTo>
                            <a:pt x="162" y="56"/>
                          </a:lnTo>
                          <a:lnTo>
                            <a:pt x="158" y="41"/>
                          </a:lnTo>
                          <a:lnTo>
                            <a:pt x="145" y="26"/>
                          </a:lnTo>
                          <a:lnTo>
                            <a:pt x="128" y="13"/>
                          </a:lnTo>
                          <a:lnTo>
                            <a:pt x="106" y="4"/>
                          </a:lnTo>
                          <a:lnTo>
                            <a:pt x="80" y="0"/>
                          </a:lnTo>
                          <a:lnTo>
                            <a:pt x="54" y="4"/>
                          </a:lnTo>
                          <a:lnTo>
                            <a:pt x="34" y="13"/>
                          </a:lnTo>
                          <a:lnTo>
                            <a:pt x="15" y="26"/>
                          </a:lnTo>
                          <a:lnTo>
                            <a:pt x="4" y="41"/>
                          </a:lnTo>
                          <a:lnTo>
                            <a:pt x="0" y="56"/>
                          </a:lnTo>
                          <a:lnTo>
                            <a:pt x="4" y="69"/>
                          </a:lnTo>
                          <a:lnTo>
                            <a:pt x="15" y="80"/>
                          </a:lnTo>
                          <a:lnTo>
                            <a:pt x="34" y="89"/>
                          </a:lnTo>
                          <a:lnTo>
                            <a:pt x="54" y="95"/>
                          </a:lnTo>
                          <a:lnTo>
                            <a:pt x="80" y="97"/>
                          </a:lnTo>
                          <a:close/>
                        </a:path>
                      </a:pathLst>
                    </a:custGeom>
                    <a:solidFill>
                      <a:srgbClr val="B7B7B7"/>
                    </a:solidFill>
                    <a:ln w="0">
                      <a:solidFill>
                        <a:srgbClr val="B7B7B7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284" name="Freeform 203"/>
                    <p:cNvSpPr>
                      <a:spLocks/>
                    </p:cNvSpPr>
                    <p:nvPr/>
                  </p:nvSpPr>
                  <p:spPr bwMode="auto">
                    <a:xfrm>
                      <a:off x="941" y="2751"/>
                      <a:ext cx="132" cy="78"/>
                    </a:xfrm>
                    <a:custGeom>
                      <a:avLst/>
                      <a:gdLst>
                        <a:gd name="T0" fmla="*/ 65 w 132"/>
                        <a:gd name="T1" fmla="*/ 78 h 78"/>
                        <a:gd name="T2" fmla="*/ 91 w 132"/>
                        <a:gd name="T3" fmla="*/ 76 h 78"/>
                        <a:gd name="T4" fmla="*/ 111 w 132"/>
                        <a:gd name="T5" fmla="*/ 69 h 78"/>
                        <a:gd name="T6" fmla="*/ 126 w 132"/>
                        <a:gd name="T7" fmla="*/ 58 h 78"/>
                        <a:gd name="T8" fmla="*/ 132 w 132"/>
                        <a:gd name="T9" fmla="*/ 45 h 78"/>
                        <a:gd name="T10" fmla="*/ 126 w 132"/>
                        <a:gd name="T11" fmla="*/ 30 h 78"/>
                        <a:gd name="T12" fmla="*/ 111 w 132"/>
                        <a:gd name="T13" fmla="*/ 15 h 78"/>
                        <a:gd name="T14" fmla="*/ 91 w 132"/>
                        <a:gd name="T15" fmla="*/ 4 h 78"/>
                        <a:gd name="T16" fmla="*/ 65 w 132"/>
                        <a:gd name="T17" fmla="*/ 0 h 78"/>
                        <a:gd name="T18" fmla="*/ 41 w 132"/>
                        <a:gd name="T19" fmla="*/ 4 h 78"/>
                        <a:gd name="T20" fmla="*/ 19 w 132"/>
                        <a:gd name="T21" fmla="*/ 15 h 78"/>
                        <a:gd name="T22" fmla="*/ 6 w 132"/>
                        <a:gd name="T23" fmla="*/ 30 h 78"/>
                        <a:gd name="T24" fmla="*/ 0 w 132"/>
                        <a:gd name="T25" fmla="*/ 45 h 78"/>
                        <a:gd name="T26" fmla="*/ 6 w 132"/>
                        <a:gd name="T27" fmla="*/ 58 h 78"/>
                        <a:gd name="T28" fmla="*/ 19 w 132"/>
                        <a:gd name="T29" fmla="*/ 69 h 78"/>
                        <a:gd name="T30" fmla="*/ 41 w 132"/>
                        <a:gd name="T31" fmla="*/ 76 h 78"/>
                        <a:gd name="T32" fmla="*/ 65 w 132"/>
                        <a:gd name="T33" fmla="*/ 78 h 78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w 132"/>
                        <a:gd name="T52" fmla="*/ 0 h 78"/>
                        <a:gd name="T53" fmla="*/ 132 w 132"/>
                        <a:gd name="T54" fmla="*/ 78 h 78"/>
                      </a:gdLst>
                      <a:ahLst/>
                      <a:cxnLst>
                        <a:cxn ang="T34">
                          <a:pos x="T0" y="T1"/>
                        </a:cxn>
                        <a:cxn ang="T35">
                          <a:pos x="T2" y="T3"/>
                        </a:cxn>
                        <a:cxn ang="T36">
                          <a:pos x="T4" y="T5"/>
                        </a:cxn>
                        <a:cxn ang="T37">
                          <a:pos x="T6" y="T7"/>
                        </a:cxn>
                        <a:cxn ang="T38">
                          <a:pos x="T8" y="T9"/>
                        </a:cxn>
                        <a:cxn ang="T39">
                          <a:pos x="T10" y="T11"/>
                        </a:cxn>
                        <a:cxn ang="T40">
                          <a:pos x="T12" y="T13"/>
                        </a:cxn>
                        <a:cxn ang="T41">
                          <a:pos x="T14" y="T15"/>
                        </a:cxn>
                        <a:cxn ang="T42">
                          <a:pos x="T16" y="T17"/>
                        </a:cxn>
                        <a:cxn ang="T43">
                          <a:pos x="T18" y="T19"/>
                        </a:cxn>
                        <a:cxn ang="T44">
                          <a:pos x="T20" y="T21"/>
                        </a:cxn>
                        <a:cxn ang="T45">
                          <a:pos x="T22" y="T23"/>
                        </a:cxn>
                        <a:cxn ang="T46">
                          <a:pos x="T24" y="T25"/>
                        </a:cxn>
                        <a:cxn ang="T47">
                          <a:pos x="T26" y="T27"/>
                        </a:cxn>
                        <a:cxn ang="T48">
                          <a:pos x="T28" y="T29"/>
                        </a:cxn>
                        <a:cxn ang="T49">
                          <a:pos x="T30" y="T31"/>
                        </a:cxn>
                        <a:cxn ang="T50">
                          <a:pos x="T32" y="T33"/>
                        </a:cxn>
                      </a:cxnLst>
                      <a:rect l="T51" t="T52" r="T53" b="T54"/>
                      <a:pathLst>
                        <a:path w="132" h="78">
                          <a:moveTo>
                            <a:pt x="65" y="78"/>
                          </a:moveTo>
                          <a:lnTo>
                            <a:pt x="91" y="76"/>
                          </a:lnTo>
                          <a:lnTo>
                            <a:pt x="111" y="69"/>
                          </a:lnTo>
                          <a:lnTo>
                            <a:pt x="126" y="58"/>
                          </a:lnTo>
                          <a:lnTo>
                            <a:pt x="132" y="45"/>
                          </a:lnTo>
                          <a:lnTo>
                            <a:pt x="126" y="30"/>
                          </a:lnTo>
                          <a:lnTo>
                            <a:pt x="111" y="15"/>
                          </a:lnTo>
                          <a:lnTo>
                            <a:pt x="91" y="4"/>
                          </a:lnTo>
                          <a:lnTo>
                            <a:pt x="65" y="0"/>
                          </a:lnTo>
                          <a:lnTo>
                            <a:pt x="41" y="4"/>
                          </a:lnTo>
                          <a:lnTo>
                            <a:pt x="19" y="15"/>
                          </a:lnTo>
                          <a:lnTo>
                            <a:pt x="6" y="30"/>
                          </a:lnTo>
                          <a:lnTo>
                            <a:pt x="0" y="45"/>
                          </a:lnTo>
                          <a:lnTo>
                            <a:pt x="6" y="58"/>
                          </a:lnTo>
                          <a:lnTo>
                            <a:pt x="19" y="69"/>
                          </a:lnTo>
                          <a:lnTo>
                            <a:pt x="41" y="76"/>
                          </a:lnTo>
                          <a:lnTo>
                            <a:pt x="65" y="78"/>
                          </a:lnTo>
                          <a:close/>
                        </a:path>
                      </a:pathLst>
                    </a:custGeom>
                    <a:solidFill>
                      <a:srgbClr val="CFCFCF"/>
                    </a:solidFill>
                    <a:ln w="0">
                      <a:solidFill>
                        <a:srgbClr val="CFCFC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285" name="Freeform 204"/>
                    <p:cNvSpPr>
                      <a:spLocks/>
                    </p:cNvSpPr>
                    <p:nvPr/>
                  </p:nvSpPr>
                  <p:spPr bwMode="auto">
                    <a:xfrm>
                      <a:off x="956" y="2751"/>
                      <a:ext cx="100" cy="61"/>
                    </a:xfrm>
                    <a:custGeom>
                      <a:avLst/>
                      <a:gdLst>
                        <a:gd name="T0" fmla="*/ 50 w 100"/>
                        <a:gd name="T1" fmla="*/ 61 h 61"/>
                        <a:gd name="T2" fmla="*/ 71 w 100"/>
                        <a:gd name="T3" fmla="*/ 59 h 61"/>
                        <a:gd name="T4" fmla="*/ 87 w 100"/>
                        <a:gd name="T5" fmla="*/ 54 h 61"/>
                        <a:gd name="T6" fmla="*/ 96 w 100"/>
                        <a:gd name="T7" fmla="*/ 45 h 61"/>
                        <a:gd name="T8" fmla="*/ 100 w 100"/>
                        <a:gd name="T9" fmla="*/ 35 h 61"/>
                        <a:gd name="T10" fmla="*/ 96 w 100"/>
                        <a:gd name="T11" fmla="*/ 24 h 61"/>
                        <a:gd name="T12" fmla="*/ 87 w 100"/>
                        <a:gd name="T13" fmla="*/ 13 h 61"/>
                        <a:gd name="T14" fmla="*/ 71 w 100"/>
                        <a:gd name="T15" fmla="*/ 4 h 61"/>
                        <a:gd name="T16" fmla="*/ 50 w 100"/>
                        <a:gd name="T17" fmla="*/ 0 h 61"/>
                        <a:gd name="T18" fmla="*/ 32 w 100"/>
                        <a:gd name="T19" fmla="*/ 4 h 61"/>
                        <a:gd name="T20" fmla="*/ 15 w 100"/>
                        <a:gd name="T21" fmla="*/ 13 h 61"/>
                        <a:gd name="T22" fmla="*/ 6 w 100"/>
                        <a:gd name="T23" fmla="*/ 24 h 61"/>
                        <a:gd name="T24" fmla="*/ 0 w 100"/>
                        <a:gd name="T25" fmla="*/ 35 h 61"/>
                        <a:gd name="T26" fmla="*/ 6 w 100"/>
                        <a:gd name="T27" fmla="*/ 45 h 61"/>
                        <a:gd name="T28" fmla="*/ 15 w 100"/>
                        <a:gd name="T29" fmla="*/ 54 h 61"/>
                        <a:gd name="T30" fmla="*/ 32 w 100"/>
                        <a:gd name="T31" fmla="*/ 59 h 61"/>
                        <a:gd name="T32" fmla="*/ 50 w 100"/>
                        <a:gd name="T33" fmla="*/ 61 h 61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w 100"/>
                        <a:gd name="T52" fmla="*/ 0 h 61"/>
                        <a:gd name="T53" fmla="*/ 100 w 100"/>
                        <a:gd name="T54" fmla="*/ 61 h 61"/>
                      </a:gdLst>
                      <a:ahLst/>
                      <a:cxnLst>
                        <a:cxn ang="T34">
                          <a:pos x="T0" y="T1"/>
                        </a:cxn>
                        <a:cxn ang="T35">
                          <a:pos x="T2" y="T3"/>
                        </a:cxn>
                        <a:cxn ang="T36">
                          <a:pos x="T4" y="T5"/>
                        </a:cxn>
                        <a:cxn ang="T37">
                          <a:pos x="T6" y="T7"/>
                        </a:cxn>
                        <a:cxn ang="T38">
                          <a:pos x="T8" y="T9"/>
                        </a:cxn>
                        <a:cxn ang="T39">
                          <a:pos x="T10" y="T11"/>
                        </a:cxn>
                        <a:cxn ang="T40">
                          <a:pos x="T12" y="T13"/>
                        </a:cxn>
                        <a:cxn ang="T41">
                          <a:pos x="T14" y="T15"/>
                        </a:cxn>
                        <a:cxn ang="T42">
                          <a:pos x="T16" y="T17"/>
                        </a:cxn>
                        <a:cxn ang="T43">
                          <a:pos x="T18" y="T19"/>
                        </a:cxn>
                        <a:cxn ang="T44">
                          <a:pos x="T20" y="T21"/>
                        </a:cxn>
                        <a:cxn ang="T45">
                          <a:pos x="T22" y="T23"/>
                        </a:cxn>
                        <a:cxn ang="T46">
                          <a:pos x="T24" y="T25"/>
                        </a:cxn>
                        <a:cxn ang="T47">
                          <a:pos x="T26" y="T27"/>
                        </a:cxn>
                        <a:cxn ang="T48">
                          <a:pos x="T28" y="T29"/>
                        </a:cxn>
                        <a:cxn ang="T49">
                          <a:pos x="T30" y="T31"/>
                        </a:cxn>
                        <a:cxn ang="T50">
                          <a:pos x="T32" y="T33"/>
                        </a:cxn>
                      </a:cxnLst>
                      <a:rect l="T51" t="T52" r="T53" b="T54"/>
                      <a:pathLst>
                        <a:path w="100" h="61">
                          <a:moveTo>
                            <a:pt x="50" y="61"/>
                          </a:moveTo>
                          <a:lnTo>
                            <a:pt x="71" y="59"/>
                          </a:lnTo>
                          <a:lnTo>
                            <a:pt x="87" y="54"/>
                          </a:lnTo>
                          <a:lnTo>
                            <a:pt x="96" y="45"/>
                          </a:lnTo>
                          <a:lnTo>
                            <a:pt x="100" y="35"/>
                          </a:lnTo>
                          <a:lnTo>
                            <a:pt x="96" y="24"/>
                          </a:lnTo>
                          <a:lnTo>
                            <a:pt x="87" y="13"/>
                          </a:lnTo>
                          <a:lnTo>
                            <a:pt x="71" y="4"/>
                          </a:lnTo>
                          <a:lnTo>
                            <a:pt x="50" y="0"/>
                          </a:lnTo>
                          <a:lnTo>
                            <a:pt x="32" y="4"/>
                          </a:lnTo>
                          <a:lnTo>
                            <a:pt x="15" y="13"/>
                          </a:lnTo>
                          <a:lnTo>
                            <a:pt x="6" y="24"/>
                          </a:lnTo>
                          <a:lnTo>
                            <a:pt x="0" y="35"/>
                          </a:lnTo>
                          <a:lnTo>
                            <a:pt x="6" y="45"/>
                          </a:lnTo>
                          <a:lnTo>
                            <a:pt x="15" y="54"/>
                          </a:lnTo>
                          <a:lnTo>
                            <a:pt x="32" y="59"/>
                          </a:lnTo>
                          <a:lnTo>
                            <a:pt x="50" y="61"/>
                          </a:lnTo>
                          <a:close/>
                        </a:path>
                      </a:pathLst>
                    </a:custGeom>
                    <a:solidFill>
                      <a:srgbClr val="E7E7E7"/>
                    </a:solidFill>
                    <a:ln w="0">
                      <a:solidFill>
                        <a:srgbClr val="E7E7E7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286" name="Freeform 205"/>
                    <p:cNvSpPr>
                      <a:spLocks/>
                    </p:cNvSpPr>
                    <p:nvPr/>
                  </p:nvSpPr>
                  <p:spPr bwMode="auto">
                    <a:xfrm>
                      <a:off x="1167" y="3025"/>
                      <a:ext cx="219" cy="134"/>
                    </a:xfrm>
                    <a:custGeom>
                      <a:avLst/>
                      <a:gdLst>
                        <a:gd name="T0" fmla="*/ 110 w 219"/>
                        <a:gd name="T1" fmla="*/ 134 h 134"/>
                        <a:gd name="T2" fmla="*/ 145 w 219"/>
                        <a:gd name="T3" fmla="*/ 130 h 134"/>
                        <a:gd name="T4" fmla="*/ 175 w 219"/>
                        <a:gd name="T5" fmla="*/ 123 h 134"/>
                        <a:gd name="T6" fmla="*/ 199 w 219"/>
                        <a:gd name="T7" fmla="*/ 110 h 134"/>
                        <a:gd name="T8" fmla="*/ 214 w 219"/>
                        <a:gd name="T9" fmla="*/ 95 h 134"/>
                        <a:gd name="T10" fmla="*/ 219 w 219"/>
                        <a:gd name="T11" fmla="*/ 76 h 134"/>
                        <a:gd name="T12" fmla="*/ 214 w 219"/>
                        <a:gd name="T13" fmla="*/ 56 h 134"/>
                        <a:gd name="T14" fmla="*/ 199 w 219"/>
                        <a:gd name="T15" fmla="*/ 36 h 134"/>
                        <a:gd name="T16" fmla="*/ 175 w 219"/>
                        <a:gd name="T17" fmla="*/ 19 h 134"/>
                        <a:gd name="T18" fmla="*/ 145 w 219"/>
                        <a:gd name="T19" fmla="*/ 6 h 134"/>
                        <a:gd name="T20" fmla="*/ 110 w 219"/>
                        <a:gd name="T21" fmla="*/ 0 h 134"/>
                        <a:gd name="T22" fmla="*/ 75 w 219"/>
                        <a:gd name="T23" fmla="*/ 6 h 134"/>
                        <a:gd name="T24" fmla="*/ 45 w 219"/>
                        <a:gd name="T25" fmla="*/ 19 h 134"/>
                        <a:gd name="T26" fmla="*/ 21 w 219"/>
                        <a:gd name="T27" fmla="*/ 36 h 134"/>
                        <a:gd name="T28" fmla="*/ 6 w 219"/>
                        <a:gd name="T29" fmla="*/ 56 h 134"/>
                        <a:gd name="T30" fmla="*/ 0 w 219"/>
                        <a:gd name="T31" fmla="*/ 76 h 134"/>
                        <a:gd name="T32" fmla="*/ 6 w 219"/>
                        <a:gd name="T33" fmla="*/ 95 h 134"/>
                        <a:gd name="T34" fmla="*/ 21 w 219"/>
                        <a:gd name="T35" fmla="*/ 110 h 134"/>
                        <a:gd name="T36" fmla="*/ 45 w 219"/>
                        <a:gd name="T37" fmla="*/ 123 h 134"/>
                        <a:gd name="T38" fmla="*/ 75 w 219"/>
                        <a:gd name="T39" fmla="*/ 130 h 134"/>
                        <a:gd name="T40" fmla="*/ 110 w 219"/>
                        <a:gd name="T41" fmla="*/ 134 h 134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w 219"/>
                        <a:gd name="T64" fmla="*/ 0 h 134"/>
                        <a:gd name="T65" fmla="*/ 219 w 219"/>
                        <a:gd name="T66" fmla="*/ 134 h 134"/>
                      </a:gdLst>
                      <a:ahLst/>
                      <a:cxnLst>
                        <a:cxn ang="T42">
                          <a:pos x="T0" y="T1"/>
                        </a:cxn>
                        <a:cxn ang="T43">
                          <a:pos x="T2" y="T3"/>
                        </a:cxn>
                        <a:cxn ang="T44">
                          <a:pos x="T4" y="T5"/>
                        </a:cxn>
                        <a:cxn ang="T45">
                          <a:pos x="T6" y="T7"/>
                        </a:cxn>
                        <a:cxn ang="T46">
                          <a:pos x="T8" y="T9"/>
                        </a:cxn>
                        <a:cxn ang="T47">
                          <a:pos x="T10" y="T11"/>
                        </a:cxn>
                        <a:cxn ang="T48">
                          <a:pos x="T12" y="T13"/>
                        </a:cxn>
                        <a:cxn ang="T49">
                          <a:pos x="T14" y="T15"/>
                        </a:cxn>
                        <a:cxn ang="T50">
                          <a:pos x="T16" y="T17"/>
                        </a:cxn>
                        <a:cxn ang="T51">
                          <a:pos x="T18" y="T19"/>
                        </a:cxn>
                        <a:cxn ang="T52">
                          <a:pos x="T20" y="T21"/>
                        </a:cxn>
                        <a:cxn ang="T53">
                          <a:pos x="T22" y="T23"/>
                        </a:cxn>
                        <a:cxn ang="T54">
                          <a:pos x="T24" y="T25"/>
                        </a:cxn>
                        <a:cxn ang="T55">
                          <a:pos x="T26" y="T27"/>
                        </a:cxn>
                        <a:cxn ang="T56">
                          <a:pos x="T28" y="T29"/>
                        </a:cxn>
                        <a:cxn ang="T57">
                          <a:pos x="T30" y="T31"/>
                        </a:cxn>
                        <a:cxn ang="T58">
                          <a:pos x="T32" y="T33"/>
                        </a:cxn>
                        <a:cxn ang="T59">
                          <a:pos x="T34" y="T35"/>
                        </a:cxn>
                        <a:cxn ang="T60">
                          <a:pos x="T36" y="T37"/>
                        </a:cxn>
                        <a:cxn ang="T61">
                          <a:pos x="T38" y="T39"/>
                        </a:cxn>
                        <a:cxn ang="T62">
                          <a:pos x="T40" y="T41"/>
                        </a:cxn>
                      </a:cxnLst>
                      <a:rect l="T63" t="T64" r="T65" b="T66"/>
                      <a:pathLst>
                        <a:path w="219" h="134">
                          <a:moveTo>
                            <a:pt x="110" y="134"/>
                          </a:moveTo>
                          <a:lnTo>
                            <a:pt x="145" y="130"/>
                          </a:lnTo>
                          <a:lnTo>
                            <a:pt x="175" y="123"/>
                          </a:lnTo>
                          <a:lnTo>
                            <a:pt x="199" y="110"/>
                          </a:lnTo>
                          <a:lnTo>
                            <a:pt x="214" y="95"/>
                          </a:lnTo>
                          <a:lnTo>
                            <a:pt x="219" y="76"/>
                          </a:lnTo>
                          <a:lnTo>
                            <a:pt x="214" y="56"/>
                          </a:lnTo>
                          <a:lnTo>
                            <a:pt x="199" y="36"/>
                          </a:lnTo>
                          <a:lnTo>
                            <a:pt x="175" y="19"/>
                          </a:lnTo>
                          <a:lnTo>
                            <a:pt x="145" y="6"/>
                          </a:lnTo>
                          <a:lnTo>
                            <a:pt x="110" y="0"/>
                          </a:lnTo>
                          <a:lnTo>
                            <a:pt x="75" y="6"/>
                          </a:lnTo>
                          <a:lnTo>
                            <a:pt x="45" y="19"/>
                          </a:lnTo>
                          <a:lnTo>
                            <a:pt x="21" y="36"/>
                          </a:lnTo>
                          <a:lnTo>
                            <a:pt x="6" y="56"/>
                          </a:lnTo>
                          <a:lnTo>
                            <a:pt x="0" y="76"/>
                          </a:lnTo>
                          <a:lnTo>
                            <a:pt x="6" y="95"/>
                          </a:lnTo>
                          <a:lnTo>
                            <a:pt x="21" y="110"/>
                          </a:lnTo>
                          <a:lnTo>
                            <a:pt x="45" y="123"/>
                          </a:lnTo>
                          <a:lnTo>
                            <a:pt x="75" y="130"/>
                          </a:lnTo>
                          <a:lnTo>
                            <a:pt x="110" y="134"/>
                          </a:lnTo>
                          <a:close/>
                        </a:path>
                      </a:pathLst>
                    </a:custGeom>
                    <a:solidFill>
                      <a:srgbClr val="404040"/>
                    </a:solidFill>
                    <a:ln w="0">
                      <a:solidFill>
                        <a:srgbClr val="40404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287" name="Freeform 206"/>
                    <p:cNvSpPr>
                      <a:spLocks/>
                    </p:cNvSpPr>
                    <p:nvPr/>
                  </p:nvSpPr>
                  <p:spPr bwMode="auto">
                    <a:xfrm>
                      <a:off x="1117" y="3114"/>
                      <a:ext cx="269" cy="247"/>
                    </a:xfrm>
                    <a:custGeom>
                      <a:avLst/>
                      <a:gdLst>
                        <a:gd name="T0" fmla="*/ 119 w 269"/>
                        <a:gd name="T1" fmla="*/ 247 h 247"/>
                        <a:gd name="T2" fmla="*/ 88 w 269"/>
                        <a:gd name="T3" fmla="*/ 243 h 247"/>
                        <a:gd name="T4" fmla="*/ 62 w 269"/>
                        <a:gd name="T5" fmla="*/ 236 h 247"/>
                        <a:gd name="T6" fmla="*/ 41 w 269"/>
                        <a:gd name="T7" fmla="*/ 225 h 247"/>
                        <a:gd name="T8" fmla="*/ 26 w 269"/>
                        <a:gd name="T9" fmla="*/ 212 h 247"/>
                        <a:gd name="T10" fmla="*/ 15 w 269"/>
                        <a:gd name="T11" fmla="*/ 199 h 247"/>
                        <a:gd name="T12" fmla="*/ 8 w 269"/>
                        <a:gd name="T13" fmla="*/ 188 h 247"/>
                        <a:gd name="T14" fmla="*/ 2 w 269"/>
                        <a:gd name="T15" fmla="*/ 178 h 247"/>
                        <a:gd name="T16" fmla="*/ 0 w 269"/>
                        <a:gd name="T17" fmla="*/ 171 h 247"/>
                        <a:gd name="T18" fmla="*/ 0 w 269"/>
                        <a:gd name="T19" fmla="*/ 167 h 247"/>
                        <a:gd name="T20" fmla="*/ 0 w 269"/>
                        <a:gd name="T21" fmla="*/ 0 h 247"/>
                        <a:gd name="T22" fmla="*/ 269 w 269"/>
                        <a:gd name="T23" fmla="*/ 2 h 247"/>
                        <a:gd name="T24" fmla="*/ 269 w 269"/>
                        <a:gd name="T25" fmla="*/ 165 h 247"/>
                        <a:gd name="T26" fmla="*/ 262 w 269"/>
                        <a:gd name="T27" fmla="*/ 180 h 247"/>
                        <a:gd name="T28" fmla="*/ 254 w 269"/>
                        <a:gd name="T29" fmla="*/ 195 h 247"/>
                        <a:gd name="T30" fmla="*/ 249 w 269"/>
                        <a:gd name="T31" fmla="*/ 206 h 247"/>
                        <a:gd name="T32" fmla="*/ 245 w 269"/>
                        <a:gd name="T33" fmla="*/ 210 h 247"/>
                        <a:gd name="T34" fmla="*/ 230 w 269"/>
                        <a:gd name="T35" fmla="*/ 223 h 247"/>
                        <a:gd name="T36" fmla="*/ 208 w 269"/>
                        <a:gd name="T37" fmla="*/ 232 h 247"/>
                        <a:gd name="T38" fmla="*/ 184 w 269"/>
                        <a:gd name="T39" fmla="*/ 240 h 247"/>
                        <a:gd name="T40" fmla="*/ 160 w 269"/>
                        <a:gd name="T41" fmla="*/ 243 h 247"/>
                        <a:gd name="T42" fmla="*/ 139 w 269"/>
                        <a:gd name="T43" fmla="*/ 247 h 247"/>
                        <a:gd name="T44" fmla="*/ 125 w 269"/>
                        <a:gd name="T45" fmla="*/ 247 h 247"/>
                        <a:gd name="T46" fmla="*/ 119 w 269"/>
                        <a:gd name="T47" fmla="*/ 247 h 247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w 269"/>
                        <a:gd name="T73" fmla="*/ 0 h 247"/>
                        <a:gd name="T74" fmla="*/ 269 w 269"/>
                        <a:gd name="T75" fmla="*/ 247 h 247"/>
                      </a:gdLst>
                      <a:ahLst/>
                      <a:cxnLst>
                        <a:cxn ang="T48">
                          <a:pos x="T0" y="T1"/>
                        </a:cxn>
                        <a:cxn ang="T49">
                          <a:pos x="T2" y="T3"/>
                        </a:cxn>
                        <a:cxn ang="T50">
                          <a:pos x="T4" y="T5"/>
                        </a:cxn>
                        <a:cxn ang="T51">
                          <a:pos x="T6" y="T7"/>
                        </a:cxn>
                        <a:cxn ang="T52">
                          <a:pos x="T8" y="T9"/>
                        </a:cxn>
                        <a:cxn ang="T53">
                          <a:pos x="T10" y="T11"/>
                        </a:cxn>
                        <a:cxn ang="T54">
                          <a:pos x="T12" y="T13"/>
                        </a:cxn>
                        <a:cxn ang="T55">
                          <a:pos x="T14" y="T15"/>
                        </a:cxn>
                        <a:cxn ang="T56">
                          <a:pos x="T16" y="T17"/>
                        </a:cxn>
                        <a:cxn ang="T57">
                          <a:pos x="T18" y="T19"/>
                        </a:cxn>
                        <a:cxn ang="T58">
                          <a:pos x="T20" y="T21"/>
                        </a:cxn>
                        <a:cxn ang="T59">
                          <a:pos x="T22" y="T23"/>
                        </a:cxn>
                        <a:cxn ang="T60">
                          <a:pos x="T24" y="T25"/>
                        </a:cxn>
                        <a:cxn ang="T61">
                          <a:pos x="T26" y="T27"/>
                        </a:cxn>
                        <a:cxn ang="T62">
                          <a:pos x="T28" y="T29"/>
                        </a:cxn>
                        <a:cxn ang="T63">
                          <a:pos x="T30" y="T31"/>
                        </a:cxn>
                        <a:cxn ang="T64">
                          <a:pos x="T32" y="T33"/>
                        </a:cxn>
                        <a:cxn ang="T65">
                          <a:pos x="T34" y="T35"/>
                        </a:cxn>
                        <a:cxn ang="T66">
                          <a:pos x="T36" y="T37"/>
                        </a:cxn>
                        <a:cxn ang="T67">
                          <a:pos x="T38" y="T39"/>
                        </a:cxn>
                        <a:cxn ang="T68">
                          <a:pos x="T40" y="T41"/>
                        </a:cxn>
                        <a:cxn ang="T69">
                          <a:pos x="T42" y="T43"/>
                        </a:cxn>
                        <a:cxn ang="T70">
                          <a:pos x="T44" y="T45"/>
                        </a:cxn>
                        <a:cxn ang="T71">
                          <a:pos x="T46" y="T47"/>
                        </a:cxn>
                      </a:cxnLst>
                      <a:rect l="T72" t="T73" r="T74" b="T75"/>
                      <a:pathLst>
                        <a:path w="269" h="247">
                          <a:moveTo>
                            <a:pt x="119" y="247"/>
                          </a:moveTo>
                          <a:lnTo>
                            <a:pt x="88" y="243"/>
                          </a:lnTo>
                          <a:lnTo>
                            <a:pt x="62" y="236"/>
                          </a:lnTo>
                          <a:lnTo>
                            <a:pt x="41" y="225"/>
                          </a:lnTo>
                          <a:lnTo>
                            <a:pt x="26" y="212"/>
                          </a:lnTo>
                          <a:lnTo>
                            <a:pt x="15" y="199"/>
                          </a:lnTo>
                          <a:lnTo>
                            <a:pt x="8" y="188"/>
                          </a:lnTo>
                          <a:lnTo>
                            <a:pt x="2" y="178"/>
                          </a:lnTo>
                          <a:lnTo>
                            <a:pt x="0" y="171"/>
                          </a:lnTo>
                          <a:lnTo>
                            <a:pt x="0" y="167"/>
                          </a:lnTo>
                          <a:lnTo>
                            <a:pt x="0" y="0"/>
                          </a:lnTo>
                          <a:lnTo>
                            <a:pt x="269" y="2"/>
                          </a:lnTo>
                          <a:lnTo>
                            <a:pt x="269" y="165"/>
                          </a:lnTo>
                          <a:lnTo>
                            <a:pt x="262" y="180"/>
                          </a:lnTo>
                          <a:lnTo>
                            <a:pt x="254" y="195"/>
                          </a:lnTo>
                          <a:lnTo>
                            <a:pt x="249" y="206"/>
                          </a:lnTo>
                          <a:lnTo>
                            <a:pt x="245" y="210"/>
                          </a:lnTo>
                          <a:lnTo>
                            <a:pt x="230" y="223"/>
                          </a:lnTo>
                          <a:lnTo>
                            <a:pt x="208" y="232"/>
                          </a:lnTo>
                          <a:lnTo>
                            <a:pt x="184" y="240"/>
                          </a:lnTo>
                          <a:lnTo>
                            <a:pt x="160" y="243"/>
                          </a:lnTo>
                          <a:lnTo>
                            <a:pt x="139" y="247"/>
                          </a:lnTo>
                          <a:lnTo>
                            <a:pt x="125" y="247"/>
                          </a:lnTo>
                          <a:lnTo>
                            <a:pt x="119" y="247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288" name="Freeform 207"/>
                    <p:cNvSpPr>
                      <a:spLocks/>
                    </p:cNvSpPr>
                    <p:nvPr/>
                  </p:nvSpPr>
                  <p:spPr bwMode="auto">
                    <a:xfrm>
                      <a:off x="1117" y="3114"/>
                      <a:ext cx="269" cy="247"/>
                    </a:xfrm>
                    <a:custGeom>
                      <a:avLst/>
                      <a:gdLst>
                        <a:gd name="T0" fmla="*/ 119 w 269"/>
                        <a:gd name="T1" fmla="*/ 247 h 247"/>
                        <a:gd name="T2" fmla="*/ 88 w 269"/>
                        <a:gd name="T3" fmla="*/ 243 h 247"/>
                        <a:gd name="T4" fmla="*/ 62 w 269"/>
                        <a:gd name="T5" fmla="*/ 236 h 247"/>
                        <a:gd name="T6" fmla="*/ 41 w 269"/>
                        <a:gd name="T7" fmla="*/ 225 h 247"/>
                        <a:gd name="T8" fmla="*/ 26 w 269"/>
                        <a:gd name="T9" fmla="*/ 212 h 247"/>
                        <a:gd name="T10" fmla="*/ 15 w 269"/>
                        <a:gd name="T11" fmla="*/ 199 h 247"/>
                        <a:gd name="T12" fmla="*/ 8 w 269"/>
                        <a:gd name="T13" fmla="*/ 188 h 247"/>
                        <a:gd name="T14" fmla="*/ 2 w 269"/>
                        <a:gd name="T15" fmla="*/ 178 h 247"/>
                        <a:gd name="T16" fmla="*/ 0 w 269"/>
                        <a:gd name="T17" fmla="*/ 171 h 247"/>
                        <a:gd name="T18" fmla="*/ 0 w 269"/>
                        <a:gd name="T19" fmla="*/ 167 h 247"/>
                        <a:gd name="T20" fmla="*/ 0 w 269"/>
                        <a:gd name="T21" fmla="*/ 0 h 247"/>
                        <a:gd name="T22" fmla="*/ 269 w 269"/>
                        <a:gd name="T23" fmla="*/ 2 h 247"/>
                        <a:gd name="T24" fmla="*/ 269 w 269"/>
                        <a:gd name="T25" fmla="*/ 165 h 247"/>
                        <a:gd name="T26" fmla="*/ 262 w 269"/>
                        <a:gd name="T27" fmla="*/ 180 h 247"/>
                        <a:gd name="T28" fmla="*/ 254 w 269"/>
                        <a:gd name="T29" fmla="*/ 195 h 247"/>
                        <a:gd name="T30" fmla="*/ 249 w 269"/>
                        <a:gd name="T31" fmla="*/ 206 h 247"/>
                        <a:gd name="T32" fmla="*/ 245 w 269"/>
                        <a:gd name="T33" fmla="*/ 210 h 247"/>
                        <a:gd name="T34" fmla="*/ 230 w 269"/>
                        <a:gd name="T35" fmla="*/ 223 h 247"/>
                        <a:gd name="T36" fmla="*/ 208 w 269"/>
                        <a:gd name="T37" fmla="*/ 232 h 247"/>
                        <a:gd name="T38" fmla="*/ 184 w 269"/>
                        <a:gd name="T39" fmla="*/ 240 h 247"/>
                        <a:gd name="T40" fmla="*/ 160 w 269"/>
                        <a:gd name="T41" fmla="*/ 243 h 247"/>
                        <a:gd name="T42" fmla="*/ 139 w 269"/>
                        <a:gd name="T43" fmla="*/ 247 h 247"/>
                        <a:gd name="T44" fmla="*/ 125 w 269"/>
                        <a:gd name="T45" fmla="*/ 247 h 247"/>
                        <a:gd name="T46" fmla="*/ 119 w 269"/>
                        <a:gd name="T47" fmla="*/ 247 h 247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w 269"/>
                        <a:gd name="T73" fmla="*/ 0 h 247"/>
                        <a:gd name="T74" fmla="*/ 269 w 269"/>
                        <a:gd name="T75" fmla="*/ 247 h 247"/>
                      </a:gdLst>
                      <a:ahLst/>
                      <a:cxnLst>
                        <a:cxn ang="T48">
                          <a:pos x="T0" y="T1"/>
                        </a:cxn>
                        <a:cxn ang="T49">
                          <a:pos x="T2" y="T3"/>
                        </a:cxn>
                        <a:cxn ang="T50">
                          <a:pos x="T4" y="T5"/>
                        </a:cxn>
                        <a:cxn ang="T51">
                          <a:pos x="T6" y="T7"/>
                        </a:cxn>
                        <a:cxn ang="T52">
                          <a:pos x="T8" y="T9"/>
                        </a:cxn>
                        <a:cxn ang="T53">
                          <a:pos x="T10" y="T11"/>
                        </a:cxn>
                        <a:cxn ang="T54">
                          <a:pos x="T12" y="T13"/>
                        </a:cxn>
                        <a:cxn ang="T55">
                          <a:pos x="T14" y="T15"/>
                        </a:cxn>
                        <a:cxn ang="T56">
                          <a:pos x="T16" y="T17"/>
                        </a:cxn>
                        <a:cxn ang="T57">
                          <a:pos x="T18" y="T19"/>
                        </a:cxn>
                        <a:cxn ang="T58">
                          <a:pos x="T20" y="T21"/>
                        </a:cxn>
                        <a:cxn ang="T59">
                          <a:pos x="T22" y="T23"/>
                        </a:cxn>
                        <a:cxn ang="T60">
                          <a:pos x="T24" y="T25"/>
                        </a:cxn>
                        <a:cxn ang="T61">
                          <a:pos x="T26" y="T27"/>
                        </a:cxn>
                        <a:cxn ang="T62">
                          <a:pos x="T28" y="T29"/>
                        </a:cxn>
                        <a:cxn ang="T63">
                          <a:pos x="T30" y="T31"/>
                        </a:cxn>
                        <a:cxn ang="T64">
                          <a:pos x="T32" y="T33"/>
                        </a:cxn>
                        <a:cxn ang="T65">
                          <a:pos x="T34" y="T35"/>
                        </a:cxn>
                        <a:cxn ang="T66">
                          <a:pos x="T36" y="T37"/>
                        </a:cxn>
                        <a:cxn ang="T67">
                          <a:pos x="T38" y="T39"/>
                        </a:cxn>
                        <a:cxn ang="T68">
                          <a:pos x="T40" y="T41"/>
                        </a:cxn>
                        <a:cxn ang="T69">
                          <a:pos x="T42" y="T43"/>
                        </a:cxn>
                        <a:cxn ang="T70">
                          <a:pos x="T44" y="T45"/>
                        </a:cxn>
                        <a:cxn ang="T71">
                          <a:pos x="T46" y="T47"/>
                        </a:cxn>
                      </a:cxnLst>
                      <a:rect l="T72" t="T73" r="T74" b="T75"/>
                      <a:pathLst>
                        <a:path w="269" h="247">
                          <a:moveTo>
                            <a:pt x="119" y="247"/>
                          </a:moveTo>
                          <a:lnTo>
                            <a:pt x="88" y="243"/>
                          </a:lnTo>
                          <a:lnTo>
                            <a:pt x="62" y="236"/>
                          </a:lnTo>
                          <a:lnTo>
                            <a:pt x="41" y="225"/>
                          </a:lnTo>
                          <a:lnTo>
                            <a:pt x="26" y="212"/>
                          </a:lnTo>
                          <a:lnTo>
                            <a:pt x="15" y="199"/>
                          </a:lnTo>
                          <a:lnTo>
                            <a:pt x="8" y="188"/>
                          </a:lnTo>
                          <a:lnTo>
                            <a:pt x="2" y="178"/>
                          </a:lnTo>
                          <a:lnTo>
                            <a:pt x="0" y="171"/>
                          </a:lnTo>
                          <a:lnTo>
                            <a:pt x="0" y="167"/>
                          </a:lnTo>
                          <a:lnTo>
                            <a:pt x="0" y="0"/>
                          </a:lnTo>
                          <a:lnTo>
                            <a:pt x="269" y="2"/>
                          </a:lnTo>
                          <a:lnTo>
                            <a:pt x="269" y="165"/>
                          </a:lnTo>
                          <a:lnTo>
                            <a:pt x="262" y="180"/>
                          </a:lnTo>
                          <a:lnTo>
                            <a:pt x="254" y="195"/>
                          </a:lnTo>
                          <a:lnTo>
                            <a:pt x="249" y="206"/>
                          </a:lnTo>
                          <a:lnTo>
                            <a:pt x="245" y="210"/>
                          </a:lnTo>
                          <a:lnTo>
                            <a:pt x="230" y="223"/>
                          </a:lnTo>
                          <a:lnTo>
                            <a:pt x="208" y="232"/>
                          </a:lnTo>
                          <a:lnTo>
                            <a:pt x="184" y="240"/>
                          </a:lnTo>
                          <a:lnTo>
                            <a:pt x="160" y="243"/>
                          </a:lnTo>
                          <a:lnTo>
                            <a:pt x="139" y="247"/>
                          </a:lnTo>
                          <a:lnTo>
                            <a:pt x="125" y="247"/>
                          </a:lnTo>
                          <a:lnTo>
                            <a:pt x="119" y="247"/>
                          </a:lnTo>
                        </a:path>
                      </a:pathLst>
                    </a:cu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289" name="Freeform 208"/>
                    <p:cNvSpPr>
                      <a:spLocks/>
                    </p:cNvSpPr>
                    <p:nvPr/>
                  </p:nvSpPr>
                  <p:spPr bwMode="auto">
                    <a:xfrm>
                      <a:off x="1132" y="3114"/>
                      <a:ext cx="243" cy="247"/>
                    </a:xfrm>
                    <a:custGeom>
                      <a:avLst/>
                      <a:gdLst>
                        <a:gd name="T0" fmla="*/ 110 w 243"/>
                        <a:gd name="T1" fmla="*/ 247 h 247"/>
                        <a:gd name="T2" fmla="*/ 78 w 243"/>
                        <a:gd name="T3" fmla="*/ 242 h 247"/>
                        <a:gd name="T4" fmla="*/ 52 w 243"/>
                        <a:gd name="T5" fmla="*/ 234 h 247"/>
                        <a:gd name="T6" fmla="*/ 34 w 243"/>
                        <a:gd name="T7" fmla="*/ 223 h 247"/>
                        <a:gd name="T8" fmla="*/ 19 w 243"/>
                        <a:gd name="T9" fmla="*/ 210 h 247"/>
                        <a:gd name="T10" fmla="*/ 10 w 243"/>
                        <a:gd name="T11" fmla="*/ 197 h 247"/>
                        <a:gd name="T12" fmla="*/ 4 w 243"/>
                        <a:gd name="T13" fmla="*/ 188 h 247"/>
                        <a:gd name="T14" fmla="*/ 2 w 243"/>
                        <a:gd name="T15" fmla="*/ 180 h 247"/>
                        <a:gd name="T16" fmla="*/ 0 w 243"/>
                        <a:gd name="T17" fmla="*/ 177 h 247"/>
                        <a:gd name="T18" fmla="*/ 0 w 243"/>
                        <a:gd name="T19" fmla="*/ 0 h 247"/>
                        <a:gd name="T20" fmla="*/ 243 w 243"/>
                        <a:gd name="T21" fmla="*/ 2 h 247"/>
                        <a:gd name="T22" fmla="*/ 243 w 243"/>
                        <a:gd name="T23" fmla="*/ 158 h 247"/>
                        <a:gd name="T24" fmla="*/ 238 w 243"/>
                        <a:gd name="T25" fmla="*/ 173 h 247"/>
                        <a:gd name="T26" fmla="*/ 230 w 243"/>
                        <a:gd name="T27" fmla="*/ 188 h 247"/>
                        <a:gd name="T28" fmla="*/ 225 w 243"/>
                        <a:gd name="T29" fmla="*/ 197 h 247"/>
                        <a:gd name="T30" fmla="*/ 223 w 243"/>
                        <a:gd name="T31" fmla="*/ 201 h 247"/>
                        <a:gd name="T32" fmla="*/ 208 w 243"/>
                        <a:gd name="T33" fmla="*/ 214 h 247"/>
                        <a:gd name="T34" fmla="*/ 189 w 243"/>
                        <a:gd name="T35" fmla="*/ 225 h 247"/>
                        <a:gd name="T36" fmla="*/ 167 w 243"/>
                        <a:gd name="T37" fmla="*/ 232 h 247"/>
                        <a:gd name="T38" fmla="*/ 147 w 243"/>
                        <a:gd name="T39" fmla="*/ 240 h 247"/>
                        <a:gd name="T40" fmla="*/ 128 w 243"/>
                        <a:gd name="T41" fmla="*/ 243 h 247"/>
                        <a:gd name="T42" fmla="*/ 115 w 243"/>
                        <a:gd name="T43" fmla="*/ 245 h 247"/>
                        <a:gd name="T44" fmla="*/ 110 w 243"/>
                        <a:gd name="T45" fmla="*/ 247 h 247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w 243"/>
                        <a:gd name="T70" fmla="*/ 0 h 247"/>
                        <a:gd name="T71" fmla="*/ 243 w 243"/>
                        <a:gd name="T72" fmla="*/ 247 h 247"/>
                      </a:gdLst>
                      <a:ahLst/>
                      <a:cxnLst>
                        <a:cxn ang="T46">
                          <a:pos x="T0" y="T1"/>
                        </a:cxn>
                        <a:cxn ang="T47">
                          <a:pos x="T2" y="T3"/>
                        </a:cxn>
                        <a:cxn ang="T48">
                          <a:pos x="T4" y="T5"/>
                        </a:cxn>
                        <a:cxn ang="T49">
                          <a:pos x="T6" y="T7"/>
                        </a:cxn>
                        <a:cxn ang="T50">
                          <a:pos x="T8" y="T9"/>
                        </a:cxn>
                        <a:cxn ang="T51">
                          <a:pos x="T10" y="T11"/>
                        </a:cxn>
                        <a:cxn ang="T52">
                          <a:pos x="T12" y="T13"/>
                        </a:cxn>
                        <a:cxn ang="T53">
                          <a:pos x="T14" y="T15"/>
                        </a:cxn>
                        <a:cxn ang="T54">
                          <a:pos x="T16" y="T17"/>
                        </a:cxn>
                        <a:cxn ang="T55">
                          <a:pos x="T18" y="T19"/>
                        </a:cxn>
                        <a:cxn ang="T56">
                          <a:pos x="T20" y="T21"/>
                        </a:cxn>
                        <a:cxn ang="T57">
                          <a:pos x="T22" y="T23"/>
                        </a:cxn>
                        <a:cxn ang="T58">
                          <a:pos x="T24" y="T25"/>
                        </a:cxn>
                        <a:cxn ang="T59">
                          <a:pos x="T26" y="T27"/>
                        </a:cxn>
                        <a:cxn ang="T60">
                          <a:pos x="T28" y="T29"/>
                        </a:cxn>
                        <a:cxn ang="T61">
                          <a:pos x="T30" y="T31"/>
                        </a:cxn>
                        <a:cxn ang="T62">
                          <a:pos x="T32" y="T33"/>
                        </a:cxn>
                        <a:cxn ang="T63">
                          <a:pos x="T34" y="T35"/>
                        </a:cxn>
                        <a:cxn ang="T64">
                          <a:pos x="T36" y="T37"/>
                        </a:cxn>
                        <a:cxn ang="T65">
                          <a:pos x="T38" y="T39"/>
                        </a:cxn>
                        <a:cxn ang="T66">
                          <a:pos x="T40" y="T41"/>
                        </a:cxn>
                        <a:cxn ang="T67">
                          <a:pos x="T42" y="T43"/>
                        </a:cxn>
                        <a:cxn ang="T68">
                          <a:pos x="T44" y="T45"/>
                        </a:cxn>
                      </a:cxnLst>
                      <a:rect l="T69" t="T70" r="T71" b="T72"/>
                      <a:pathLst>
                        <a:path w="243" h="247">
                          <a:moveTo>
                            <a:pt x="110" y="247"/>
                          </a:moveTo>
                          <a:lnTo>
                            <a:pt x="78" y="242"/>
                          </a:lnTo>
                          <a:lnTo>
                            <a:pt x="52" y="234"/>
                          </a:lnTo>
                          <a:lnTo>
                            <a:pt x="34" y="223"/>
                          </a:lnTo>
                          <a:lnTo>
                            <a:pt x="19" y="210"/>
                          </a:lnTo>
                          <a:lnTo>
                            <a:pt x="10" y="197"/>
                          </a:lnTo>
                          <a:lnTo>
                            <a:pt x="4" y="188"/>
                          </a:lnTo>
                          <a:lnTo>
                            <a:pt x="2" y="180"/>
                          </a:lnTo>
                          <a:lnTo>
                            <a:pt x="0" y="177"/>
                          </a:lnTo>
                          <a:lnTo>
                            <a:pt x="0" y="0"/>
                          </a:lnTo>
                          <a:lnTo>
                            <a:pt x="243" y="2"/>
                          </a:lnTo>
                          <a:lnTo>
                            <a:pt x="243" y="158"/>
                          </a:lnTo>
                          <a:lnTo>
                            <a:pt x="238" y="173"/>
                          </a:lnTo>
                          <a:lnTo>
                            <a:pt x="230" y="188"/>
                          </a:lnTo>
                          <a:lnTo>
                            <a:pt x="225" y="197"/>
                          </a:lnTo>
                          <a:lnTo>
                            <a:pt x="223" y="201"/>
                          </a:lnTo>
                          <a:lnTo>
                            <a:pt x="208" y="214"/>
                          </a:lnTo>
                          <a:lnTo>
                            <a:pt x="189" y="225"/>
                          </a:lnTo>
                          <a:lnTo>
                            <a:pt x="167" y="232"/>
                          </a:lnTo>
                          <a:lnTo>
                            <a:pt x="147" y="240"/>
                          </a:lnTo>
                          <a:lnTo>
                            <a:pt x="128" y="243"/>
                          </a:lnTo>
                          <a:lnTo>
                            <a:pt x="115" y="245"/>
                          </a:lnTo>
                          <a:lnTo>
                            <a:pt x="110" y="247"/>
                          </a:lnTo>
                          <a:close/>
                        </a:path>
                      </a:pathLst>
                    </a:custGeom>
                    <a:solidFill>
                      <a:srgbClr val="1C1C1C"/>
                    </a:solidFill>
                    <a:ln w="0">
                      <a:solidFill>
                        <a:srgbClr val="1C1C1C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290" name="Freeform 209"/>
                    <p:cNvSpPr>
                      <a:spLocks/>
                    </p:cNvSpPr>
                    <p:nvPr/>
                  </p:nvSpPr>
                  <p:spPr bwMode="auto">
                    <a:xfrm>
                      <a:off x="1147" y="3114"/>
                      <a:ext cx="219" cy="245"/>
                    </a:xfrm>
                    <a:custGeom>
                      <a:avLst/>
                      <a:gdLst>
                        <a:gd name="T0" fmla="*/ 100 w 219"/>
                        <a:gd name="T1" fmla="*/ 245 h 245"/>
                        <a:gd name="T2" fmla="*/ 72 w 219"/>
                        <a:gd name="T3" fmla="*/ 242 h 245"/>
                        <a:gd name="T4" fmla="*/ 48 w 219"/>
                        <a:gd name="T5" fmla="*/ 234 h 245"/>
                        <a:gd name="T6" fmla="*/ 32 w 219"/>
                        <a:gd name="T7" fmla="*/ 225 h 245"/>
                        <a:gd name="T8" fmla="*/ 19 w 219"/>
                        <a:gd name="T9" fmla="*/ 214 h 245"/>
                        <a:gd name="T10" fmla="*/ 9 w 219"/>
                        <a:gd name="T11" fmla="*/ 203 h 245"/>
                        <a:gd name="T12" fmla="*/ 4 w 219"/>
                        <a:gd name="T13" fmla="*/ 193 h 245"/>
                        <a:gd name="T14" fmla="*/ 2 w 219"/>
                        <a:gd name="T15" fmla="*/ 188 h 245"/>
                        <a:gd name="T16" fmla="*/ 0 w 219"/>
                        <a:gd name="T17" fmla="*/ 186 h 245"/>
                        <a:gd name="T18" fmla="*/ 0 w 219"/>
                        <a:gd name="T19" fmla="*/ 0 h 245"/>
                        <a:gd name="T20" fmla="*/ 219 w 219"/>
                        <a:gd name="T21" fmla="*/ 2 h 245"/>
                        <a:gd name="T22" fmla="*/ 219 w 219"/>
                        <a:gd name="T23" fmla="*/ 153 h 245"/>
                        <a:gd name="T24" fmla="*/ 211 w 219"/>
                        <a:gd name="T25" fmla="*/ 165 h 245"/>
                        <a:gd name="T26" fmla="*/ 206 w 219"/>
                        <a:gd name="T27" fmla="*/ 178 h 245"/>
                        <a:gd name="T28" fmla="*/ 202 w 219"/>
                        <a:gd name="T29" fmla="*/ 188 h 245"/>
                        <a:gd name="T30" fmla="*/ 198 w 219"/>
                        <a:gd name="T31" fmla="*/ 193 h 245"/>
                        <a:gd name="T32" fmla="*/ 187 w 219"/>
                        <a:gd name="T33" fmla="*/ 204 h 245"/>
                        <a:gd name="T34" fmla="*/ 171 w 219"/>
                        <a:gd name="T35" fmla="*/ 216 h 245"/>
                        <a:gd name="T36" fmla="*/ 150 w 219"/>
                        <a:gd name="T37" fmla="*/ 225 h 245"/>
                        <a:gd name="T38" fmla="*/ 132 w 219"/>
                        <a:gd name="T39" fmla="*/ 234 h 245"/>
                        <a:gd name="T40" fmla="*/ 117 w 219"/>
                        <a:gd name="T41" fmla="*/ 240 h 245"/>
                        <a:gd name="T42" fmla="*/ 104 w 219"/>
                        <a:gd name="T43" fmla="*/ 243 h 245"/>
                        <a:gd name="T44" fmla="*/ 100 w 219"/>
                        <a:gd name="T45" fmla="*/ 245 h 245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w 219"/>
                        <a:gd name="T70" fmla="*/ 0 h 245"/>
                        <a:gd name="T71" fmla="*/ 219 w 219"/>
                        <a:gd name="T72" fmla="*/ 245 h 245"/>
                      </a:gdLst>
                      <a:ahLst/>
                      <a:cxnLst>
                        <a:cxn ang="T46">
                          <a:pos x="T0" y="T1"/>
                        </a:cxn>
                        <a:cxn ang="T47">
                          <a:pos x="T2" y="T3"/>
                        </a:cxn>
                        <a:cxn ang="T48">
                          <a:pos x="T4" y="T5"/>
                        </a:cxn>
                        <a:cxn ang="T49">
                          <a:pos x="T6" y="T7"/>
                        </a:cxn>
                        <a:cxn ang="T50">
                          <a:pos x="T8" y="T9"/>
                        </a:cxn>
                        <a:cxn ang="T51">
                          <a:pos x="T10" y="T11"/>
                        </a:cxn>
                        <a:cxn ang="T52">
                          <a:pos x="T12" y="T13"/>
                        </a:cxn>
                        <a:cxn ang="T53">
                          <a:pos x="T14" y="T15"/>
                        </a:cxn>
                        <a:cxn ang="T54">
                          <a:pos x="T16" y="T17"/>
                        </a:cxn>
                        <a:cxn ang="T55">
                          <a:pos x="T18" y="T19"/>
                        </a:cxn>
                        <a:cxn ang="T56">
                          <a:pos x="T20" y="T21"/>
                        </a:cxn>
                        <a:cxn ang="T57">
                          <a:pos x="T22" y="T23"/>
                        </a:cxn>
                        <a:cxn ang="T58">
                          <a:pos x="T24" y="T25"/>
                        </a:cxn>
                        <a:cxn ang="T59">
                          <a:pos x="T26" y="T27"/>
                        </a:cxn>
                        <a:cxn ang="T60">
                          <a:pos x="T28" y="T29"/>
                        </a:cxn>
                        <a:cxn ang="T61">
                          <a:pos x="T30" y="T31"/>
                        </a:cxn>
                        <a:cxn ang="T62">
                          <a:pos x="T32" y="T33"/>
                        </a:cxn>
                        <a:cxn ang="T63">
                          <a:pos x="T34" y="T35"/>
                        </a:cxn>
                        <a:cxn ang="T64">
                          <a:pos x="T36" y="T37"/>
                        </a:cxn>
                        <a:cxn ang="T65">
                          <a:pos x="T38" y="T39"/>
                        </a:cxn>
                        <a:cxn ang="T66">
                          <a:pos x="T40" y="T41"/>
                        </a:cxn>
                        <a:cxn ang="T67">
                          <a:pos x="T42" y="T43"/>
                        </a:cxn>
                        <a:cxn ang="T68">
                          <a:pos x="T44" y="T45"/>
                        </a:cxn>
                      </a:cxnLst>
                      <a:rect l="T69" t="T70" r="T71" b="T72"/>
                      <a:pathLst>
                        <a:path w="219" h="245">
                          <a:moveTo>
                            <a:pt x="100" y="245"/>
                          </a:moveTo>
                          <a:lnTo>
                            <a:pt x="72" y="242"/>
                          </a:lnTo>
                          <a:lnTo>
                            <a:pt x="48" y="234"/>
                          </a:lnTo>
                          <a:lnTo>
                            <a:pt x="32" y="225"/>
                          </a:lnTo>
                          <a:lnTo>
                            <a:pt x="19" y="214"/>
                          </a:lnTo>
                          <a:lnTo>
                            <a:pt x="9" y="203"/>
                          </a:lnTo>
                          <a:lnTo>
                            <a:pt x="4" y="193"/>
                          </a:lnTo>
                          <a:lnTo>
                            <a:pt x="2" y="188"/>
                          </a:lnTo>
                          <a:lnTo>
                            <a:pt x="0" y="186"/>
                          </a:lnTo>
                          <a:lnTo>
                            <a:pt x="0" y="0"/>
                          </a:lnTo>
                          <a:lnTo>
                            <a:pt x="219" y="2"/>
                          </a:lnTo>
                          <a:lnTo>
                            <a:pt x="219" y="153"/>
                          </a:lnTo>
                          <a:lnTo>
                            <a:pt x="211" y="165"/>
                          </a:lnTo>
                          <a:lnTo>
                            <a:pt x="206" y="178"/>
                          </a:lnTo>
                          <a:lnTo>
                            <a:pt x="202" y="188"/>
                          </a:lnTo>
                          <a:lnTo>
                            <a:pt x="198" y="193"/>
                          </a:lnTo>
                          <a:lnTo>
                            <a:pt x="187" y="204"/>
                          </a:lnTo>
                          <a:lnTo>
                            <a:pt x="171" y="216"/>
                          </a:lnTo>
                          <a:lnTo>
                            <a:pt x="150" y="225"/>
                          </a:lnTo>
                          <a:lnTo>
                            <a:pt x="132" y="234"/>
                          </a:lnTo>
                          <a:lnTo>
                            <a:pt x="117" y="240"/>
                          </a:lnTo>
                          <a:lnTo>
                            <a:pt x="104" y="243"/>
                          </a:lnTo>
                          <a:lnTo>
                            <a:pt x="100" y="245"/>
                          </a:lnTo>
                          <a:close/>
                        </a:path>
                      </a:pathLst>
                    </a:custGeom>
                    <a:solidFill>
                      <a:srgbClr val="393939"/>
                    </a:solidFill>
                    <a:ln w="0">
                      <a:solidFill>
                        <a:srgbClr val="393939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291" name="Freeform 211"/>
                    <p:cNvSpPr>
                      <a:spLocks/>
                    </p:cNvSpPr>
                    <p:nvPr/>
                  </p:nvSpPr>
                  <p:spPr bwMode="auto">
                    <a:xfrm>
                      <a:off x="1164" y="3114"/>
                      <a:ext cx="191" cy="245"/>
                    </a:xfrm>
                    <a:custGeom>
                      <a:avLst/>
                      <a:gdLst>
                        <a:gd name="T0" fmla="*/ 89 w 191"/>
                        <a:gd name="T1" fmla="*/ 245 h 245"/>
                        <a:gd name="T2" fmla="*/ 61 w 191"/>
                        <a:gd name="T3" fmla="*/ 242 h 245"/>
                        <a:gd name="T4" fmla="*/ 39 w 191"/>
                        <a:gd name="T5" fmla="*/ 234 h 245"/>
                        <a:gd name="T6" fmla="*/ 22 w 191"/>
                        <a:gd name="T7" fmla="*/ 223 h 245"/>
                        <a:gd name="T8" fmla="*/ 11 w 191"/>
                        <a:gd name="T9" fmla="*/ 214 h 245"/>
                        <a:gd name="T10" fmla="*/ 3 w 191"/>
                        <a:gd name="T11" fmla="*/ 203 h 245"/>
                        <a:gd name="T12" fmla="*/ 0 w 191"/>
                        <a:gd name="T13" fmla="*/ 197 h 245"/>
                        <a:gd name="T14" fmla="*/ 0 w 191"/>
                        <a:gd name="T15" fmla="*/ 193 h 245"/>
                        <a:gd name="T16" fmla="*/ 0 w 191"/>
                        <a:gd name="T17" fmla="*/ 0 h 245"/>
                        <a:gd name="T18" fmla="*/ 191 w 191"/>
                        <a:gd name="T19" fmla="*/ 2 h 245"/>
                        <a:gd name="T20" fmla="*/ 191 w 191"/>
                        <a:gd name="T21" fmla="*/ 147 h 245"/>
                        <a:gd name="T22" fmla="*/ 185 w 191"/>
                        <a:gd name="T23" fmla="*/ 158 h 245"/>
                        <a:gd name="T24" fmla="*/ 180 w 191"/>
                        <a:gd name="T25" fmla="*/ 171 h 245"/>
                        <a:gd name="T26" fmla="*/ 176 w 191"/>
                        <a:gd name="T27" fmla="*/ 180 h 245"/>
                        <a:gd name="T28" fmla="*/ 174 w 191"/>
                        <a:gd name="T29" fmla="*/ 184 h 245"/>
                        <a:gd name="T30" fmla="*/ 163 w 191"/>
                        <a:gd name="T31" fmla="*/ 195 h 245"/>
                        <a:gd name="T32" fmla="*/ 148 w 191"/>
                        <a:gd name="T33" fmla="*/ 206 h 245"/>
                        <a:gd name="T34" fmla="*/ 133 w 191"/>
                        <a:gd name="T35" fmla="*/ 217 h 245"/>
                        <a:gd name="T36" fmla="*/ 117 w 191"/>
                        <a:gd name="T37" fmla="*/ 229 h 245"/>
                        <a:gd name="T38" fmla="*/ 104 w 191"/>
                        <a:gd name="T39" fmla="*/ 238 h 245"/>
                        <a:gd name="T40" fmla="*/ 92 w 191"/>
                        <a:gd name="T41" fmla="*/ 243 h 245"/>
                        <a:gd name="T42" fmla="*/ 89 w 191"/>
                        <a:gd name="T43" fmla="*/ 245 h 245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w 191"/>
                        <a:gd name="T67" fmla="*/ 0 h 245"/>
                        <a:gd name="T68" fmla="*/ 191 w 191"/>
                        <a:gd name="T69" fmla="*/ 245 h 245"/>
                      </a:gdLst>
                      <a:ahLst/>
                      <a:cxnLst>
                        <a:cxn ang="T44">
                          <a:pos x="T0" y="T1"/>
                        </a:cxn>
                        <a:cxn ang="T45">
                          <a:pos x="T2" y="T3"/>
                        </a:cxn>
                        <a:cxn ang="T46">
                          <a:pos x="T4" y="T5"/>
                        </a:cxn>
                        <a:cxn ang="T47">
                          <a:pos x="T6" y="T7"/>
                        </a:cxn>
                        <a:cxn ang="T48">
                          <a:pos x="T8" y="T9"/>
                        </a:cxn>
                        <a:cxn ang="T49">
                          <a:pos x="T10" y="T11"/>
                        </a:cxn>
                        <a:cxn ang="T50">
                          <a:pos x="T12" y="T13"/>
                        </a:cxn>
                        <a:cxn ang="T51">
                          <a:pos x="T14" y="T15"/>
                        </a:cxn>
                        <a:cxn ang="T52">
                          <a:pos x="T16" y="T17"/>
                        </a:cxn>
                        <a:cxn ang="T53">
                          <a:pos x="T18" y="T19"/>
                        </a:cxn>
                        <a:cxn ang="T54">
                          <a:pos x="T20" y="T21"/>
                        </a:cxn>
                        <a:cxn ang="T55">
                          <a:pos x="T22" y="T23"/>
                        </a:cxn>
                        <a:cxn ang="T56">
                          <a:pos x="T24" y="T25"/>
                        </a:cxn>
                        <a:cxn ang="T57">
                          <a:pos x="T26" y="T27"/>
                        </a:cxn>
                        <a:cxn ang="T58">
                          <a:pos x="T28" y="T29"/>
                        </a:cxn>
                        <a:cxn ang="T59">
                          <a:pos x="T30" y="T31"/>
                        </a:cxn>
                        <a:cxn ang="T60">
                          <a:pos x="T32" y="T33"/>
                        </a:cxn>
                        <a:cxn ang="T61">
                          <a:pos x="T34" y="T35"/>
                        </a:cxn>
                        <a:cxn ang="T62">
                          <a:pos x="T36" y="T37"/>
                        </a:cxn>
                        <a:cxn ang="T63">
                          <a:pos x="T38" y="T39"/>
                        </a:cxn>
                        <a:cxn ang="T64">
                          <a:pos x="T40" y="T41"/>
                        </a:cxn>
                        <a:cxn ang="T65">
                          <a:pos x="T42" y="T43"/>
                        </a:cxn>
                      </a:cxnLst>
                      <a:rect l="T66" t="T67" r="T68" b="T69"/>
                      <a:pathLst>
                        <a:path w="191" h="245">
                          <a:moveTo>
                            <a:pt x="89" y="245"/>
                          </a:moveTo>
                          <a:lnTo>
                            <a:pt x="61" y="242"/>
                          </a:lnTo>
                          <a:lnTo>
                            <a:pt x="39" y="234"/>
                          </a:lnTo>
                          <a:lnTo>
                            <a:pt x="22" y="223"/>
                          </a:lnTo>
                          <a:lnTo>
                            <a:pt x="11" y="214"/>
                          </a:lnTo>
                          <a:lnTo>
                            <a:pt x="3" y="203"/>
                          </a:lnTo>
                          <a:lnTo>
                            <a:pt x="0" y="197"/>
                          </a:lnTo>
                          <a:lnTo>
                            <a:pt x="0" y="193"/>
                          </a:lnTo>
                          <a:lnTo>
                            <a:pt x="0" y="0"/>
                          </a:lnTo>
                          <a:lnTo>
                            <a:pt x="191" y="2"/>
                          </a:lnTo>
                          <a:lnTo>
                            <a:pt x="191" y="147"/>
                          </a:lnTo>
                          <a:lnTo>
                            <a:pt x="185" y="158"/>
                          </a:lnTo>
                          <a:lnTo>
                            <a:pt x="180" y="171"/>
                          </a:lnTo>
                          <a:lnTo>
                            <a:pt x="176" y="180"/>
                          </a:lnTo>
                          <a:lnTo>
                            <a:pt x="174" y="184"/>
                          </a:lnTo>
                          <a:lnTo>
                            <a:pt x="163" y="195"/>
                          </a:lnTo>
                          <a:lnTo>
                            <a:pt x="148" y="206"/>
                          </a:lnTo>
                          <a:lnTo>
                            <a:pt x="133" y="217"/>
                          </a:lnTo>
                          <a:lnTo>
                            <a:pt x="117" y="229"/>
                          </a:lnTo>
                          <a:lnTo>
                            <a:pt x="104" y="238"/>
                          </a:lnTo>
                          <a:lnTo>
                            <a:pt x="92" y="243"/>
                          </a:lnTo>
                          <a:lnTo>
                            <a:pt x="89" y="245"/>
                          </a:lnTo>
                          <a:close/>
                        </a:path>
                      </a:pathLst>
                    </a:custGeom>
                    <a:solidFill>
                      <a:srgbClr val="555555"/>
                    </a:solidFill>
                    <a:ln w="0">
                      <a:solidFill>
                        <a:srgbClr val="555555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292" name="Freeform 212"/>
                    <p:cNvSpPr>
                      <a:spLocks/>
                    </p:cNvSpPr>
                    <p:nvPr/>
                  </p:nvSpPr>
                  <p:spPr bwMode="auto">
                    <a:xfrm>
                      <a:off x="1179" y="3114"/>
                      <a:ext cx="165" cy="243"/>
                    </a:xfrm>
                    <a:custGeom>
                      <a:avLst/>
                      <a:gdLst>
                        <a:gd name="T0" fmla="*/ 79 w 165"/>
                        <a:gd name="T1" fmla="*/ 243 h 243"/>
                        <a:gd name="T2" fmla="*/ 55 w 165"/>
                        <a:gd name="T3" fmla="*/ 242 h 243"/>
                        <a:gd name="T4" fmla="*/ 35 w 165"/>
                        <a:gd name="T5" fmla="*/ 236 h 243"/>
                        <a:gd name="T6" fmla="*/ 20 w 165"/>
                        <a:gd name="T7" fmla="*/ 227 h 243"/>
                        <a:gd name="T8" fmla="*/ 11 w 165"/>
                        <a:gd name="T9" fmla="*/ 217 h 243"/>
                        <a:gd name="T10" fmla="*/ 3 w 165"/>
                        <a:gd name="T11" fmla="*/ 210 h 243"/>
                        <a:gd name="T12" fmla="*/ 1 w 165"/>
                        <a:gd name="T13" fmla="*/ 204 h 243"/>
                        <a:gd name="T14" fmla="*/ 0 w 165"/>
                        <a:gd name="T15" fmla="*/ 203 h 243"/>
                        <a:gd name="T16" fmla="*/ 0 w 165"/>
                        <a:gd name="T17" fmla="*/ 0 h 243"/>
                        <a:gd name="T18" fmla="*/ 165 w 165"/>
                        <a:gd name="T19" fmla="*/ 2 h 243"/>
                        <a:gd name="T20" fmla="*/ 165 w 165"/>
                        <a:gd name="T21" fmla="*/ 140 h 243"/>
                        <a:gd name="T22" fmla="*/ 161 w 165"/>
                        <a:gd name="T23" fmla="*/ 151 h 243"/>
                        <a:gd name="T24" fmla="*/ 155 w 165"/>
                        <a:gd name="T25" fmla="*/ 162 h 243"/>
                        <a:gd name="T26" fmla="*/ 152 w 165"/>
                        <a:gd name="T27" fmla="*/ 171 h 243"/>
                        <a:gd name="T28" fmla="*/ 152 w 165"/>
                        <a:gd name="T29" fmla="*/ 175 h 243"/>
                        <a:gd name="T30" fmla="*/ 142 w 165"/>
                        <a:gd name="T31" fmla="*/ 186 h 243"/>
                        <a:gd name="T32" fmla="*/ 129 w 165"/>
                        <a:gd name="T33" fmla="*/ 197 h 243"/>
                        <a:gd name="T34" fmla="*/ 116 w 165"/>
                        <a:gd name="T35" fmla="*/ 210 h 243"/>
                        <a:gd name="T36" fmla="*/ 103 w 165"/>
                        <a:gd name="T37" fmla="*/ 223 h 243"/>
                        <a:gd name="T38" fmla="*/ 92 w 165"/>
                        <a:gd name="T39" fmla="*/ 234 h 243"/>
                        <a:gd name="T40" fmla="*/ 83 w 165"/>
                        <a:gd name="T41" fmla="*/ 242 h 243"/>
                        <a:gd name="T42" fmla="*/ 79 w 165"/>
                        <a:gd name="T43" fmla="*/ 243 h 243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w 165"/>
                        <a:gd name="T67" fmla="*/ 0 h 243"/>
                        <a:gd name="T68" fmla="*/ 165 w 165"/>
                        <a:gd name="T69" fmla="*/ 243 h 243"/>
                      </a:gdLst>
                      <a:ahLst/>
                      <a:cxnLst>
                        <a:cxn ang="T44">
                          <a:pos x="T0" y="T1"/>
                        </a:cxn>
                        <a:cxn ang="T45">
                          <a:pos x="T2" y="T3"/>
                        </a:cxn>
                        <a:cxn ang="T46">
                          <a:pos x="T4" y="T5"/>
                        </a:cxn>
                        <a:cxn ang="T47">
                          <a:pos x="T6" y="T7"/>
                        </a:cxn>
                        <a:cxn ang="T48">
                          <a:pos x="T8" y="T9"/>
                        </a:cxn>
                        <a:cxn ang="T49">
                          <a:pos x="T10" y="T11"/>
                        </a:cxn>
                        <a:cxn ang="T50">
                          <a:pos x="T12" y="T13"/>
                        </a:cxn>
                        <a:cxn ang="T51">
                          <a:pos x="T14" y="T15"/>
                        </a:cxn>
                        <a:cxn ang="T52">
                          <a:pos x="T16" y="T17"/>
                        </a:cxn>
                        <a:cxn ang="T53">
                          <a:pos x="T18" y="T19"/>
                        </a:cxn>
                        <a:cxn ang="T54">
                          <a:pos x="T20" y="T21"/>
                        </a:cxn>
                        <a:cxn ang="T55">
                          <a:pos x="T22" y="T23"/>
                        </a:cxn>
                        <a:cxn ang="T56">
                          <a:pos x="T24" y="T25"/>
                        </a:cxn>
                        <a:cxn ang="T57">
                          <a:pos x="T26" y="T27"/>
                        </a:cxn>
                        <a:cxn ang="T58">
                          <a:pos x="T28" y="T29"/>
                        </a:cxn>
                        <a:cxn ang="T59">
                          <a:pos x="T30" y="T31"/>
                        </a:cxn>
                        <a:cxn ang="T60">
                          <a:pos x="T32" y="T33"/>
                        </a:cxn>
                        <a:cxn ang="T61">
                          <a:pos x="T34" y="T35"/>
                        </a:cxn>
                        <a:cxn ang="T62">
                          <a:pos x="T36" y="T37"/>
                        </a:cxn>
                        <a:cxn ang="T63">
                          <a:pos x="T38" y="T39"/>
                        </a:cxn>
                        <a:cxn ang="T64">
                          <a:pos x="T40" y="T41"/>
                        </a:cxn>
                        <a:cxn ang="T65">
                          <a:pos x="T42" y="T43"/>
                        </a:cxn>
                      </a:cxnLst>
                      <a:rect l="T66" t="T67" r="T68" b="T69"/>
                      <a:pathLst>
                        <a:path w="165" h="243">
                          <a:moveTo>
                            <a:pt x="79" y="243"/>
                          </a:moveTo>
                          <a:lnTo>
                            <a:pt x="55" y="242"/>
                          </a:lnTo>
                          <a:lnTo>
                            <a:pt x="35" y="236"/>
                          </a:lnTo>
                          <a:lnTo>
                            <a:pt x="20" y="227"/>
                          </a:lnTo>
                          <a:lnTo>
                            <a:pt x="11" y="217"/>
                          </a:lnTo>
                          <a:lnTo>
                            <a:pt x="3" y="210"/>
                          </a:lnTo>
                          <a:lnTo>
                            <a:pt x="1" y="204"/>
                          </a:lnTo>
                          <a:lnTo>
                            <a:pt x="0" y="203"/>
                          </a:lnTo>
                          <a:lnTo>
                            <a:pt x="0" y="0"/>
                          </a:lnTo>
                          <a:lnTo>
                            <a:pt x="165" y="2"/>
                          </a:lnTo>
                          <a:lnTo>
                            <a:pt x="165" y="140"/>
                          </a:lnTo>
                          <a:lnTo>
                            <a:pt x="161" y="151"/>
                          </a:lnTo>
                          <a:lnTo>
                            <a:pt x="155" y="162"/>
                          </a:lnTo>
                          <a:lnTo>
                            <a:pt x="152" y="171"/>
                          </a:lnTo>
                          <a:lnTo>
                            <a:pt x="152" y="175"/>
                          </a:lnTo>
                          <a:lnTo>
                            <a:pt x="142" y="186"/>
                          </a:lnTo>
                          <a:lnTo>
                            <a:pt x="129" y="197"/>
                          </a:lnTo>
                          <a:lnTo>
                            <a:pt x="116" y="210"/>
                          </a:lnTo>
                          <a:lnTo>
                            <a:pt x="103" y="223"/>
                          </a:lnTo>
                          <a:lnTo>
                            <a:pt x="92" y="234"/>
                          </a:lnTo>
                          <a:lnTo>
                            <a:pt x="83" y="242"/>
                          </a:lnTo>
                          <a:lnTo>
                            <a:pt x="79" y="243"/>
                          </a:lnTo>
                          <a:close/>
                        </a:path>
                      </a:pathLst>
                    </a:custGeom>
                    <a:solidFill>
                      <a:srgbClr val="717171"/>
                    </a:solidFill>
                    <a:ln w="0">
                      <a:solidFill>
                        <a:srgbClr val="71717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293" name="Freeform 213"/>
                    <p:cNvSpPr>
                      <a:spLocks/>
                    </p:cNvSpPr>
                    <p:nvPr/>
                  </p:nvSpPr>
                  <p:spPr bwMode="auto">
                    <a:xfrm>
                      <a:off x="1193" y="3116"/>
                      <a:ext cx="139" cy="241"/>
                    </a:xfrm>
                    <a:custGeom>
                      <a:avLst/>
                      <a:gdLst>
                        <a:gd name="T0" fmla="*/ 73 w 139"/>
                        <a:gd name="T1" fmla="*/ 241 h 241"/>
                        <a:gd name="T2" fmla="*/ 47 w 139"/>
                        <a:gd name="T3" fmla="*/ 240 h 241"/>
                        <a:gd name="T4" fmla="*/ 28 w 139"/>
                        <a:gd name="T5" fmla="*/ 232 h 241"/>
                        <a:gd name="T6" fmla="*/ 15 w 139"/>
                        <a:gd name="T7" fmla="*/ 225 h 241"/>
                        <a:gd name="T8" fmla="*/ 8 w 139"/>
                        <a:gd name="T9" fmla="*/ 217 h 241"/>
                        <a:gd name="T10" fmla="*/ 2 w 139"/>
                        <a:gd name="T11" fmla="*/ 210 h 241"/>
                        <a:gd name="T12" fmla="*/ 0 w 139"/>
                        <a:gd name="T13" fmla="*/ 208 h 241"/>
                        <a:gd name="T14" fmla="*/ 0 w 139"/>
                        <a:gd name="T15" fmla="*/ 0 h 241"/>
                        <a:gd name="T16" fmla="*/ 139 w 139"/>
                        <a:gd name="T17" fmla="*/ 0 h 241"/>
                        <a:gd name="T18" fmla="*/ 139 w 139"/>
                        <a:gd name="T19" fmla="*/ 132 h 241"/>
                        <a:gd name="T20" fmla="*/ 136 w 139"/>
                        <a:gd name="T21" fmla="*/ 141 h 241"/>
                        <a:gd name="T22" fmla="*/ 132 w 139"/>
                        <a:gd name="T23" fmla="*/ 152 h 241"/>
                        <a:gd name="T24" fmla="*/ 130 w 139"/>
                        <a:gd name="T25" fmla="*/ 162 h 241"/>
                        <a:gd name="T26" fmla="*/ 128 w 139"/>
                        <a:gd name="T27" fmla="*/ 165 h 241"/>
                        <a:gd name="T28" fmla="*/ 121 w 139"/>
                        <a:gd name="T29" fmla="*/ 175 h 241"/>
                        <a:gd name="T30" fmla="*/ 112 w 139"/>
                        <a:gd name="T31" fmla="*/ 188 h 241"/>
                        <a:gd name="T32" fmla="*/ 101 w 139"/>
                        <a:gd name="T33" fmla="*/ 202 h 241"/>
                        <a:gd name="T34" fmla="*/ 89 w 139"/>
                        <a:gd name="T35" fmla="*/ 215 h 241"/>
                        <a:gd name="T36" fmla="*/ 82 w 139"/>
                        <a:gd name="T37" fmla="*/ 228 h 241"/>
                        <a:gd name="T38" fmla="*/ 75 w 139"/>
                        <a:gd name="T39" fmla="*/ 238 h 241"/>
                        <a:gd name="T40" fmla="*/ 73 w 139"/>
                        <a:gd name="T41" fmla="*/ 241 h 241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w 139"/>
                        <a:gd name="T64" fmla="*/ 0 h 241"/>
                        <a:gd name="T65" fmla="*/ 139 w 139"/>
                        <a:gd name="T66" fmla="*/ 241 h 241"/>
                      </a:gdLst>
                      <a:ahLst/>
                      <a:cxnLst>
                        <a:cxn ang="T42">
                          <a:pos x="T0" y="T1"/>
                        </a:cxn>
                        <a:cxn ang="T43">
                          <a:pos x="T2" y="T3"/>
                        </a:cxn>
                        <a:cxn ang="T44">
                          <a:pos x="T4" y="T5"/>
                        </a:cxn>
                        <a:cxn ang="T45">
                          <a:pos x="T6" y="T7"/>
                        </a:cxn>
                        <a:cxn ang="T46">
                          <a:pos x="T8" y="T9"/>
                        </a:cxn>
                        <a:cxn ang="T47">
                          <a:pos x="T10" y="T11"/>
                        </a:cxn>
                        <a:cxn ang="T48">
                          <a:pos x="T12" y="T13"/>
                        </a:cxn>
                        <a:cxn ang="T49">
                          <a:pos x="T14" y="T15"/>
                        </a:cxn>
                        <a:cxn ang="T50">
                          <a:pos x="T16" y="T17"/>
                        </a:cxn>
                        <a:cxn ang="T51">
                          <a:pos x="T18" y="T19"/>
                        </a:cxn>
                        <a:cxn ang="T52">
                          <a:pos x="T20" y="T21"/>
                        </a:cxn>
                        <a:cxn ang="T53">
                          <a:pos x="T22" y="T23"/>
                        </a:cxn>
                        <a:cxn ang="T54">
                          <a:pos x="T24" y="T25"/>
                        </a:cxn>
                        <a:cxn ang="T55">
                          <a:pos x="T26" y="T27"/>
                        </a:cxn>
                        <a:cxn ang="T56">
                          <a:pos x="T28" y="T29"/>
                        </a:cxn>
                        <a:cxn ang="T57">
                          <a:pos x="T30" y="T31"/>
                        </a:cxn>
                        <a:cxn ang="T58">
                          <a:pos x="T32" y="T33"/>
                        </a:cxn>
                        <a:cxn ang="T59">
                          <a:pos x="T34" y="T35"/>
                        </a:cxn>
                        <a:cxn ang="T60">
                          <a:pos x="T36" y="T37"/>
                        </a:cxn>
                        <a:cxn ang="T61">
                          <a:pos x="T38" y="T39"/>
                        </a:cxn>
                        <a:cxn ang="T62">
                          <a:pos x="T40" y="T41"/>
                        </a:cxn>
                      </a:cxnLst>
                      <a:rect l="T63" t="T64" r="T65" b="T66"/>
                      <a:pathLst>
                        <a:path w="139" h="241">
                          <a:moveTo>
                            <a:pt x="73" y="241"/>
                          </a:moveTo>
                          <a:lnTo>
                            <a:pt x="47" y="240"/>
                          </a:lnTo>
                          <a:lnTo>
                            <a:pt x="28" y="232"/>
                          </a:lnTo>
                          <a:lnTo>
                            <a:pt x="15" y="225"/>
                          </a:lnTo>
                          <a:lnTo>
                            <a:pt x="8" y="217"/>
                          </a:lnTo>
                          <a:lnTo>
                            <a:pt x="2" y="210"/>
                          </a:lnTo>
                          <a:lnTo>
                            <a:pt x="0" y="208"/>
                          </a:lnTo>
                          <a:lnTo>
                            <a:pt x="0" y="0"/>
                          </a:lnTo>
                          <a:lnTo>
                            <a:pt x="139" y="0"/>
                          </a:lnTo>
                          <a:lnTo>
                            <a:pt x="139" y="132"/>
                          </a:lnTo>
                          <a:lnTo>
                            <a:pt x="136" y="141"/>
                          </a:lnTo>
                          <a:lnTo>
                            <a:pt x="132" y="152"/>
                          </a:lnTo>
                          <a:lnTo>
                            <a:pt x="130" y="162"/>
                          </a:lnTo>
                          <a:lnTo>
                            <a:pt x="128" y="165"/>
                          </a:lnTo>
                          <a:lnTo>
                            <a:pt x="121" y="175"/>
                          </a:lnTo>
                          <a:lnTo>
                            <a:pt x="112" y="188"/>
                          </a:lnTo>
                          <a:lnTo>
                            <a:pt x="101" y="202"/>
                          </a:lnTo>
                          <a:lnTo>
                            <a:pt x="89" y="215"/>
                          </a:lnTo>
                          <a:lnTo>
                            <a:pt x="82" y="228"/>
                          </a:lnTo>
                          <a:lnTo>
                            <a:pt x="75" y="238"/>
                          </a:lnTo>
                          <a:lnTo>
                            <a:pt x="73" y="241"/>
                          </a:lnTo>
                          <a:close/>
                        </a:path>
                      </a:pathLst>
                    </a:custGeom>
                    <a:solidFill>
                      <a:srgbClr val="8E8E8E"/>
                    </a:solidFill>
                    <a:ln w="0">
                      <a:solidFill>
                        <a:srgbClr val="8E8E8E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294" name="Freeform 214"/>
                    <p:cNvSpPr>
                      <a:spLocks/>
                    </p:cNvSpPr>
                    <p:nvPr/>
                  </p:nvSpPr>
                  <p:spPr bwMode="auto">
                    <a:xfrm>
                      <a:off x="1210" y="3116"/>
                      <a:ext cx="111" cy="240"/>
                    </a:xfrm>
                    <a:custGeom>
                      <a:avLst/>
                      <a:gdLst>
                        <a:gd name="T0" fmla="*/ 61 w 111"/>
                        <a:gd name="T1" fmla="*/ 240 h 240"/>
                        <a:gd name="T2" fmla="*/ 37 w 111"/>
                        <a:gd name="T3" fmla="*/ 238 h 240"/>
                        <a:gd name="T4" fmla="*/ 19 w 111"/>
                        <a:gd name="T5" fmla="*/ 232 h 240"/>
                        <a:gd name="T6" fmla="*/ 8 w 111"/>
                        <a:gd name="T7" fmla="*/ 225 h 240"/>
                        <a:gd name="T8" fmla="*/ 2 w 111"/>
                        <a:gd name="T9" fmla="*/ 219 h 240"/>
                        <a:gd name="T10" fmla="*/ 0 w 111"/>
                        <a:gd name="T11" fmla="*/ 217 h 240"/>
                        <a:gd name="T12" fmla="*/ 0 w 111"/>
                        <a:gd name="T13" fmla="*/ 0 h 240"/>
                        <a:gd name="T14" fmla="*/ 111 w 111"/>
                        <a:gd name="T15" fmla="*/ 0 h 240"/>
                        <a:gd name="T16" fmla="*/ 111 w 111"/>
                        <a:gd name="T17" fmla="*/ 125 h 240"/>
                        <a:gd name="T18" fmla="*/ 110 w 111"/>
                        <a:gd name="T19" fmla="*/ 134 h 240"/>
                        <a:gd name="T20" fmla="*/ 106 w 111"/>
                        <a:gd name="T21" fmla="*/ 143 h 240"/>
                        <a:gd name="T22" fmla="*/ 104 w 111"/>
                        <a:gd name="T23" fmla="*/ 152 h 240"/>
                        <a:gd name="T24" fmla="*/ 104 w 111"/>
                        <a:gd name="T25" fmla="*/ 156 h 240"/>
                        <a:gd name="T26" fmla="*/ 98 w 111"/>
                        <a:gd name="T27" fmla="*/ 165 h 240"/>
                        <a:gd name="T28" fmla="*/ 91 w 111"/>
                        <a:gd name="T29" fmla="*/ 178 h 240"/>
                        <a:gd name="T30" fmla="*/ 84 w 111"/>
                        <a:gd name="T31" fmla="*/ 195 h 240"/>
                        <a:gd name="T32" fmla="*/ 74 w 111"/>
                        <a:gd name="T33" fmla="*/ 212 h 240"/>
                        <a:gd name="T34" fmla="*/ 67 w 111"/>
                        <a:gd name="T35" fmla="*/ 227 h 240"/>
                        <a:gd name="T36" fmla="*/ 63 w 111"/>
                        <a:gd name="T37" fmla="*/ 236 h 240"/>
                        <a:gd name="T38" fmla="*/ 61 w 111"/>
                        <a:gd name="T39" fmla="*/ 240 h 240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w 111"/>
                        <a:gd name="T61" fmla="*/ 0 h 240"/>
                        <a:gd name="T62" fmla="*/ 111 w 111"/>
                        <a:gd name="T63" fmla="*/ 240 h 240"/>
                      </a:gdLst>
                      <a:ahLst/>
                      <a:cxnLst>
                        <a:cxn ang="T40">
                          <a:pos x="T0" y="T1"/>
                        </a:cxn>
                        <a:cxn ang="T41">
                          <a:pos x="T2" y="T3"/>
                        </a:cxn>
                        <a:cxn ang="T42">
                          <a:pos x="T4" y="T5"/>
                        </a:cxn>
                        <a:cxn ang="T43">
                          <a:pos x="T6" y="T7"/>
                        </a:cxn>
                        <a:cxn ang="T44">
                          <a:pos x="T8" y="T9"/>
                        </a:cxn>
                        <a:cxn ang="T45">
                          <a:pos x="T10" y="T11"/>
                        </a:cxn>
                        <a:cxn ang="T46">
                          <a:pos x="T12" y="T13"/>
                        </a:cxn>
                        <a:cxn ang="T47">
                          <a:pos x="T14" y="T15"/>
                        </a:cxn>
                        <a:cxn ang="T48">
                          <a:pos x="T16" y="T17"/>
                        </a:cxn>
                        <a:cxn ang="T49">
                          <a:pos x="T18" y="T19"/>
                        </a:cxn>
                        <a:cxn ang="T50">
                          <a:pos x="T20" y="T21"/>
                        </a:cxn>
                        <a:cxn ang="T51">
                          <a:pos x="T22" y="T23"/>
                        </a:cxn>
                        <a:cxn ang="T52">
                          <a:pos x="T24" y="T25"/>
                        </a:cxn>
                        <a:cxn ang="T53">
                          <a:pos x="T26" y="T27"/>
                        </a:cxn>
                        <a:cxn ang="T54">
                          <a:pos x="T28" y="T29"/>
                        </a:cxn>
                        <a:cxn ang="T55">
                          <a:pos x="T30" y="T31"/>
                        </a:cxn>
                        <a:cxn ang="T56">
                          <a:pos x="T32" y="T33"/>
                        </a:cxn>
                        <a:cxn ang="T57">
                          <a:pos x="T34" y="T35"/>
                        </a:cxn>
                        <a:cxn ang="T58">
                          <a:pos x="T36" y="T37"/>
                        </a:cxn>
                        <a:cxn ang="T59">
                          <a:pos x="T38" y="T39"/>
                        </a:cxn>
                      </a:cxnLst>
                      <a:rect l="T60" t="T61" r="T62" b="T63"/>
                      <a:pathLst>
                        <a:path w="111" h="240">
                          <a:moveTo>
                            <a:pt x="61" y="240"/>
                          </a:moveTo>
                          <a:lnTo>
                            <a:pt x="37" y="238"/>
                          </a:lnTo>
                          <a:lnTo>
                            <a:pt x="19" y="232"/>
                          </a:lnTo>
                          <a:lnTo>
                            <a:pt x="8" y="225"/>
                          </a:lnTo>
                          <a:lnTo>
                            <a:pt x="2" y="219"/>
                          </a:lnTo>
                          <a:lnTo>
                            <a:pt x="0" y="217"/>
                          </a:lnTo>
                          <a:lnTo>
                            <a:pt x="0" y="0"/>
                          </a:lnTo>
                          <a:lnTo>
                            <a:pt x="111" y="0"/>
                          </a:lnTo>
                          <a:lnTo>
                            <a:pt x="111" y="125"/>
                          </a:lnTo>
                          <a:lnTo>
                            <a:pt x="110" y="134"/>
                          </a:lnTo>
                          <a:lnTo>
                            <a:pt x="106" y="143"/>
                          </a:lnTo>
                          <a:lnTo>
                            <a:pt x="104" y="152"/>
                          </a:lnTo>
                          <a:lnTo>
                            <a:pt x="104" y="156"/>
                          </a:lnTo>
                          <a:lnTo>
                            <a:pt x="98" y="165"/>
                          </a:lnTo>
                          <a:lnTo>
                            <a:pt x="91" y="178"/>
                          </a:lnTo>
                          <a:lnTo>
                            <a:pt x="84" y="195"/>
                          </a:lnTo>
                          <a:lnTo>
                            <a:pt x="74" y="212"/>
                          </a:lnTo>
                          <a:lnTo>
                            <a:pt x="67" y="227"/>
                          </a:lnTo>
                          <a:lnTo>
                            <a:pt x="63" y="236"/>
                          </a:lnTo>
                          <a:lnTo>
                            <a:pt x="61" y="240"/>
                          </a:lnTo>
                          <a:close/>
                        </a:path>
                      </a:pathLst>
                    </a:custGeom>
                    <a:solidFill>
                      <a:srgbClr val="AAAAAA"/>
                    </a:solidFill>
                    <a:ln w="0">
                      <a:solidFill>
                        <a:srgbClr val="AAAAAA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295" name="Freeform 215"/>
                    <p:cNvSpPr>
                      <a:spLocks/>
                    </p:cNvSpPr>
                    <p:nvPr/>
                  </p:nvSpPr>
                  <p:spPr bwMode="auto">
                    <a:xfrm>
                      <a:off x="1225" y="3116"/>
                      <a:ext cx="85" cy="240"/>
                    </a:xfrm>
                    <a:custGeom>
                      <a:avLst/>
                      <a:gdLst>
                        <a:gd name="T0" fmla="*/ 52 w 85"/>
                        <a:gd name="T1" fmla="*/ 240 h 240"/>
                        <a:gd name="T2" fmla="*/ 31 w 85"/>
                        <a:gd name="T3" fmla="*/ 240 h 240"/>
                        <a:gd name="T4" fmla="*/ 17 w 85"/>
                        <a:gd name="T5" fmla="*/ 236 h 240"/>
                        <a:gd name="T6" fmla="*/ 7 w 85"/>
                        <a:gd name="T7" fmla="*/ 230 h 240"/>
                        <a:gd name="T8" fmla="*/ 2 w 85"/>
                        <a:gd name="T9" fmla="*/ 227 h 240"/>
                        <a:gd name="T10" fmla="*/ 0 w 85"/>
                        <a:gd name="T11" fmla="*/ 225 h 240"/>
                        <a:gd name="T12" fmla="*/ 0 w 85"/>
                        <a:gd name="T13" fmla="*/ 0 h 240"/>
                        <a:gd name="T14" fmla="*/ 85 w 85"/>
                        <a:gd name="T15" fmla="*/ 0 h 240"/>
                        <a:gd name="T16" fmla="*/ 85 w 85"/>
                        <a:gd name="T17" fmla="*/ 119 h 240"/>
                        <a:gd name="T18" fmla="*/ 85 w 85"/>
                        <a:gd name="T19" fmla="*/ 123 h 240"/>
                        <a:gd name="T20" fmla="*/ 83 w 85"/>
                        <a:gd name="T21" fmla="*/ 126 h 240"/>
                        <a:gd name="T22" fmla="*/ 83 w 85"/>
                        <a:gd name="T23" fmla="*/ 132 h 240"/>
                        <a:gd name="T24" fmla="*/ 82 w 85"/>
                        <a:gd name="T25" fmla="*/ 138 h 240"/>
                        <a:gd name="T26" fmla="*/ 82 w 85"/>
                        <a:gd name="T27" fmla="*/ 143 h 240"/>
                        <a:gd name="T28" fmla="*/ 80 w 85"/>
                        <a:gd name="T29" fmla="*/ 147 h 240"/>
                        <a:gd name="T30" fmla="*/ 80 w 85"/>
                        <a:gd name="T31" fmla="*/ 147 h 240"/>
                        <a:gd name="T32" fmla="*/ 76 w 85"/>
                        <a:gd name="T33" fmla="*/ 156 h 240"/>
                        <a:gd name="T34" fmla="*/ 72 w 85"/>
                        <a:gd name="T35" fmla="*/ 169 h 240"/>
                        <a:gd name="T36" fmla="*/ 67 w 85"/>
                        <a:gd name="T37" fmla="*/ 188 h 240"/>
                        <a:gd name="T38" fmla="*/ 61 w 85"/>
                        <a:gd name="T39" fmla="*/ 206 h 240"/>
                        <a:gd name="T40" fmla="*/ 56 w 85"/>
                        <a:gd name="T41" fmla="*/ 223 h 240"/>
                        <a:gd name="T42" fmla="*/ 54 w 85"/>
                        <a:gd name="T43" fmla="*/ 234 h 240"/>
                        <a:gd name="T44" fmla="*/ 52 w 85"/>
                        <a:gd name="T45" fmla="*/ 240 h 240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w 85"/>
                        <a:gd name="T70" fmla="*/ 0 h 240"/>
                        <a:gd name="T71" fmla="*/ 85 w 85"/>
                        <a:gd name="T72" fmla="*/ 240 h 240"/>
                      </a:gdLst>
                      <a:ahLst/>
                      <a:cxnLst>
                        <a:cxn ang="T46">
                          <a:pos x="T0" y="T1"/>
                        </a:cxn>
                        <a:cxn ang="T47">
                          <a:pos x="T2" y="T3"/>
                        </a:cxn>
                        <a:cxn ang="T48">
                          <a:pos x="T4" y="T5"/>
                        </a:cxn>
                        <a:cxn ang="T49">
                          <a:pos x="T6" y="T7"/>
                        </a:cxn>
                        <a:cxn ang="T50">
                          <a:pos x="T8" y="T9"/>
                        </a:cxn>
                        <a:cxn ang="T51">
                          <a:pos x="T10" y="T11"/>
                        </a:cxn>
                        <a:cxn ang="T52">
                          <a:pos x="T12" y="T13"/>
                        </a:cxn>
                        <a:cxn ang="T53">
                          <a:pos x="T14" y="T15"/>
                        </a:cxn>
                        <a:cxn ang="T54">
                          <a:pos x="T16" y="T17"/>
                        </a:cxn>
                        <a:cxn ang="T55">
                          <a:pos x="T18" y="T19"/>
                        </a:cxn>
                        <a:cxn ang="T56">
                          <a:pos x="T20" y="T21"/>
                        </a:cxn>
                        <a:cxn ang="T57">
                          <a:pos x="T22" y="T23"/>
                        </a:cxn>
                        <a:cxn ang="T58">
                          <a:pos x="T24" y="T25"/>
                        </a:cxn>
                        <a:cxn ang="T59">
                          <a:pos x="T26" y="T27"/>
                        </a:cxn>
                        <a:cxn ang="T60">
                          <a:pos x="T28" y="T29"/>
                        </a:cxn>
                        <a:cxn ang="T61">
                          <a:pos x="T30" y="T31"/>
                        </a:cxn>
                        <a:cxn ang="T62">
                          <a:pos x="T32" y="T33"/>
                        </a:cxn>
                        <a:cxn ang="T63">
                          <a:pos x="T34" y="T35"/>
                        </a:cxn>
                        <a:cxn ang="T64">
                          <a:pos x="T36" y="T37"/>
                        </a:cxn>
                        <a:cxn ang="T65">
                          <a:pos x="T38" y="T39"/>
                        </a:cxn>
                        <a:cxn ang="T66">
                          <a:pos x="T40" y="T41"/>
                        </a:cxn>
                        <a:cxn ang="T67">
                          <a:pos x="T42" y="T43"/>
                        </a:cxn>
                        <a:cxn ang="T68">
                          <a:pos x="T44" y="T45"/>
                        </a:cxn>
                      </a:cxnLst>
                      <a:rect l="T69" t="T70" r="T71" b="T72"/>
                      <a:pathLst>
                        <a:path w="85" h="240">
                          <a:moveTo>
                            <a:pt x="52" y="240"/>
                          </a:moveTo>
                          <a:lnTo>
                            <a:pt x="31" y="240"/>
                          </a:lnTo>
                          <a:lnTo>
                            <a:pt x="17" y="236"/>
                          </a:lnTo>
                          <a:lnTo>
                            <a:pt x="7" y="230"/>
                          </a:lnTo>
                          <a:lnTo>
                            <a:pt x="2" y="227"/>
                          </a:lnTo>
                          <a:lnTo>
                            <a:pt x="0" y="225"/>
                          </a:lnTo>
                          <a:lnTo>
                            <a:pt x="0" y="0"/>
                          </a:lnTo>
                          <a:lnTo>
                            <a:pt x="85" y="0"/>
                          </a:lnTo>
                          <a:lnTo>
                            <a:pt x="85" y="119"/>
                          </a:lnTo>
                          <a:lnTo>
                            <a:pt x="85" y="123"/>
                          </a:lnTo>
                          <a:lnTo>
                            <a:pt x="83" y="126"/>
                          </a:lnTo>
                          <a:lnTo>
                            <a:pt x="83" y="132"/>
                          </a:lnTo>
                          <a:lnTo>
                            <a:pt x="82" y="138"/>
                          </a:lnTo>
                          <a:lnTo>
                            <a:pt x="82" y="143"/>
                          </a:lnTo>
                          <a:lnTo>
                            <a:pt x="80" y="147"/>
                          </a:lnTo>
                          <a:lnTo>
                            <a:pt x="76" y="156"/>
                          </a:lnTo>
                          <a:lnTo>
                            <a:pt x="72" y="169"/>
                          </a:lnTo>
                          <a:lnTo>
                            <a:pt x="67" y="188"/>
                          </a:lnTo>
                          <a:lnTo>
                            <a:pt x="61" y="206"/>
                          </a:lnTo>
                          <a:lnTo>
                            <a:pt x="56" y="223"/>
                          </a:lnTo>
                          <a:lnTo>
                            <a:pt x="54" y="234"/>
                          </a:lnTo>
                          <a:lnTo>
                            <a:pt x="52" y="240"/>
                          </a:lnTo>
                          <a:close/>
                        </a:path>
                      </a:pathLst>
                    </a:custGeom>
                    <a:solidFill>
                      <a:srgbClr val="C6C6C6"/>
                    </a:solidFill>
                    <a:ln w="0">
                      <a:solidFill>
                        <a:srgbClr val="C6C6C6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296" name="Freeform 216"/>
                    <p:cNvSpPr>
                      <a:spLocks/>
                    </p:cNvSpPr>
                    <p:nvPr/>
                  </p:nvSpPr>
                  <p:spPr bwMode="auto">
                    <a:xfrm>
                      <a:off x="1240" y="3116"/>
                      <a:ext cx="59" cy="240"/>
                    </a:xfrm>
                    <a:custGeom>
                      <a:avLst/>
                      <a:gdLst>
                        <a:gd name="T0" fmla="*/ 42 w 59"/>
                        <a:gd name="T1" fmla="*/ 238 h 240"/>
                        <a:gd name="T2" fmla="*/ 24 w 59"/>
                        <a:gd name="T3" fmla="*/ 240 h 240"/>
                        <a:gd name="T4" fmla="*/ 11 w 59"/>
                        <a:gd name="T5" fmla="*/ 238 h 240"/>
                        <a:gd name="T6" fmla="*/ 3 w 59"/>
                        <a:gd name="T7" fmla="*/ 234 h 240"/>
                        <a:gd name="T8" fmla="*/ 0 w 59"/>
                        <a:gd name="T9" fmla="*/ 234 h 240"/>
                        <a:gd name="T10" fmla="*/ 0 w 59"/>
                        <a:gd name="T11" fmla="*/ 0 h 240"/>
                        <a:gd name="T12" fmla="*/ 59 w 59"/>
                        <a:gd name="T13" fmla="*/ 0 h 240"/>
                        <a:gd name="T14" fmla="*/ 59 w 59"/>
                        <a:gd name="T15" fmla="*/ 113 h 240"/>
                        <a:gd name="T16" fmla="*/ 59 w 59"/>
                        <a:gd name="T17" fmla="*/ 115 h 240"/>
                        <a:gd name="T18" fmla="*/ 59 w 59"/>
                        <a:gd name="T19" fmla="*/ 119 h 240"/>
                        <a:gd name="T20" fmla="*/ 59 w 59"/>
                        <a:gd name="T21" fmla="*/ 125 h 240"/>
                        <a:gd name="T22" fmla="*/ 57 w 59"/>
                        <a:gd name="T23" fmla="*/ 130 h 240"/>
                        <a:gd name="T24" fmla="*/ 57 w 59"/>
                        <a:gd name="T25" fmla="*/ 134 h 240"/>
                        <a:gd name="T26" fmla="*/ 57 w 59"/>
                        <a:gd name="T27" fmla="*/ 138 h 240"/>
                        <a:gd name="T28" fmla="*/ 57 w 59"/>
                        <a:gd name="T29" fmla="*/ 139 h 240"/>
                        <a:gd name="T30" fmla="*/ 55 w 59"/>
                        <a:gd name="T31" fmla="*/ 147 h 240"/>
                        <a:gd name="T32" fmla="*/ 54 w 59"/>
                        <a:gd name="T33" fmla="*/ 160 h 240"/>
                        <a:gd name="T34" fmla="*/ 50 w 59"/>
                        <a:gd name="T35" fmla="*/ 180 h 240"/>
                        <a:gd name="T36" fmla="*/ 48 w 59"/>
                        <a:gd name="T37" fmla="*/ 201 h 240"/>
                        <a:gd name="T38" fmla="*/ 44 w 59"/>
                        <a:gd name="T39" fmla="*/ 219 h 240"/>
                        <a:gd name="T40" fmla="*/ 44 w 59"/>
                        <a:gd name="T41" fmla="*/ 234 h 240"/>
                        <a:gd name="T42" fmla="*/ 42 w 59"/>
                        <a:gd name="T43" fmla="*/ 238 h 240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w 59"/>
                        <a:gd name="T67" fmla="*/ 0 h 240"/>
                        <a:gd name="T68" fmla="*/ 59 w 59"/>
                        <a:gd name="T69" fmla="*/ 240 h 240"/>
                      </a:gdLst>
                      <a:ahLst/>
                      <a:cxnLst>
                        <a:cxn ang="T44">
                          <a:pos x="T0" y="T1"/>
                        </a:cxn>
                        <a:cxn ang="T45">
                          <a:pos x="T2" y="T3"/>
                        </a:cxn>
                        <a:cxn ang="T46">
                          <a:pos x="T4" y="T5"/>
                        </a:cxn>
                        <a:cxn ang="T47">
                          <a:pos x="T6" y="T7"/>
                        </a:cxn>
                        <a:cxn ang="T48">
                          <a:pos x="T8" y="T9"/>
                        </a:cxn>
                        <a:cxn ang="T49">
                          <a:pos x="T10" y="T11"/>
                        </a:cxn>
                        <a:cxn ang="T50">
                          <a:pos x="T12" y="T13"/>
                        </a:cxn>
                        <a:cxn ang="T51">
                          <a:pos x="T14" y="T15"/>
                        </a:cxn>
                        <a:cxn ang="T52">
                          <a:pos x="T16" y="T17"/>
                        </a:cxn>
                        <a:cxn ang="T53">
                          <a:pos x="T18" y="T19"/>
                        </a:cxn>
                        <a:cxn ang="T54">
                          <a:pos x="T20" y="T21"/>
                        </a:cxn>
                        <a:cxn ang="T55">
                          <a:pos x="T22" y="T23"/>
                        </a:cxn>
                        <a:cxn ang="T56">
                          <a:pos x="T24" y="T25"/>
                        </a:cxn>
                        <a:cxn ang="T57">
                          <a:pos x="T26" y="T27"/>
                        </a:cxn>
                        <a:cxn ang="T58">
                          <a:pos x="T28" y="T29"/>
                        </a:cxn>
                        <a:cxn ang="T59">
                          <a:pos x="T30" y="T31"/>
                        </a:cxn>
                        <a:cxn ang="T60">
                          <a:pos x="T32" y="T33"/>
                        </a:cxn>
                        <a:cxn ang="T61">
                          <a:pos x="T34" y="T35"/>
                        </a:cxn>
                        <a:cxn ang="T62">
                          <a:pos x="T36" y="T37"/>
                        </a:cxn>
                        <a:cxn ang="T63">
                          <a:pos x="T38" y="T39"/>
                        </a:cxn>
                        <a:cxn ang="T64">
                          <a:pos x="T40" y="T41"/>
                        </a:cxn>
                        <a:cxn ang="T65">
                          <a:pos x="T42" y="T43"/>
                        </a:cxn>
                      </a:cxnLst>
                      <a:rect l="T66" t="T67" r="T68" b="T69"/>
                      <a:pathLst>
                        <a:path w="59" h="240">
                          <a:moveTo>
                            <a:pt x="42" y="238"/>
                          </a:moveTo>
                          <a:lnTo>
                            <a:pt x="24" y="240"/>
                          </a:lnTo>
                          <a:lnTo>
                            <a:pt x="11" y="238"/>
                          </a:lnTo>
                          <a:lnTo>
                            <a:pt x="3" y="234"/>
                          </a:lnTo>
                          <a:lnTo>
                            <a:pt x="0" y="234"/>
                          </a:lnTo>
                          <a:lnTo>
                            <a:pt x="0" y="0"/>
                          </a:lnTo>
                          <a:lnTo>
                            <a:pt x="59" y="0"/>
                          </a:lnTo>
                          <a:lnTo>
                            <a:pt x="59" y="113"/>
                          </a:lnTo>
                          <a:lnTo>
                            <a:pt x="59" y="115"/>
                          </a:lnTo>
                          <a:lnTo>
                            <a:pt x="59" y="119"/>
                          </a:lnTo>
                          <a:lnTo>
                            <a:pt x="59" y="125"/>
                          </a:lnTo>
                          <a:lnTo>
                            <a:pt x="57" y="130"/>
                          </a:lnTo>
                          <a:lnTo>
                            <a:pt x="57" y="134"/>
                          </a:lnTo>
                          <a:lnTo>
                            <a:pt x="57" y="138"/>
                          </a:lnTo>
                          <a:lnTo>
                            <a:pt x="57" y="139"/>
                          </a:lnTo>
                          <a:lnTo>
                            <a:pt x="55" y="147"/>
                          </a:lnTo>
                          <a:lnTo>
                            <a:pt x="54" y="160"/>
                          </a:lnTo>
                          <a:lnTo>
                            <a:pt x="50" y="180"/>
                          </a:lnTo>
                          <a:lnTo>
                            <a:pt x="48" y="201"/>
                          </a:lnTo>
                          <a:lnTo>
                            <a:pt x="44" y="219"/>
                          </a:lnTo>
                          <a:lnTo>
                            <a:pt x="44" y="234"/>
                          </a:lnTo>
                          <a:lnTo>
                            <a:pt x="42" y="238"/>
                          </a:lnTo>
                          <a:close/>
                        </a:path>
                      </a:pathLst>
                    </a:custGeom>
                    <a:solidFill>
                      <a:srgbClr val="E3E3E3"/>
                    </a:solidFill>
                    <a:ln w="0">
                      <a:solidFill>
                        <a:srgbClr val="E3E3E3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297" name="Freeform 217"/>
                    <p:cNvSpPr>
                      <a:spLocks/>
                    </p:cNvSpPr>
                    <p:nvPr/>
                  </p:nvSpPr>
                  <p:spPr bwMode="auto">
                    <a:xfrm>
                      <a:off x="1256" y="3116"/>
                      <a:ext cx="32" cy="241"/>
                    </a:xfrm>
                    <a:custGeom>
                      <a:avLst/>
                      <a:gdLst>
                        <a:gd name="T0" fmla="*/ 32 w 32"/>
                        <a:gd name="T1" fmla="*/ 0 h 241"/>
                        <a:gd name="T2" fmla="*/ 32 w 32"/>
                        <a:gd name="T3" fmla="*/ 238 h 241"/>
                        <a:gd name="T4" fmla="*/ 15 w 32"/>
                        <a:gd name="T5" fmla="*/ 241 h 241"/>
                        <a:gd name="T6" fmla="*/ 4 w 32"/>
                        <a:gd name="T7" fmla="*/ 241 h 241"/>
                        <a:gd name="T8" fmla="*/ 0 w 32"/>
                        <a:gd name="T9" fmla="*/ 241 h 241"/>
                        <a:gd name="T10" fmla="*/ 0 w 32"/>
                        <a:gd name="T11" fmla="*/ 0 h 241"/>
                        <a:gd name="T12" fmla="*/ 32 w 32"/>
                        <a:gd name="T13" fmla="*/ 0 h 241"/>
                        <a:gd name="T14" fmla="*/ 0 60000 65536"/>
                        <a:gd name="T15" fmla="*/ 0 60000 65536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w 32"/>
                        <a:gd name="T22" fmla="*/ 0 h 241"/>
                        <a:gd name="T23" fmla="*/ 32 w 32"/>
                        <a:gd name="T24" fmla="*/ 241 h 241"/>
                      </a:gdLst>
                      <a:ahLst/>
                      <a:cxnLst>
                        <a:cxn ang="T14">
                          <a:pos x="T0" y="T1"/>
                        </a:cxn>
                        <a:cxn ang="T15">
                          <a:pos x="T2" y="T3"/>
                        </a:cxn>
                        <a:cxn ang="T16">
                          <a:pos x="T4" y="T5"/>
                        </a:cxn>
                        <a:cxn ang="T17">
                          <a:pos x="T6" y="T7"/>
                        </a:cxn>
                        <a:cxn ang="T18">
                          <a:pos x="T8" y="T9"/>
                        </a:cxn>
                        <a:cxn ang="T19">
                          <a:pos x="T10" y="T11"/>
                        </a:cxn>
                        <a:cxn ang="T20">
                          <a:pos x="T12" y="T13"/>
                        </a:cxn>
                      </a:cxnLst>
                      <a:rect l="T21" t="T22" r="T23" b="T24"/>
                      <a:pathLst>
                        <a:path w="32" h="241">
                          <a:moveTo>
                            <a:pt x="32" y="0"/>
                          </a:moveTo>
                          <a:lnTo>
                            <a:pt x="32" y="238"/>
                          </a:lnTo>
                          <a:lnTo>
                            <a:pt x="15" y="241"/>
                          </a:lnTo>
                          <a:lnTo>
                            <a:pt x="4" y="241"/>
                          </a:lnTo>
                          <a:lnTo>
                            <a:pt x="0" y="241"/>
                          </a:lnTo>
                          <a:lnTo>
                            <a:pt x="0" y="0"/>
                          </a:lnTo>
                          <a:lnTo>
                            <a:pt x="32" y="0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0">
                      <a:solidFill>
                        <a:srgbClr val="FFFF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298" name="Freeform 218"/>
                    <p:cNvSpPr>
                      <a:spLocks noEditPoints="1"/>
                    </p:cNvSpPr>
                    <p:nvPr/>
                  </p:nvSpPr>
                  <p:spPr bwMode="auto">
                    <a:xfrm>
                      <a:off x="1142" y="3200"/>
                      <a:ext cx="70" cy="83"/>
                    </a:xfrm>
                    <a:custGeom>
                      <a:avLst/>
                      <a:gdLst>
                        <a:gd name="T0" fmla="*/ 35 w 70"/>
                        <a:gd name="T1" fmla="*/ 15 h 83"/>
                        <a:gd name="T2" fmla="*/ 40 w 70"/>
                        <a:gd name="T3" fmla="*/ 15 h 83"/>
                        <a:gd name="T4" fmla="*/ 46 w 70"/>
                        <a:gd name="T5" fmla="*/ 15 h 83"/>
                        <a:gd name="T6" fmla="*/ 48 w 70"/>
                        <a:gd name="T7" fmla="*/ 16 h 83"/>
                        <a:gd name="T8" fmla="*/ 50 w 70"/>
                        <a:gd name="T9" fmla="*/ 20 h 83"/>
                        <a:gd name="T10" fmla="*/ 50 w 70"/>
                        <a:gd name="T11" fmla="*/ 24 h 83"/>
                        <a:gd name="T12" fmla="*/ 50 w 70"/>
                        <a:gd name="T13" fmla="*/ 28 h 83"/>
                        <a:gd name="T14" fmla="*/ 46 w 70"/>
                        <a:gd name="T15" fmla="*/ 31 h 83"/>
                        <a:gd name="T16" fmla="*/ 42 w 70"/>
                        <a:gd name="T17" fmla="*/ 33 h 83"/>
                        <a:gd name="T18" fmla="*/ 38 w 70"/>
                        <a:gd name="T19" fmla="*/ 33 h 83"/>
                        <a:gd name="T20" fmla="*/ 18 w 70"/>
                        <a:gd name="T21" fmla="*/ 33 h 83"/>
                        <a:gd name="T22" fmla="*/ 18 w 70"/>
                        <a:gd name="T23" fmla="*/ 15 h 83"/>
                        <a:gd name="T24" fmla="*/ 35 w 70"/>
                        <a:gd name="T25" fmla="*/ 15 h 83"/>
                        <a:gd name="T26" fmla="*/ 38 w 70"/>
                        <a:gd name="T27" fmla="*/ 46 h 83"/>
                        <a:gd name="T28" fmla="*/ 42 w 70"/>
                        <a:gd name="T29" fmla="*/ 48 h 83"/>
                        <a:gd name="T30" fmla="*/ 46 w 70"/>
                        <a:gd name="T31" fmla="*/ 48 h 83"/>
                        <a:gd name="T32" fmla="*/ 50 w 70"/>
                        <a:gd name="T33" fmla="*/ 50 h 83"/>
                        <a:gd name="T34" fmla="*/ 51 w 70"/>
                        <a:gd name="T35" fmla="*/ 54 h 83"/>
                        <a:gd name="T36" fmla="*/ 51 w 70"/>
                        <a:gd name="T37" fmla="*/ 57 h 83"/>
                        <a:gd name="T38" fmla="*/ 51 w 70"/>
                        <a:gd name="T39" fmla="*/ 63 h 83"/>
                        <a:gd name="T40" fmla="*/ 50 w 70"/>
                        <a:gd name="T41" fmla="*/ 67 h 83"/>
                        <a:gd name="T42" fmla="*/ 46 w 70"/>
                        <a:gd name="T43" fmla="*/ 68 h 83"/>
                        <a:gd name="T44" fmla="*/ 42 w 70"/>
                        <a:gd name="T45" fmla="*/ 68 h 83"/>
                        <a:gd name="T46" fmla="*/ 38 w 70"/>
                        <a:gd name="T47" fmla="*/ 70 h 83"/>
                        <a:gd name="T48" fmla="*/ 18 w 70"/>
                        <a:gd name="T49" fmla="*/ 70 h 83"/>
                        <a:gd name="T50" fmla="*/ 18 w 70"/>
                        <a:gd name="T51" fmla="*/ 46 h 83"/>
                        <a:gd name="T52" fmla="*/ 38 w 70"/>
                        <a:gd name="T53" fmla="*/ 46 h 83"/>
                        <a:gd name="T54" fmla="*/ 40 w 70"/>
                        <a:gd name="T55" fmla="*/ 0 h 83"/>
                        <a:gd name="T56" fmla="*/ 0 w 70"/>
                        <a:gd name="T57" fmla="*/ 0 h 83"/>
                        <a:gd name="T58" fmla="*/ 0 w 70"/>
                        <a:gd name="T59" fmla="*/ 83 h 83"/>
                        <a:gd name="T60" fmla="*/ 38 w 70"/>
                        <a:gd name="T61" fmla="*/ 83 h 83"/>
                        <a:gd name="T62" fmla="*/ 44 w 70"/>
                        <a:gd name="T63" fmla="*/ 83 h 83"/>
                        <a:gd name="T64" fmla="*/ 50 w 70"/>
                        <a:gd name="T65" fmla="*/ 83 h 83"/>
                        <a:gd name="T66" fmla="*/ 55 w 70"/>
                        <a:gd name="T67" fmla="*/ 81 h 83"/>
                        <a:gd name="T68" fmla="*/ 59 w 70"/>
                        <a:gd name="T69" fmla="*/ 79 h 83"/>
                        <a:gd name="T70" fmla="*/ 63 w 70"/>
                        <a:gd name="T71" fmla="*/ 76 h 83"/>
                        <a:gd name="T72" fmla="*/ 66 w 70"/>
                        <a:gd name="T73" fmla="*/ 72 h 83"/>
                        <a:gd name="T74" fmla="*/ 68 w 70"/>
                        <a:gd name="T75" fmla="*/ 67 h 83"/>
                        <a:gd name="T76" fmla="*/ 70 w 70"/>
                        <a:gd name="T77" fmla="*/ 59 h 83"/>
                        <a:gd name="T78" fmla="*/ 68 w 70"/>
                        <a:gd name="T79" fmla="*/ 52 h 83"/>
                        <a:gd name="T80" fmla="*/ 66 w 70"/>
                        <a:gd name="T81" fmla="*/ 46 h 83"/>
                        <a:gd name="T82" fmla="*/ 63 w 70"/>
                        <a:gd name="T83" fmla="*/ 42 h 83"/>
                        <a:gd name="T84" fmla="*/ 57 w 70"/>
                        <a:gd name="T85" fmla="*/ 39 h 83"/>
                        <a:gd name="T86" fmla="*/ 61 w 70"/>
                        <a:gd name="T87" fmla="*/ 37 h 83"/>
                        <a:gd name="T88" fmla="*/ 63 w 70"/>
                        <a:gd name="T89" fmla="*/ 33 h 83"/>
                        <a:gd name="T90" fmla="*/ 66 w 70"/>
                        <a:gd name="T91" fmla="*/ 28 h 83"/>
                        <a:gd name="T92" fmla="*/ 66 w 70"/>
                        <a:gd name="T93" fmla="*/ 22 h 83"/>
                        <a:gd name="T94" fmla="*/ 66 w 70"/>
                        <a:gd name="T95" fmla="*/ 15 h 83"/>
                        <a:gd name="T96" fmla="*/ 63 w 70"/>
                        <a:gd name="T97" fmla="*/ 9 h 83"/>
                        <a:gd name="T98" fmla="*/ 59 w 70"/>
                        <a:gd name="T99" fmla="*/ 5 h 83"/>
                        <a:gd name="T100" fmla="*/ 53 w 70"/>
                        <a:gd name="T101" fmla="*/ 2 h 83"/>
                        <a:gd name="T102" fmla="*/ 48 w 70"/>
                        <a:gd name="T103" fmla="*/ 0 h 83"/>
                        <a:gd name="T104" fmla="*/ 40 w 70"/>
                        <a:gd name="T105" fmla="*/ 0 h 83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60000 65536"/>
                        <a:gd name="T136" fmla="*/ 0 60000 65536"/>
                        <a:gd name="T137" fmla="*/ 0 60000 65536"/>
                        <a:gd name="T138" fmla="*/ 0 60000 65536"/>
                        <a:gd name="T139" fmla="*/ 0 60000 65536"/>
                        <a:gd name="T140" fmla="*/ 0 60000 65536"/>
                        <a:gd name="T141" fmla="*/ 0 60000 65536"/>
                        <a:gd name="T142" fmla="*/ 0 60000 65536"/>
                        <a:gd name="T143" fmla="*/ 0 60000 65536"/>
                        <a:gd name="T144" fmla="*/ 0 60000 65536"/>
                        <a:gd name="T145" fmla="*/ 0 60000 65536"/>
                        <a:gd name="T146" fmla="*/ 0 60000 65536"/>
                        <a:gd name="T147" fmla="*/ 0 60000 65536"/>
                        <a:gd name="T148" fmla="*/ 0 60000 65536"/>
                        <a:gd name="T149" fmla="*/ 0 60000 65536"/>
                        <a:gd name="T150" fmla="*/ 0 60000 65536"/>
                        <a:gd name="T151" fmla="*/ 0 60000 65536"/>
                        <a:gd name="T152" fmla="*/ 0 60000 65536"/>
                        <a:gd name="T153" fmla="*/ 0 60000 65536"/>
                        <a:gd name="T154" fmla="*/ 0 60000 65536"/>
                        <a:gd name="T155" fmla="*/ 0 60000 65536"/>
                        <a:gd name="T156" fmla="*/ 0 60000 65536"/>
                        <a:gd name="T157" fmla="*/ 0 60000 65536"/>
                        <a:gd name="T158" fmla="*/ 0 60000 65536"/>
                        <a:gd name="T159" fmla="*/ 0 w 70"/>
                        <a:gd name="T160" fmla="*/ 0 h 83"/>
                        <a:gd name="T161" fmla="*/ 70 w 70"/>
                        <a:gd name="T162" fmla="*/ 83 h 83"/>
                      </a:gdLst>
                      <a:ahLst/>
                      <a:cxnLst>
                        <a:cxn ang="T106">
                          <a:pos x="T0" y="T1"/>
                        </a:cxn>
                        <a:cxn ang="T107">
                          <a:pos x="T2" y="T3"/>
                        </a:cxn>
                        <a:cxn ang="T108">
                          <a:pos x="T4" y="T5"/>
                        </a:cxn>
                        <a:cxn ang="T109">
                          <a:pos x="T6" y="T7"/>
                        </a:cxn>
                        <a:cxn ang="T110">
                          <a:pos x="T8" y="T9"/>
                        </a:cxn>
                        <a:cxn ang="T111">
                          <a:pos x="T10" y="T11"/>
                        </a:cxn>
                        <a:cxn ang="T112">
                          <a:pos x="T12" y="T13"/>
                        </a:cxn>
                        <a:cxn ang="T113">
                          <a:pos x="T14" y="T15"/>
                        </a:cxn>
                        <a:cxn ang="T114">
                          <a:pos x="T16" y="T17"/>
                        </a:cxn>
                        <a:cxn ang="T115">
                          <a:pos x="T18" y="T19"/>
                        </a:cxn>
                        <a:cxn ang="T116">
                          <a:pos x="T20" y="T21"/>
                        </a:cxn>
                        <a:cxn ang="T117">
                          <a:pos x="T22" y="T23"/>
                        </a:cxn>
                        <a:cxn ang="T118">
                          <a:pos x="T24" y="T25"/>
                        </a:cxn>
                        <a:cxn ang="T119">
                          <a:pos x="T26" y="T27"/>
                        </a:cxn>
                        <a:cxn ang="T120">
                          <a:pos x="T28" y="T29"/>
                        </a:cxn>
                        <a:cxn ang="T121">
                          <a:pos x="T30" y="T31"/>
                        </a:cxn>
                        <a:cxn ang="T122">
                          <a:pos x="T32" y="T33"/>
                        </a:cxn>
                        <a:cxn ang="T123">
                          <a:pos x="T34" y="T35"/>
                        </a:cxn>
                        <a:cxn ang="T124">
                          <a:pos x="T36" y="T37"/>
                        </a:cxn>
                        <a:cxn ang="T125">
                          <a:pos x="T38" y="T39"/>
                        </a:cxn>
                        <a:cxn ang="T126">
                          <a:pos x="T40" y="T41"/>
                        </a:cxn>
                        <a:cxn ang="T127">
                          <a:pos x="T42" y="T43"/>
                        </a:cxn>
                        <a:cxn ang="T128">
                          <a:pos x="T44" y="T45"/>
                        </a:cxn>
                        <a:cxn ang="T129">
                          <a:pos x="T46" y="T47"/>
                        </a:cxn>
                        <a:cxn ang="T130">
                          <a:pos x="T48" y="T49"/>
                        </a:cxn>
                        <a:cxn ang="T131">
                          <a:pos x="T50" y="T51"/>
                        </a:cxn>
                        <a:cxn ang="T132">
                          <a:pos x="T52" y="T53"/>
                        </a:cxn>
                        <a:cxn ang="T133">
                          <a:pos x="T54" y="T55"/>
                        </a:cxn>
                        <a:cxn ang="T134">
                          <a:pos x="T56" y="T57"/>
                        </a:cxn>
                        <a:cxn ang="T135">
                          <a:pos x="T58" y="T59"/>
                        </a:cxn>
                        <a:cxn ang="T136">
                          <a:pos x="T60" y="T61"/>
                        </a:cxn>
                        <a:cxn ang="T137">
                          <a:pos x="T62" y="T63"/>
                        </a:cxn>
                        <a:cxn ang="T138">
                          <a:pos x="T64" y="T65"/>
                        </a:cxn>
                        <a:cxn ang="T139">
                          <a:pos x="T66" y="T67"/>
                        </a:cxn>
                        <a:cxn ang="T140">
                          <a:pos x="T68" y="T69"/>
                        </a:cxn>
                        <a:cxn ang="T141">
                          <a:pos x="T70" y="T71"/>
                        </a:cxn>
                        <a:cxn ang="T142">
                          <a:pos x="T72" y="T73"/>
                        </a:cxn>
                        <a:cxn ang="T143">
                          <a:pos x="T74" y="T75"/>
                        </a:cxn>
                        <a:cxn ang="T144">
                          <a:pos x="T76" y="T77"/>
                        </a:cxn>
                        <a:cxn ang="T145">
                          <a:pos x="T78" y="T79"/>
                        </a:cxn>
                        <a:cxn ang="T146">
                          <a:pos x="T80" y="T81"/>
                        </a:cxn>
                        <a:cxn ang="T147">
                          <a:pos x="T82" y="T83"/>
                        </a:cxn>
                        <a:cxn ang="T148">
                          <a:pos x="T84" y="T85"/>
                        </a:cxn>
                        <a:cxn ang="T149">
                          <a:pos x="T86" y="T87"/>
                        </a:cxn>
                        <a:cxn ang="T150">
                          <a:pos x="T88" y="T89"/>
                        </a:cxn>
                        <a:cxn ang="T151">
                          <a:pos x="T90" y="T91"/>
                        </a:cxn>
                        <a:cxn ang="T152">
                          <a:pos x="T92" y="T93"/>
                        </a:cxn>
                        <a:cxn ang="T153">
                          <a:pos x="T94" y="T95"/>
                        </a:cxn>
                        <a:cxn ang="T154">
                          <a:pos x="T96" y="T97"/>
                        </a:cxn>
                        <a:cxn ang="T155">
                          <a:pos x="T98" y="T99"/>
                        </a:cxn>
                        <a:cxn ang="T156">
                          <a:pos x="T100" y="T101"/>
                        </a:cxn>
                        <a:cxn ang="T157">
                          <a:pos x="T102" y="T103"/>
                        </a:cxn>
                        <a:cxn ang="T158">
                          <a:pos x="T104" y="T105"/>
                        </a:cxn>
                      </a:cxnLst>
                      <a:rect l="T159" t="T160" r="T161" b="T162"/>
                      <a:pathLst>
                        <a:path w="70" h="83">
                          <a:moveTo>
                            <a:pt x="35" y="15"/>
                          </a:moveTo>
                          <a:lnTo>
                            <a:pt x="40" y="15"/>
                          </a:lnTo>
                          <a:lnTo>
                            <a:pt x="46" y="15"/>
                          </a:lnTo>
                          <a:lnTo>
                            <a:pt x="48" y="16"/>
                          </a:lnTo>
                          <a:lnTo>
                            <a:pt x="50" y="20"/>
                          </a:lnTo>
                          <a:lnTo>
                            <a:pt x="50" y="24"/>
                          </a:lnTo>
                          <a:lnTo>
                            <a:pt x="50" y="28"/>
                          </a:lnTo>
                          <a:lnTo>
                            <a:pt x="46" y="31"/>
                          </a:lnTo>
                          <a:lnTo>
                            <a:pt x="42" y="33"/>
                          </a:lnTo>
                          <a:lnTo>
                            <a:pt x="38" y="33"/>
                          </a:lnTo>
                          <a:lnTo>
                            <a:pt x="18" y="33"/>
                          </a:lnTo>
                          <a:lnTo>
                            <a:pt x="18" y="15"/>
                          </a:lnTo>
                          <a:lnTo>
                            <a:pt x="35" y="15"/>
                          </a:lnTo>
                          <a:close/>
                          <a:moveTo>
                            <a:pt x="38" y="46"/>
                          </a:moveTo>
                          <a:lnTo>
                            <a:pt x="42" y="48"/>
                          </a:lnTo>
                          <a:lnTo>
                            <a:pt x="46" y="48"/>
                          </a:lnTo>
                          <a:lnTo>
                            <a:pt x="50" y="50"/>
                          </a:lnTo>
                          <a:lnTo>
                            <a:pt x="51" y="54"/>
                          </a:lnTo>
                          <a:lnTo>
                            <a:pt x="51" y="57"/>
                          </a:lnTo>
                          <a:lnTo>
                            <a:pt x="51" y="63"/>
                          </a:lnTo>
                          <a:lnTo>
                            <a:pt x="50" y="67"/>
                          </a:lnTo>
                          <a:lnTo>
                            <a:pt x="46" y="68"/>
                          </a:lnTo>
                          <a:lnTo>
                            <a:pt x="42" y="68"/>
                          </a:lnTo>
                          <a:lnTo>
                            <a:pt x="38" y="70"/>
                          </a:lnTo>
                          <a:lnTo>
                            <a:pt x="18" y="70"/>
                          </a:lnTo>
                          <a:lnTo>
                            <a:pt x="18" y="46"/>
                          </a:lnTo>
                          <a:lnTo>
                            <a:pt x="38" y="46"/>
                          </a:lnTo>
                          <a:close/>
                          <a:moveTo>
                            <a:pt x="40" y="0"/>
                          </a:moveTo>
                          <a:lnTo>
                            <a:pt x="0" y="0"/>
                          </a:lnTo>
                          <a:lnTo>
                            <a:pt x="0" y="83"/>
                          </a:lnTo>
                          <a:lnTo>
                            <a:pt x="38" y="83"/>
                          </a:lnTo>
                          <a:lnTo>
                            <a:pt x="44" y="83"/>
                          </a:lnTo>
                          <a:lnTo>
                            <a:pt x="50" y="83"/>
                          </a:lnTo>
                          <a:lnTo>
                            <a:pt x="55" y="81"/>
                          </a:lnTo>
                          <a:lnTo>
                            <a:pt x="59" y="79"/>
                          </a:lnTo>
                          <a:lnTo>
                            <a:pt x="63" y="76"/>
                          </a:lnTo>
                          <a:lnTo>
                            <a:pt x="66" y="72"/>
                          </a:lnTo>
                          <a:lnTo>
                            <a:pt x="68" y="67"/>
                          </a:lnTo>
                          <a:lnTo>
                            <a:pt x="70" y="59"/>
                          </a:lnTo>
                          <a:lnTo>
                            <a:pt x="68" y="52"/>
                          </a:lnTo>
                          <a:lnTo>
                            <a:pt x="66" y="46"/>
                          </a:lnTo>
                          <a:lnTo>
                            <a:pt x="63" y="42"/>
                          </a:lnTo>
                          <a:lnTo>
                            <a:pt x="57" y="39"/>
                          </a:lnTo>
                          <a:lnTo>
                            <a:pt x="61" y="37"/>
                          </a:lnTo>
                          <a:lnTo>
                            <a:pt x="63" y="33"/>
                          </a:lnTo>
                          <a:lnTo>
                            <a:pt x="66" y="28"/>
                          </a:lnTo>
                          <a:lnTo>
                            <a:pt x="66" y="22"/>
                          </a:lnTo>
                          <a:lnTo>
                            <a:pt x="66" y="15"/>
                          </a:lnTo>
                          <a:lnTo>
                            <a:pt x="63" y="9"/>
                          </a:lnTo>
                          <a:lnTo>
                            <a:pt x="59" y="5"/>
                          </a:lnTo>
                          <a:lnTo>
                            <a:pt x="53" y="2"/>
                          </a:lnTo>
                          <a:lnTo>
                            <a:pt x="48" y="0"/>
                          </a:lnTo>
                          <a:lnTo>
                            <a:pt x="40" y="0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0">
                      <a:solidFill>
                        <a:srgbClr val="FFFF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299" name="Freeform 219"/>
                    <p:cNvSpPr>
                      <a:spLocks/>
                    </p:cNvSpPr>
                    <p:nvPr/>
                  </p:nvSpPr>
                  <p:spPr bwMode="auto">
                    <a:xfrm>
                      <a:off x="1116" y="3040"/>
                      <a:ext cx="270" cy="141"/>
                    </a:xfrm>
                    <a:custGeom>
                      <a:avLst/>
                      <a:gdLst>
                        <a:gd name="T0" fmla="*/ 135 w 270"/>
                        <a:gd name="T1" fmla="*/ 141 h 141"/>
                        <a:gd name="T2" fmla="*/ 172 w 270"/>
                        <a:gd name="T3" fmla="*/ 139 h 141"/>
                        <a:gd name="T4" fmla="*/ 204 w 270"/>
                        <a:gd name="T5" fmla="*/ 132 h 141"/>
                        <a:gd name="T6" fmla="*/ 231 w 270"/>
                        <a:gd name="T7" fmla="*/ 121 h 141"/>
                        <a:gd name="T8" fmla="*/ 252 w 270"/>
                        <a:gd name="T9" fmla="*/ 106 h 141"/>
                        <a:gd name="T10" fmla="*/ 267 w 270"/>
                        <a:gd name="T11" fmla="*/ 89 h 141"/>
                        <a:gd name="T12" fmla="*/ 270 w 270"/>
                        <a:gd name="T13" fmla="*/ 71 h 141"/>
                        <a:gd name="T14" fmla="*/ 267 w 270"/>
                        <a:gd name="T15" fmla="*/ 52 h 141"/>
                        <a:gd name="T16" fmla="*/ 252 w 270"/>
                        <a:gd name="T17" fmla="*/ 36 h 141"/>
                        <a:gd name="T18" fmla="*/ 231 w 270"/>
                        <a:gd name="T19" fmla="*/ 21 h 141"/>
                        <a:gd name="T20" fmla="*/ 204 w 270"/>
                        <a:gd name="T21" fmla="*/ 10 h 141"/>
                        <a:gd name="T22" fmla="*/ 172 w 270"/>
                        <a:gd name="T23" fmla="*/ 2 h 141"/>
                        <a:gd name="T24" fmla="*/ 135 w 270"/>
                        <a:gd name="T25" fmla="*/ 0 h 141"/>
                        <a:gd name="T26" fmla="*/ 100 w 270"/>
                        <a:gd name="T27" fmla="*/ 2 h 141"/>
                        <a:gd name="T28" fmla="*/ 66 w 270"/>
                        <a:gd name="T29" fmla="*/ 10 h 141"/>
                        <a:gd name="T30" fmla="*/ 40 w 270"/>
                        <a:gd name="T31" fmla="*/ 21 h 141"/>
                        <a:gd name="T32" fmla="*/ 18 w 270"/>
                        <a:gd name="T33" fmla="*/ 36 h 141"/>
                        <a:gd name="T34" fmla="*/ 5 w 270"/>
                        <a:gd name="T35" fmla="*/ 52 h 141"/>
                        <a:gd name="T36" fmla="*/ 0 w 270"/>
                        <a:gd name="T37" fmla="*/ 71 h 141"/>
                        <a:gd name="T38" fmla="*/ 5 w 270"/>
                        <a:gd name="T39" fmla="*/ 89 h 141"/>
                        <a:gd name="T40" fmla="*/ 18 w 270"/>
                        <a:gd name="T41" fmla="*/ 106 h 141"/>
                        <a:gd name="T42" fmla="*/ 40 w 270"/>
                        <a:gd name="T43" fmla="*/ 121 h 141"/>
                        <a:gd name="T44" fmla="*/ 66 w 270"/>
                        <a:gd name="T45" fmla="*/ 132 h 141"/>
                        <a:gd name="T46" fmla="*/ 100 w 270"/>
                        <a:gd name="T47" fmla="*/ 139 h 141"/>
                        <a:gd name="T48" fmla="*/ 135 w 270"/>
                        <a:gd name="T49" fmla="*/ 141 h 141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w 270"/>
                        <a:gd name="T76" fmla="*/ 0 h 141"/>
                        <a:gd name="T77" fmla="*/ 270 w 270"/>
                        <a:gd name="T78" fmla="*/ 141 h 141"/>
                      </a:gdLst>
                      <a:ahLst/>
                      <a:cxnLst>
                        <a:cxn ang="T50">
                          <a:pos x="T0" y="T1"/>
                        </a:cxn>
                        <a:cxn ang="T51">
                          <a:pos x="T2" y="T3"/>
                        </a:cxn>
                        <a:cxn ang="T52">
                          <a:pos x="T4" y="T5"/>
                        </a:cxn>
                        <a:cxn ang="T53">
                          <a:pos x="T6" y="T7"/>
                        </a:cxn>
                        <a:cxn ang="T54">
                          <a:pos x="T8" y="T9"/>
                        </a:cxn>
                        <a:cxn ang="T55">
                          <a:pos x="T10" y="T11"/>
                        </a:cxn>
                        <a:cxn ang="T56">
                          <a:pos x="T12" y="T13"/>
                        </a:cxn>
                        <a:cxn ang="T57">
                          <a:pos x="T14" y="T15"/>
                        </a:cxn>
                        <a:cxn ang="T58">
                          <a:pos x="T16" y="T17"/>
                        </a:cxn>
                        <a:cxn ang="T59">
                          <a:pos x="T18" y="T19"/>
                        </a:cxn>
                        <a:cxn ang="T60">
                          <a:pos x="T20" y="T21"/>
                        </a:cxn>
                        <a:cxn ang="T61">
                          <a:pos x="T22" y="T23"/>
                        </a:cxn>
                        <a:cxn ang="T62">
                          <a:pos x="T24" y="T25"/>
                        </a:cxn>
                        <a:cxn ang="T63">
                          <a:pos x="T26" y="T27"/>
                        </a:cxn>
                        <a:cxn ang="T64">
                          <a:pos x="T28" y="T29"/>
                        </a:cxn>
                        <a:cxn ang="T65">
                          <a:pos x="T30" y="T31"/>
                        </a:cxn>
                        <a:cxn ang="T66">
                          <a:pos x="T32" y="T33"/>
                        </a:cxn>
                        <a:cxn ang="T67">
                          <a:pos x="T34" y="T35"/>
                        </a:cxn>
                        <a:cxn ang="T68">
                          <a:pos x="T36" y="T37"/>
                        </a:cxn>
                        <a:cxn ang="T69">
                          <a:pos x="T38" y="T39"/>
                        </a:cxn>
                        <a:cxn ang="T70">
                          <a:pos x="T40" y="T41"/>
                        </a:cxn>
                        <a:cxn ang="T71">
                          <a:pos x="T42" y="T43"/>
                        </a:cxn>
                        <a:cxn ang="T72">
                          <a:pos x="T44" y="T45"/>
                        </a:cxn>
                        <a:cxn ang="T73">
                          <a:pos x="T46" y="T47"/>
                        </a:cxn>
                        <a:cxn ang="T74">
                          <a:pos x="T48" y="T49"/>
                        </a:cxn>
                      </a:cxnLst>
                      <a:rect l="T75" t="T76" r="T77" b="T78"/>
                      <a:pathLst>
                        <a:path w="270" h="141">
                          <a:moveTo>
                            <a:pt x="135" y="141"/>
                          </a:moveTo>
                          <a:lnTo>
                            <a:pt x="172" y="139"/>
                          </a:lnTo>
                          <a:lnTo>
                            <a:pt x="204" y="132"/>
                          </a:lnTo>
                          <a:lnTo>
                            <a:pt x="231" y="121"/>
                          </a:lnTo>
                          <a:lnTo>
                            <a:pt x="252" y="106"/>
                          </a:lnTo>
                          <a:lnTo>
                            <a:pt x="267" y="89"/>
                          </a:lnTo>
                          <a:lnTo>
                            <a:pt x="270" y="71"/>
                          </a:lnTo>
                          <a:lnTo>
                            <a:pt x="267" y="52"/>
                          </a:lnTo>
                          <a:lnTo>
                            <a:pt x="252" y="36"/>
                          </a:lnTo>
                          <a:lnTo>
                            <a:pt x="231" y="21"/>
                          </a:lnTo>
                          <a:lnTo>
                            <a:pt x="204" y="10"/>
                          </a:lnTo>
                          <a:lnTo>
                            <a:pt x="172" y="2"/>
                          </a:lnTo>
                          <a:lnTo>
                            <a:pt x="135" y="0"/>
                          </a:lnTo>
                          <a:lnTo>
                            <a:pt x="100" y="2"/>
                          </a:lnTo>
                          <a:lnTo>
                            <a:pt x="66" y="10"/>
                          </a:lnTo>
                          <a:lnTo>
                            <a:pt x="40" y="21"/>
                          </a:lnTo>
                          <a:lnTo>
                            <a:pt x="18" y="36"/>
                          </a:lnTo>
                          <a:lnTo>
                            <a:pt x="5" y="52"/>
                          </a:lnTo>
                          <a:lnTo>
                            <a:pt x="0" y="71"/>
                          </a:lnTo>
                          <a:lnTo>
                            <a:pt x="5" y="89"/>
                          </a:lnTo>
                          <a:lnTo>
                            <a:pt x="18" y="106"/>
                          </a:lnTo>
                          <a:lnTo>
                            <a:pt x="40" y="121"/>
                          </a:lnTo>
                          <a:lnTo>
                            <a:pt x="66" y="132"/>
                          </a:lnTo>
                          <a:lnTo>
                            <a:pt x="100" y="139"/>
                          </a:lnTo>
                          <a:lnTo>
                            <a:pt x="135" y="141"/>
                          </a:lnTo>
                          <a:close/>
                        </a:path>
                      </a:pathLst>
                    </a:custGeom>
                    <a:solidFill>
                      <a:srgbClr val="BFBFBF"/>
                    </a:solidFill>
                    <a:ln w="0">
                      <a:solidFill>
                        <a:srgbClr val="BFBFB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00" name="Freeform 220"/>
                    <p:cNvSpPr>
                      <a:spLocks/>
                    </p:cNvSpPr>
                    <p:nvPr/>
                  </p:nvSpPr>
                  <p:spPr bwMode="auto">
                    <a:xfrm>
                      <a:off x="1116" y="3040"/>
                      <a:ext cx="270" cy="141"/>
                    </a:xfrm>
                    <a:custGeom>
                      <a:avLst/>
                      <a:gdLst>
                        <a:gd name="T0" fmla="*/ 135 w 270"/>
                        <a:gd name="T1" fmla="*/ 141 h 141"/>
                        <a:gd name="T2" fmla="*/ 172 w 270"/>
                        <a:gd name="T3" fmla="*/ 139 h 141"/>
                        <a:gd name="T4" fmla="*/ 204 w 270"/>
                        <a:gd name="T5" fmla="*/ 132 h 141"/>
                        <a:gd name="T6" fmla="*/ 231 w 270"/>
                        <a:gd name="T7" fmla="*/ 121 h 141"/>
                        <a:gd name="T8" fmla="*/ 252 w 270"/>
                        <a:gd name="T9" fmla="*/ 106 h 141"/>
                        <a:gd name="T10" fmla="*/ 267 w 270"/>
                        <a:gd name="T11" fmla="*/ 89 h 141"/>
                        <a:gd name="T12" fmla="*/ 270 w 270"/>
                        <a:gd name="T13" fmla="*/ 71 h 141"/>
                        <a:gd name="T14" fmla="*/ 267 w 270"/>
                        <a:gd name="T15" fmla="*/ 52 h 141"/>
                        <a:gd name="T16" fmla="*/ 252 w 270"/>
                        <a:gd name="T17" fmla="*/ 36 h 141"/>
                        <a:gd name="T18" fmla="*/ 231 w 270"/>
                        <a:gd name="T19" fmla="*/ 21 h 141"/>
                        <a:gd name="T20" fmla="*/ 204 w 270"/>
                        <a:gd name="T21" fmla="*/ 10 h 141"/>
                        <a:gd name="T22" fmla="*/ 172 w 270"/>
                        <a:gd name="T23" fmla="*/ 2 h 141"/>
                        <a:gd name="T24" fmla="*/ 135 w 270"/>
                        <a:gd name="T25" fmla="*/ 0 h 141"/>
                        <a:gd name="T26" fmla="*/ 100 w 270"/>
                        <a:gd name="T27" fmla="*/ 2 h 141"/>
                        <a:gd name="T28" fmla="*/ 66 w 270"/>
                        <a:gd name="T29" fmla="*/ 10 h 141"/>
                        <a:gd name="T30" fmla="*/ 40 w 270"/>
                        <a:gd name="T31" fmla="*/ 21 h 141"/>
                        <a:gd name="T32" fmla="*/ 18 w 270"/>
                        <a:gd name="T33" fmla="*/ 36 h 141"/>
                        <a:gd name="T34" fmla="*/ 5 w 270"/>
                        <a:gd name="T35" fmla="*/ 52 h 141"/>
                        <a:gd name="T36" fmla="*/ 0 w 270"/>
                        <a:gd name="T37" fmla="*/ 71 h 141"/>
                        <a:gd name="T38" fmla="*/ 5 w 270"/>
                        <a:gd name="T39" fmla="*/ 89 h 141"/>
                        <a:gd name="T40" fmla="*/ 18 w 270"/>
                        <a:gd name="T41" fmla="*/ 106 h 141"/>
                        <a:gd name="T42" fmla="*/ 40 w 270"/>
                        <a:gd name="T43" fmla="*/ 121 h 141"/>
                        <a:gd name="T44" fmla="*/ 66 w 270"/>
                        <a:gd name="T45" fmla="*/ 132 h 141"/>
                        <a:gd name="T46" fmla="*/ 100 w 270"/>
                        <a:gd name="T47" fmla="*/ 139 h 141"/>
                        <a:gd name="T48" fmla="*/ 135 w 270"/>
                        <a:gd name="T49" fmla="*/ 141 h 141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w 270"/>
                        <a:gd name="T76" fmla="*/ 0 h 141"/>
                        <a:gd name="T77" fmla="*/ 270 w 270"/>
                        <a:gd name="T78" fmla="*/ 141 h 141"/>
                      </a:gdLst>
                      <a:ahLst/>
                      <a:cxnLst>
                        <a:cxn ang="T50">
                          <a:pos x="T0" y="T1"/>
                        </a:cxn>
                        <a:cxn ang="T51">
                          <a:pos x="T2" y="T3"/>
                        </a:cxn>
                        <a:cxn ang="T52">
                          <a:pos x="T4" y="T5"/>
                        </a:cxn>
                        <a:cxn ang="T53">
                          <a:pos x="T6" y="T7"/>
                        </a:cxn>
                        <a:cxn ang="T54">
                          <a:pos x="T8" y="T9"/>
                        </a:cxn>
                        <a:cxn ang="T55">
                          <a:pos x="T10" y="T11"/>
                        </a:cxn>
                        <a:cxn ang="T56">
                          <a:pos x="T12" y="T13"/>
                        </a:cxn>
                        <a:cxn ang="T57">
                          <a:pos x="T14" y="T15"/>
                        </a:cxn>
                        <a:cxn ang="T58">
                          <a:pos x="T16" y="T17"/>
                        </a:cxn>
                        <a:cxn ang="T59">
                          <a:pos x="T18" y="T19"/>
                        </a:cxn>
                        <a:cxn ang="T60">
                          <a:pos x="T20" y="T21"/>
                        </a:cxn>
                        <a:cxn ang="T61">
                          <a:pos x="T22" y="T23"/>
                        </a:cxn>
                        <a:cxn ang="T62">
                          <a:pos x="T24" y="T25"/>
                        </a:cxn>
                        <a:cxn ang="T63">
                          <a:pos x="T26" y="T27"/>
                        </a:cxn>
                        <a:cxn ang="T64">
                          <a:pos x="T28" y="T29"/>
                        </a:cxn>
                        <a:cxn ang="T65">
                          <a:pos x="T30" y="T31"/>
                        </a:cxn>
                        <a:cxn ang="T66">
                          <a:pos x="T32" y="T33"/>
                        </a:cxn>
                        <a:cxn ang="T67">
                          <a:pos x="T34" y="T35"/>
                        </a:cxn>
                        <a:cxn ang="T68">
                          <a:pos x="T36" y="T37"/>
                        </a:cxn>
                        <a:cxn ang="T69">
                          <a:pos x="T38" y="T39"/>
                        </a:cxn>
                        <a:cxn ang="T70">
                          <a:pos x="T40" y="T41"/>
                        </a:cxn>
                        <a:cxn ang="T71">
                          <a:pos x="T42" y="T43"/>
                        </a:cxn>
                        <a:cxn ang="T72">
                          <a:pos x="T44" y="T45"/>
                        </a:cxn>
                        <a:cxn ang="T73">
                          <a:pos x="T46" y="T47"/>
                        </a:cxn>
                        <a:cxn ang="T74">
                          <a:pos x="T48" y="T49"/>
                        </a:cxn>
                      </a:cxnLst>
                      <a:rect l="T75" t="T76" r="T77" b="T78"/>
                      <a:pathLst>
                        <a:path w="270" h="141">
                          <a:moveTo>
                            <a:pt x="135" y="141"/>
                          </a:moveTo>
                          <a:lnTo>
                            <a:pt x="172" y="139"/>
                          </a:lnTo>
                          <a:lnTo>
                            <a:pt x="204" y="132"/>
                          </a:lnTo>
                          <a:lnTo>
                            <a:pt x="231" y="121"/>
                          </a:lnTo>
                          <a:lnTo>
                            <a:pt x="252" y="106"/>
                          </a:lnTo>
                          <a:lnTo>
                            <a:pt x="267" y="89"/>
                          </a:lnTo>
                          <a:lnTo>
                            <a:pt x="270" y="71"/>
                          </a:lnTo>
                          <a:lnTo>
                            <a:pt x="267" y="52"/>
                          </a:lnTo>
                          <a:lnTo>
                            <a:pt x="252" y="36"/>
                          </a:lnTo>
                          <a:lnTo>
                            <a:pt x="231" y="21"/>
                          </a:lnTo>
                          <a:lnTo>
                            <a:pt x="204" y="10"/>
                          </a:lnTo>
                          <a:lnTo>
                            <a:pt x="172" y="2"/>
                          </a:lnTo>
                          <a:lnTo>
                            <a:pt x="135" y="0"/>
                          </a:lnTo>
                          <a:lnTo>
                            <a:pt x="100" y="2"/>
                          </a:lnTo>
                          <a:lnTo>
                            <a:pt x="66" y="10"/>
                          </a:lnTo>
                          <a:lnTo>
                            <a:pt x="40" y="21"/>
                          </a:lnTo>
                          <a:lnTo>
                            <a:pt x="18" y="36"/>
                          </a:lnTo>
                          <a:lnTo>
                            <a:pt x="5" y="52"/>
                          </a:lnTo>
                          <a:lnTo>
                            <a:pt x="0" y="71"/>
                          </a:lnTo>
                          <a:lnTo>
                            <a:pt x="5" y="89"/>
                          </a:lnTo>
                          <a:lnTo>
                            <a:pt x="18" y="106"/>
                          </a:lnTo>
                          <a:lnTo>
                            <a:pt x="40" y="121"/>
                          </a:lnTo>
                          <a:lnTo>
                            <a:pt x="66" y="132"/>
                          </a:lnTo>
                          <a:lnTo>
                            <a:pt x="100" y="139"/>
                          </a:lnTo>
                          <a:lnTo>
                            <a:pt x="135" y="141"/>
                          </a:lnTo>
                        </a:path>
                      </a:pathLst>
                    </a:cu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01" name="Freeform 221"/>
                    <p:cNvSpPr>
                      <a:spLocks/>
                    </p:cNvSpPr>
                    <p:nvPr/>
                  </p:nvSpPr>
                  <p:spPr bwMode="auto">
                    <a:xfrm>
                      <a:off x="1154" y="3018"/>
                      <a:ext cx="195" cy="119"/>
                    </a:xfrm>
                    <a:custGeom>
                      <a:avLst/>
                      <a:gdLst>
                        <a:gd name="T0" fmla="*/ 99 w 195"/>
                        <a:gd name="T1" fmla="*/ 119 h 119"/>
                        <a:gd name="T2" fmla="*/ 128 w 195"/>
                        <a:gd name="T3" fmla="*/ 117 h 119"/>
                        <a:gd name="T4" fmla="*/ 156 w 195"/>
                        <a:gd name="T5" fmla="*/ 109 h 119"/>
                        <a:gd name="T6" fmla="*/ 177 w 195"/>
                        <a:gd name="T7" fmla="*/ 98 h 119"/>
                        <a:gd name="T8" fmla="*/ 191 w 195"/>
                        <a:gd name="T9" fmla="*/ 83 h 119"/>
                        <a:gd name="T10" fmla="*/ 195 w 195"/>
                        <a:gd name="T11" fmla="*/ 69 h 119"/>
                        <a:gd name="T12" fmla="*/ 191 w 195"/>
                        <a:gd name="T13" fmla="*/ 50 h 119"/>
                        <a:gd name="T14" fmla="*/ 177 w 195"/>
                        <a:gd name="T15" fmla="*/ 32 h 119"/>
                        <a:gd name="T16" fmla="*/ 156 w 195"/>
                        <a:gd name="T17" fmla="*/ 17 h 119"/>
                        <a:gd name="T18" fmla="*/ 128 w 195"/>
                        <a:gd name="T19" fmla="*/ 6 h 119"/>
                        <a:gd name="T20" fmla="*/ 99 w 195"/>
                        <a:gd name="T21" fmla="*/ 0 h 119"/>
                        <a:gd name="T22" fmla="*/ 67 w 195"/>
                        <a:gd name="T23" fmla="*/ 6 h 119"/>
                        <a:gd name="T24" fmla="*/ 41 w 195"/>
                        <a:gd name="T25" fmla="*/ 17 h 119"/>
                        <a:gd name="T26" fmla="*/ 19 w 195"/>
                        <a:gd name="T27" fmla="*/ 32 h 119"/>
                        <a:gd name="T28" fmla="*/ 6 w 195"/>
                        <a:gd name="T29" fmla="*/ 50 h 119"/>
                        <a:gd name="T30" fmla="*/ 0 w 195"/>
                        <a:gd name="T31" fmla="*/ 69 h 119"/>
                        <a:gd name="T32" fmla="*/ 6 w 195"/>
                        <a:gd name="T33" fmla="*/ 83 h 119"/>
                        <a:gd name="T34" fmla="*/ 19 w 195"/>
                        <a:gd name="T35" fmla="*/ 98 h 119"/>
                        <a:gd name="T36" fmla="*/ 41 w 195"/>
                        <a:gd name="T37" fmla="*/ 109 h 119"/>
                        <a:gd name="T38" fmla="*/ 67 w 195"/>
                        <a:gd name="T39" fmla="*/ 117 h 119"/>
                        <a:gd name="T40" fmla="*/ 99 w 195"/>
                        <a:gd name="T41" fmla="*/ 119 h 119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w 195"/>
                        <a:gd name="T64" fmla="*/ 0 h 119"/>
                        <a:gd name="T65" fmla="*/ 195 w 195"/>
                        <a:gd name="T66" fmla="*/ 119 h 119"/>
                      </a:gdLst>
                      <a:ahLst/>
                      <a:cxnLst>
                        <a:cxn ang="T42">
                          <a:pos x="T0" y="T1"/>
                        </a:cxn>
                        <a:cxn ang="T43">
                          <a:pos x="T2" y="T3"/>
                        </a:cxn>
                        <a:cxn ang="T44">
                          <a:pos x="T4" y="T5"/>
                        </a:cxn>
                        <a:cxn ang="T45">
                          <a:pos x="T6" y="T7"/>
                        </a:cxn>
                        <a:cxn ang="T46">
                          <a:pos x="T8" y="T9"/>
                        </a:cxn>
                        <a:cxn ang="T47">
                          <a:pos x="T10" y="T11"/>
                        </a:cxn>
                        <a:cxn ang="T48">
                          <a:pos x="T12" y="T13"/>
                        </a:cxn>
                        <a:cxn ang="T49">
                          <a:pos x="T14" y="T15"/>
                        </a:cxn>
                        <a:cxn ang="T50">
                          <a:pos x="T16" y="T17"/>
                        </a:cxn>
                        <a:cxn ang="T51">
                          <a:pos x="T18" y="T19"/>
                        </a:cxn>
                        <a:cxn ang="T52">
                          <a:pos x="T20" y="T21"/>
                        </a:cxn>
                        <a:cxn ang="T53">
                          <a:pos x="T22" y="T23"/>
                        </a:cxn>
                        <a:cxn ang="T54">
                          <a:pos x="T24" y="T25"/>
                        </a:cxn>
                        <a:cxn ang="T55">
                          <a:pos x="T26" y="T27"/>
                        </a:cxn>
                        <a:cxn ang="T56">
                          <a:pos x="T28" y="T29"/>
                        </a:cxn>
                        <a:cxn ang="T57">
                          <a:pos x="T30" y="T31"/>
                        </a:cxn>
                        <a:cxn ang="T58">
                          <a:pos x="T32" y="T33"/>
                        </a:cxn>
                        <a:cxn ang="T59">
                          <a:pos x="T34" y="T35"/>
                        </a:cxn>
                        <a:cxn ang="T60">
                          <a:pos x="T36" y="T37"/>
                        </a:cxn>
                        <a:cxn ang="T61">
                          <a:pos x="T38" y="T39"/>
                        </a:cxn>
                        <a:cxn ang="T62">
                          <a:pos x="T40" y="T41"/>
                        </a:cxn>
                      </a:cxnLst>
                      <a:rect l="T63" t="T64" r="T65" b="T66"/>
                      <a:pathLst>
                        <a:path w="195" h="119">
                          <a:moveTo>
                            <a:pt x="99" y="119"/>
                          </a:moveTo>
                          <a:lnTo>
                            <a:pt x="128" y="117"/>
                          </a:lnTo>
                          <a:lnTo>
                            <a:pt x="156" y="109"/>
                          </a:lnTo>
                          <a:lnTo>
                            <a:pt x="177" y="98"/>
                          </a:lnTo>
                          <a:lnTo>
                            <a:pt x="191" y="83"/>
                          </a:lnTo>
                          <a:lnTo>
                            <a:pt x="195" y="69"/>
                          </a:lnTo>
                          <a:lnTo>
                            <a:pt x="191" y="50"/>
                          </a:lnTo>
                          <a:lnTo>
                            <a:pt x="177" y="32"/>
                          </a:lnTo>
                          <a:lnTo>
                            <a:pt x="156" y="17"/>
                          </a:lnTo>
                          <a:lnTo>
                            <a:pt x="128" y="6"/>
                          </a:lnTo>
                          <a:lnTo>
                            <a:pt x="99" y="0"/>
                          </a:lnTo>
                          <a:lnTo>
                            <a:pt x="67" y="6"/>
                          </a:lnTo>
                          <a:lnTo>
                            <a:pt x="41" y="17"/>
                          </a:lnTo>
                          <a:lnTo>
                            <a:pt x="19" y="32"/>
                          </a:lnTo>
                          <a:lnTo>
                            <a:pt x="6" y="50"/>
                          </a:lnTo>
                          <a:lnTo>
                            <a:pt x="0" y="69"/>
                          </a:lnTo>
                          <a:lnTo>
                            <a:pt x="6" y="83"/>
                          </a:lnTo>
                          <a:lnTo>
                            <a:pt x="19" y="98"/>
                          </a:lnTo>
                          <a:lnTo>
                            <a:pt x="41" y="109"/>
                          </a:lnTo>
                          <a:lnTo>
                            <a:pt x="67" y="117"/>
                          </a:lnTo>
                          <a:lnTo>
                            <a:pt x="99" y="119"/>
                          </a:lnTo>
                          <a:close/>
                        </a:path>
                      </a:pathLst>
                    </a:custGeom>
                    <a:solidFill>
                      <a:srgbClr val="5B5B5B"/>
                    </a:solidFill>
                    <a:ln w="0">
                      <a:solidFill>
                        <a:srgbClr val="5B5B5B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02" name="Freeform 222"/>
                    <p:cNvSpPr>
                      <a:spLocks/>
                    </p:cNvSpPr>
                    <p:nvPr/>
                  </p:nvSpPr>
                  <p:spPr bwMode="auto">
                    <a:xfrm>
                      <a:off x="1167" y="3020"/>
                      <a:ext cx="171" cy="104"/>
                    </a:xfrm>
                    <a:custGeom>
                      <a:avLst/>
                      <a:gdLst>
                        <a:gd name="T0" fmla="*/ 86 w 171"/>
                        <a:gd name="T1" fmla="*/ 104 h 104"/>
                        <a:gd name="T2" fmla="*/ 112 w 171"/>
                        <a:gd name="T3" fmla="*/ 100 h 104"/>
                        <a:gd name="T4" fmla="*/ 136 w 171"/>
                        <a:gd name="T5" fmla="*/ 94 h 104"/>
                        <a:gd name="T6" fmla="*/ 154 w 171"/>
                        <a:gd name="T7" fmla="*/ 85 h 104"/>
                        <a:gd name="T8" fmla="*/ 165 w 171"/>
                        <a:gd name="T9" fmla="*/ 72 h 104"/>
                        <a:gd name="T10" fmla="*/ 171 w 171"/>
                        <a:gd name="T11" fmla="*/ 59 h 104"/>
                        <a:gd name="T12" fmla="*/ 165 w 171"/>
                        <a:gd name="T13" fmla="*/ 43 h 104"/>
                        <a:gd name="T14" fmla="*/ 154 w 171"/>
                        <a:gd name="T15" fmla="*/ 28 h 104"/>
                        <a:gd name="T16" fmla="*/ 136 w 171"/>
                        <a:gd name="T17" fmla="*/ 13 h 104"/>
                        <a:gd name="T18" fmla="*/ 112 w 171"/>
                        <a:gd name="T19" fmla="*/ 4 h 104"/>
                        <a:gd name="T20" fmla="*/ 86 w 171"/>
                        <a:gd name="T21" fmla="*/ 0 h 104"/>
                        <a:gd name="T22" fmla="*/ 58 w 171"/>
                        <a:gd name="T23" fmla="*/ 4 h 104"/>
                        <a:gd name="T24" fmla="*/ 34 w 171"/>
                        <a:gd name="T25" fmla="*/ 13 h 104"/>
                        <a:gd name="T26" fmla="*/ 17 w 171"/>
                        <a:gd name="T27" fmla="*/ 28 h 104"/>
                        <a:gd name="T28" fmla="*/ 4 w 171"/>
                        <a:gd name="T29" fmla="*/ 43 h 104"/>
                        <a:gd name="T30" fmla="*/ 0 w 171"/>
                        <a:gd name="T31" fmla="*/ 59 h 104"/>
                        <a:gd name="T32" fmla="*/ 4 w 171"/>
                        <a:gd name="T33" fmla="*/ 72 h 104"/>
                        <a:gd name="T34" fmla="*/ 17 w 171"/>
                        <a:gd name="T35" fmla="*/ 85 h 104"/>
                        <a:gd name="T36" fmla="*/ 34 w 171"/>
                        <a:gd name="T37" fmla="*/ 94 h 104"/>
                        <a:gd name="T38" fmla="*/ 58 w 171"/>
                        <a:gd name="T39" fmla="*/ 100 h 104"/>
                        <a:gd name="T40" fmla="*/ 86 w 171"/>
                        <a:gd name="T41" fmla="*/ 104 h 104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w 171"/>
                        <a:gd name="T64" fmla="*/ 0 h 104"/>
                        <a:gd name="T65" fmla="*/ 171 w 171"/>
                        <a:gd name="T66" fmla="*/ 104 h 104"/>
                      </a:gdLst>
                      <a:ahLst/>
                      <a:cxnLst>
                        <a:cxn ang="T42">
                          <a:pos x="T0" y="T1"/>
                        </a:cxn>
                        <a:cxn ang="T43">
                          <a:pos x="T2" y="T3"/>
                        </a:cxn>
                        <a:cxn ang="T44">
                          <a:pos x="T4" y="T5"/>
                        </a:cxn>
                        <a:cxn ang="T45">
                          <a:pos x="T6" y="T7"/>
                        </a:cxn>
                        <a:cxn ang="T46">
                          <a:pos x="T8" y="T9"/>
                        </a:cxn>
                        <a:cxn ang="T47">
                          <a:pos x="T10" y="T11"/>
                        </a:cxn>
                        <a:cxn ang="T48">
                          <a:pos x="T12" y="T13"/>
                        </a:cxn>
                        <a:cxn ang="T49">
                          <a:pos x="T14" y="T15"/>
                        </a:cxn>
                        <a:cxn ang="T50">
                          <a:pos x="T16" y="T17"/>
                        </a:cxn>
                        <a:cxn ang="T51">
                          <a:pos x="T18" y="T19"/>
                        </a:cxn>
                        <a:cxn ang="T52">
                          <a:pos x="T20" y="T21"/>
                        </a:cxn>
                        <a:cxn ang="T53">
                          <a:pos x="T22" y="T23"/>
                        </a:cxn>
                        <a:cxn ang="T54">
                          <a:pos x="T24" y="T25"/>
                        </a:cxn>
                        <a:cxn ang="T55">
                          <a:pos x="T26" y="T27"/>
                        </a:cxn>
                        <a:cxn ang="T56">
                          <a:pos x="T28" y="T29"/>
                        </a:cxn>
                        <a:cxn ang="T57">
                          <a:pos x="T30" y="T31"/>
                        </a:cxn>
                        <a:cxn ang="T58">
                          <a:pos x="T32" y="T33"/>
                        </a:cxn>
                        <a:cxn ang="T59">
                          <a:pos x="T34" y="T35"/>
                        </a:cxn>
                        <a:cxn ang="T60">
                          <a:pos x="T36" y="T37"/>
                        </a:cxn>
                        <a:cxn ang="T61">
                          <a:pos x="T38" y="T39"/>
                        </a:cxn>
                        <a:cxn ang="T62">
                          <a:pos x="T40" y="T41"/>
                        </a:cxn>
                      </a:cxnLst>
                      <a:rect l="T63" t="T64" r="T65" b="T66"/>
                      <a:pathLst>
                        <a:path w="171" h="104">
                          <a:moveTo>
                            <a:pt x="86" y="104"/>
                          </a:moveTo>
                          <a:lnTo>
                            <a:pt x="112" y="100"/>
                          </a:lnTo>
                          <a:lnTo>
                            <a:pt x="136" y="94"/>
                          </a:lnTo>
                          <a:lnTo>
                            <a:pt x="154" y="85"/>
                          </a:lnTo>
                          <a:lnTo>
                            <a:pt x="165" y="72"/>
                          </a:lnTo>
                          <a:lnTo>
                            <a:pt x="171" y="59"/>
                          </a:lnTo>
                          <a:lnTo>
                            <a:pt x="165" y="43"/>
                          </a:lnTo>
                          <a:lnTo>
                            <a:pt x="154" y="28"/>
                          </a:lnTo>
                          <a:lnTo>
                            <a:pt x="136" y="13"/>
                          </a:lnTo>
                          <a:lnTo>
                            <a:pt x="112" y="4"/>
                          </a:lnTo>
                          <a:lnTo>
                            <a:pt x="86" y="0"/>
                          </a:lnTo>
                          <a:lnTo>
                            <a:pt x="58" y="4"/>
                          </a:lnTo>
                          <a:lnTo>
                            <a:pt x="34" y="13"/>
                          </a:lnTo>
                          <a:lnTo>
                            <a:pt x="17" y="28"/>
                          </a:lnTo>
                          <a:lnTo>
                            <a:pt x="4" y="43"/>
                          </a:lnTo>
                          <a:lnTo>
                            <a:pt x="0" y="59"/>
                          </a:lnTo>
                          <a:lnTo>
                            <a:pt x="4" y="72"/>
                          </a:lnTo>
                          <a:lnTo>
                            <a:pt x="17" y="85"/>
                          </a:lnTo>
                          <a:lnTo>
                            <a:pt x="34" y="94"/>
                          </a:lnTo>
                          <a:lnTo>
                            <a:pt x="58" y="100"/>
                          </a:lnTo>
                          <a:lnTo>
                            <a:pt x="86" y="104"/>
                          </a:lnTo>
                          <a:close/>
                        </a:path>
                      </a:pathLst>
                    </a:custGeom>
                    <a:solidFill>
                      <a:srgbClr val="767676"/>
                    </a:solidFill>
                    <a:ln w="0">
                      <a:solidFill>
                        <a:srgbClr val="767676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03" name="Freeform 223"/>
                    <p:cNvSpPr>
                      <a:spLocks/>
                    </p:cNvSpPr>
                    <p:nvPr/>
                  </p:nvSpPr>
                  <p:spPr bwMode="auto">
                    <a:xfrm>
                      <a:off x="1179" y="3022"/>
                      <a:ext cx="146" cy="87"/>
                    </a:xfrm>
                    <a:custGeom>
                      <a:avLst/>
                      <a:gdLst>
                        <a:gd name="T0" fmla="*/ 74 w 146"/>
                        <a:gd name="T1" fmla="*/ 87 h 87"/>
                        <a:gd name="T2" fmla="*/ 102 w 146"/>
                        <a:gd name="T3" fmla="*/ 85 h 87"/>
                        <a:gd name="T4" fmla="*/ 126 w 146"/>
                        <a:gd name="T5" fmla="*/ 76 h 87"/>
                        <a:gd name="T6" fmla="*/ 141 w 146"/>
                        <a:gd name="T7" fmla="*/ 65 h 87"/>
                        <a:gd name="T8" fmla="*/ 146 w 146"/>
                        <a:gd name="T9" fmla="*/ 50 h 87"/>
                        <a:gd name="T10" fmla="*/ 142 w 146"/>
                        <a:gd name="T11" fmla="*/ 35 h 87"/>
                        <a:gd name="T12" fmla="*/ 133 w 146"/>
                        <a:gd name="T13" fmla="*/ 22 h 87"/>
                        <a:gd name="T14" fmla="*/ 116 w 146"/>
                        <a:gd name="T15" fmla="*/ 11 h 87"/>
                        <a:gd name="T16" fmla="*/ 96 w 146"/>
                        <a:gd name="T17" fmla="*/ 2 h 87"/>
                        <a:gd name="T18" fmla="*/ 74 w 146"/>
                        <a:gd name="T19" fmla="*/ 0 h 87"/>
                        <a:gd name="T20" fmla="*/ 50 w 146"/>
                        <a:gd name="T21" fmla="*/ 2 h 87"/>
                        <a:gd name="T22" fmla="*/ 29 w 146"/>
                        <a:gd name="T23" fmla="*/ 11 h 87"/>
                        <a:gd name="T24" fmla="*/ 14 w 146"/>
                        <a:gd name="T25" fmla="*/ 22 h 87"/>
                        <a:gd name="T26" fmla="*/ 3 w 146"/>
                        <a:gd name="T27" fmla="*/ 35 h 87"/>
                        <a:gd name="T28" fmla="*/ 0 w 146"/>
                        <a:gd name="T29" fmla="*/ 50 h 87"/>
                        <a:gd name="T30" fmla="*/ 5 w 146"/>
                        <a:gd name="T31" fmla="*/ 65 h 87"/>
                        <a:gd name="T32" fmla="*/ 22 w 146"/>
                        <a:gd name="T33" fmla="*/ 76 h 87"/>
                        <a:gd name="T34" fmla="*/ 44 w 146"/>
                        <a:gd name="T35" fmla="*/ 85 h 87"/>
                        <a:gd name="T36" fmla="*/ 74 w 146"/>
                        <a:gd name="T37" fmla="*/ 87 h 87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w 146"/>
                        <a:gd name="T58" fmla="*/ 0 h 87"/>
                        <a:gd name="T59" fmla="*/ 146 w 146"/>
                        <a:gd name="T60" fmla="*/ 87 h 87"/>
                      </a:gdLst>
                      <a:ahLst/>
                      <a:cxnLst>
                        <a:cxn ang="T38">
                          <a:pos x="T0" y="T1"/>
                        </a:cxn>
                        <a:cxn ang="T39">
                          <a:pos x="T2" y="T3"/>
                        </a:cxn>
                        <a:cxn ang="T40">
                          <a:pos x="T4" y="T5"/>
                        </a:cxn>
                        <a:cxn ang="T41">
                          <a:pos x="T6" y="T7"/>
                        </a:cxn>
                        <a:cxn ang="T42">
                          <a:pos x="T8" y="T9"/>
                        </a:cxn>
                        <a:cxn ang="T43">
                          <a:pos x="T10" y="T11"/>
                        </a:cxn>
                        <a:cxn ang="T44">
                          <a:pos x="T12" y="T13"/>
                        </a:cxn>
                        <a:cxn ang="T45">
                          <a:pos x="T14" y="T15"/>
                        </a:cxn>
                        <a:cxn ang="T46">
                          <a:pos x="T16" y="T17"/>
                        </a:cxn>
                        <a:cxn ang="T47">
                          <a:pos x="T18" y="T19"/>
                        </a:cxn>
                        <a:cxn ang="T48">
                          <a:pos x="T20" y="T21"/>
                        </a:cxn>
                        <a:cxn ang="T49">
                          <a:pos x="T22" y="T23"/>
                        </a:cxn>
                        <a:cxn ang="T50">
                          <a:pos x="T24" y="T25"/>
                        </a:cxn>
                        <a:cxn ang="T51">
                          <a:pos x="T26" y="T27"/>
                        </a:cxn>
                        <a:cxn ang="T52">
                          <a:pos x="T28" y="T29"/>
                        </a:cxn>
                        <a:cxn ang="T53">
                          <a:pos x="T30" y="T31"/>
                        </a:cxn>
                        <a:cxn ang="T54">
                          <a:pos x="T32" y="T33"/>
                        </a:cxn>
                        <a:cxn ang="T55">
                          <a:pos x="T34" y="T35"/>
                        </a:cxn>
                        <a:cxn ang="T56">
                          <a:pos x="T36" y="T37"/>
                        </a:cxn>
                      </a:cxnLst>
                      <a:rect l="T57" t="T58" r="T59" b="T60"/>
                      <a:pathLst>
                        <a:path w="146" h="87">
                          <a:moveTo>
                            <a:pt x="74" y="87"/>
                          </a:moveTo>
                          <a:lnTo>
                            <a:pt x="102" y="85"/>
                          </a:lnTo>
                          <a:lnTo>
                            <a:pt x="126" y="76"/>
                          </a:lnTo>
                          <a:lnTo>
                            <a:pt x="141" y="65"/>
                          </a:lnTo>
                          <a:lnTo>
                            <a:pt x="146" y="50"/>
                          </a:lnTo>
                          <a:lnTo>
                            <a:pt x="142" y="35"/>
                          </a:lnTo>
                          <a:lnTo>
                            <a:pt x="133" y="22"/>
                          </a:lnTo>
                          <a:lnTo>
                            <a:pt x="116" y="11"/>
                          </a:lnTo>
                          <a:lnTo>
                            <a:pt x="96" y="2"/>
                          </a:lnTo>
                          <a:lnTo>
                            <a:pt x="74" y="0"/>
                          </a:lnTo>
                          <a:lnTo>
                            <a:pt x="50" y="2"/>
                          </a:lnTo>
                          <a:lnTo>
                            <a:pt x="29" y="11"/>
                          </a:lnTo>
                          <a:lnTo>
                            <a:pt x="14" y="22"/>
                          </a:lnTo>
                          <a:lnTo>
                            <a:pt x="3" y="35"/>
                          </a:lnTo>
                          <a:lnTo>
                            <a:pt x="0" y="50"/>
                          </a:lnTo>
                          <a:lnTo>
                            <a:pt x="5" y="65"/>
                          </a:lnTo>
                          <a:lnTo>
                            <a:pt x="22" y="76"/>
                          </a:lnTo>
                          <a:lnTo>
                            <a:pt x="44" y="85"/>
                          </a:lnTo>
                          <a:lnTo>
                            <a:pt x="74" y="87"/>
                          </a:lnTo>
                          <a:close/>
                        </a:path>
                      </a:pathLst>
                    </a:custGeom>
                    <a:solidFill>
                      <a:srgbClr val="929292"/>
                    </a:solidFill>
                    <a:ln w="0">
                      <a:solidFill>
                        <a:srgbClr val="929292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04" name="Freeform 224"/>
                    <p:cNvSpPr>
                      <a:spLocks/>
                    </p:cNvSpPr>
                    <p:nvPr/>
                  </p:nvSpPr>
                  <p:spPr bwMode="auto">
                    <a:xfrm>
                      <a:off x="1192" y="3022"/>
                      <a:ext cx="122" cy="74"/>
                    </a:xfrm>
                    <a:custGeom>
                      <a:avLst/>
                      <a:gdLst>
                        <a:gd name="T0" fmla="*/ 61 w 122"/>
                        <a:gd name="T1" fmla="*/ 74 h 74"/>
                        <a:gd name="T2" fmla="*/ 85 w 122"/>
                        <a:gd name="T3" fmla="*/ 72 h 74"/>
                        <a:gd name="T4" fmla="*/ 103 w 122"/>
                        <a:gd name="T5" fmla="*/ 65 h 74"/>
                        <a:gd name="T6" fmla="*/ 116 w 122"/>
                        <a:gd name="T7" fmla="*/ 54 h 74"/>
                        <a:gd name="T8" fmla="*/ 122 w 122"/>
                        <a:gd name="T9" fmla="*/ 42 h 74"/>
                        <a:gd name="T10" fmla="*/ 116 w 122"/>
                        <a:gd name="T11" fmla="*/ 28 h 74"/>
                        <a:gd name="T12" fmla="*/ 103 w 122"/>
                        <a:gd name="T13" fmla="*/ 15 h 74"/>
                        <a:gd name="T14" fmla="*/ 85 w 122"/>
                        <a:gd name="T15" fmla="*/ 3 h 74"/>
                        <a:gd name="T16" fmla="*/ 61 w 122"/>
                        <a:gd name="T17" fmla="*/ 0 h 74"/>
                        <a:gd name="T18" fmla="*/ 37 w 122"/>
                        <a:gd name="T19" fmla="*/ 3 h 74"/>
                        <a:gd name="T20" fmla="*/ 18 w 122"/>
                        <a:gd name="T21" fmla="*/ 15 h 74"/>
                        <a:gd name="T22" fmla="*/ 5 w 122"/>
                        <a:gd name="T23" fmla="*/ 28 h 74"/>
                        <a:gd name="T24" fmla="*/ 0 w 122"/>
                        <a:gd name="T25" fmla="*/ 42 h 74"/>
                        <a:gd name="T26" fmla="*/ 5 w 122"/>
                        <a:gd name="T27" fmla="*/ 54 h 74"/>
                        <a:gd name="T28" fmla="*/ 18 w 122"/>
                        <a:gd name="T29" fmla="*/ 65 h 74"/>
                        <a:gd name="T30" fmla="*/ 37 w 122"/>
                        <a:gd name="T31" fmla="*/ 72 h 74"/>
                        <a:gd name="T32" fmla="*/ 61 w 122"/>
                        <a:gd name="T33" fmla="*/ 74 h 74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w 122"/>
                        <a:gd name="T52" fmla="*/ 0 h 74"/>
                        <a:gd name="T53" fmla="*/ 122 w 122"/>
                        <a:gd name="T54" fmla="*/ 74 h 74"/>
                      </a:gdLst>
                      <a:ahLst/>
                      <a:cxnLst>
                        <a:cxn ang="T34">
                          <a:pos x="T0" y="T1"/>
                        </a:cxn>
                        <a:cxn ang="T35">
                          <a:pos x="T2" y="T3"/>
                        </a:cxn>
                        <a:cxn ang="T36">
                          <a:pos x="T4" y="T5"/>
                        </a:cxn>
                        <a:cxn ang="T37">
                          <a:pos x="T6" y="T7"/>
                        </a:cxn>
                        <a:cxn ang="T38">
                          <a:pos x="T8" y="T9"/>
                        </a:cxn>
                        <a:cxn ang="T39">
                          <a:pos x="T10" y="T11"/>
                        </a:cxn>
                        <a:cxn ang="T40">
                          <a:pos x="T12" y="T13"/>
                        </a:cxn>
                        <a:cxn ang="T41">
                          <a:pos x="T14" y="T15"/>
                        </a:cxn>
                        <a:cxn ang="T42">
                          <a:pos x="T16" y="T17"/>
                        </a:cxn>
                        <a:cxn ang="T43">
                          <a:pos x="T18" y="T19"/>
                        </a:cxn>
                        <a:cxn ang="T44">
                          <a:pos x="T20" y="T21"/>
                        </a:cxn>
                        <a:cxn ang="T45">
                          <a:pos x="T22" y="T23"/>
                        </a:cxn>
                        <a:cxn ang="T46">
                          <a:pos x="T24" y="T25"/>
                        </a:cxn>
                        <a:cxn ang="T47">
                          <a:pos x="T26" y="T27"/>
                        </a:cxn>
                        <a:cxn ang="T48">
                          <a:pos x="T28" y="T29"/>
                        </a:cxn>
                        <a:cxn ang="T49">
                          <a:pos x="T30" y="T31"/>
                        </a:cxn>
                        <a:cxn ang="T50">
                          <a:pos x="T32" y="T33"/>
                        </a:cxn>
                      </a:cxnLst>
                      <a:rect l="T51" t="T52" r="T53" b="T54"/>
                      <a:pathLst>
                        <a:path w="122" h="74">
                          <a:moveTo>
                            <a:pt x="61" y="74"/>
                          </a:moveTo>
                          <a:lnTo>
                            <a:pt x="85" y="72"/>
                          </a:lnTo>
                          <a:lnTo>
                            <a:pt x="103" y="65"/>
                          </a:lnTo>
                          <a:lnTo>
                            <a:pt x="116" y="54"/>
                          </a:lnTo>
                          <a:lnTo>
                            <a:pt x="122" y="42"/>
                          </a:lnTo>
                          <a:lnTo>
                            <a:pt x="116" y="28"/>
                          </a:lnTo>
                          <a:lnTo>
                            <a:pt x="103" y="15"/>
                          </a:lnTo>
                          <a:lnTo>
                            <a:pt x="85" y="3"/>
                          </a:lnTo>
                          <a:lnTo>
                            <a:pt x="61" y="0"/>
                          </a:lnTo>
                          <a:lnTo>
                            <a:pt x="37" y="3"/>
                          </a:lnTo>
                          <a:lnTo>
                            <a:pt x="18" y="15"/>
                          </a:lnTo>
                          <a:lnTo>
                            <a:pt x="5" y="28"/>
                          </a:lnTo>
                          <a:lnTo>
                            <a:pt x="0" y="42"/>
                          </a:lnTo>
                          <a:lnTo>
                            <a:pt x="5" y="54"/>
                          </a:lnTo>
                          <a:lnTo>
                            <a:pt x="18" y="65"/>
                          </a:lnTo>
                          <a:lnTo>
                            <a:pt x="37" y="72"/>
                          </a:lnTo>
                          <a:lnTo>
                            <a:pt x="61" y="74"/>
                          </a:lnTo>
                          <a:close/>
                        </a:path>
                      </a:pathLst>
                    </a:custGeom>
                    <a:solidFill>
                      <a:srgbClr val="ADADAD"/>
                    </a:solidFill>
                    <a:ln w="0">
                      <a:solidFill>
                        <a:srgbClr val="ADADAD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05" name="Freeform 225"/>
                    <p:cNvSpPr>
                      <a:spLocks/>
                    </p:cNvSpPr>
                    <p:nvPr/>
                  </p:nvSpPr>
                  <p:spPr bwMode="auto">
                    <a:xfrm>
                      <a:off x="1205" y="3024"/>
                      <a:ext cx="96" cy="59"/>
                    </a:xfrm>
                    <a:custGeom>
                      <a:avLst/>
                      <a:gdLst>
                        <a:gd name="T0" fmla="*/ 48 w 96"/>
                        <a:gd name="T1" fmla="*/ 59 h 59"/>
                        <a:gd name="T2" fmla="*/ 66 w 96"/>
                        <a:gd name="T3" fmla="*/ 55 h 59"/>
                        <a:gd name="T4" fmla="*/ 83 w 96"/>
                        <a:gd name="T5" fmla="*/ 50 h 59"/>
                        <a:gd name="T6" fmla="*/ 92 w 96"/>
                        <a:gd name="T7" fmla="*/ 42 h 59"/>
                        <a:gd name="T8" fmla="*/ 96 w 96"/>
                        <a:gd name="T9" fmla="*/ 33 h 59"/>
                        <a:gd name="T10" fmla="*/ 92 w 96"/>
                        <a:gd name="T11" fmla="*/ 22 h 59"/>
                        <a:gd name="T12" fmla="*/ 83 w 96"/>
                        <a:gd name="T13" fmla="*/ 11 h 59"/>
                        <a:gd name="T14" fmla="*/ 66 w 96"/>
                        <a:gd name="T15" fmla="*/ 1 h 59"/>
                        <a:gd name="T16" fmla="*/ 48 w 96"/>
                        <a:gd name="T17" fmla="*/ 0 h 59"/>
                        <a:gd name="T18" fmla="*/ 29 w 96"/>
                        <a:gd name="T19" fmla="*/ 1 h 59"/>
                        <a:gd name="T20" fmla="*/ 13 w 96"/>
                        <a:gd name="T21" fmla="*/ 11 h 59"/>
                        <a:gd name="T22" fmla="*/ 3 w 96"/>
                        <a:gd name="T23" fmla="*/ 22 h 59"/>
                        <a:gd name="T24" fmla="*/ 0 w 96"/>
                        <a:gd name="T25" fmla="*/ 33 h 59"/>
                        <a:gd name="T26" fmla="*/ 3 w 96"/>
                        <a:gd name="T27" fmla="*/ 42 h 59"/>
                        <a:gd name="T28" fmla="*/ 13 w 96"/>
                        <a:gd name="T29" fmla="*/ 50 h 59"/>
                        <a:gd name="T30" fmla="*/ 29 w 96"/>
                        <a:gd name="T31" fmla="*/ 55 h 59"/>
                        <a:gd name="T32" fmla="*/ 48 w 96"/>
                        <a:gd name="T33" fmla="*/ 59 h 59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w 96"/>
                        <a:gd name="T52" fmla="*/ 0 h 59"/>
                        <a:gd name="T53" fmla="*/ 96 w 96"/>
                        <a:gd name="T54" fmla="*/ 59 h 59"/>
                      </a:gdLst>
                      <a:ahLst/>
                      <a:cxnLst>
                        <a:cxn ang="T34">
                          <a:pos x="T0" y="T1"/>
                        </a:cxn>
                        <a:cxn ang="T35">
                          <a:pos x="T2" y="T3"/>
                        </a:cxn>
                        <a:cxn ang="T36">
                          <a:pos x="T4" y="T5"/>
                        </a:cxn>
                        <a:cxn ang="T37">
                          <a:pos x="T6" y="T7"/>
                        </a:cxn>
                        <a:cxn ang="T38">
                          <a:pos x="T8" y="T9"/>
                        </a:cxn>
                        <a:cxn ang="T39">
                          <a:pos x="T10" y="T11"/>
                        </a:cxn>
                        <a:cxn ang="T40">
                          <a:pos x="T12" y="T13"/>
                        </a:cxn>
                        <a:cxn ang="T41">
                          <a:pos x="T14" y="T15"/>
                        </a:cxn>
                        <a:cxn ang="T42">
                          <a:pos x="T16" y="T17"/>
                        </a:cxn>
                        <a:cxn ang="T43">
                          <a:pos x="T18" y="T19"/>
                        </a:cxn>
                        <a:cxn ang="T44">
                          <a:pos x="T20" y="T21"/>
                        </a:cxn>
                        <a:cxn ang="T45">
                          <a:pos x="T22" y="T23"/>
                        </a:cxn>
                        <a:cxn ang="T46">
                          <a:pos x="T24" y="T25"/>
                        </a:cxn>
                        <a:cxn ang="T47">
                          <a:pos x="T26" y="T27"/>
                        </a:cxn>
                        <a:cxn ang="T48">
                          <a:pos x="T28" y="T29"/>
                        </a:cxn>
                        <a:cxn ang="T49">
                          <a:pos x="T30" y="T31"/>
                        </a:cxn>
                        <a:cxn ang="T50">
                          <a:pos x="T32" y="T33"/>
                        </a:cxn>
                      </a:cxnLst>
                      <a:rect l="T51" t="T52" r="T53" b="T54"/>
                      <a:pathLst>
                        <a:path w="96" h="59">
                          <a:moveTo>
                            <a:pt x="48" y="59"/>
                          </a:moveTo>
                          <a:lnTo>
                            <a:pt x="66" y="55"/>
                          </a:lnTo>
                          <a:lnTo>
                            <a:pt x="83" y="50"/>
                          </a:lnTo>
                          <a:lnTo>
                            <a:pt x="92" y="42"/>
                          </a:lnTo>
                          <a:lnTo>
                            <a:pt x="96" y="33"/>
                          </a:lnTo>
                          <a:lnTo>
                            <a:pt x="92" y="22"/>
                          </a:lnTo>
                          <a:lnTo>
                            <a:pt x="83" y="11"/>
                          </a:lnTo>
                          <a:lnTo>
                            <a:pt x="66" y="1"/>
                          </a:lnTo>
                          <a:lnTo>
                            <a:pt x="48" y="0"/>
                          </a:lnTo>
                          <a:lnTo>
                            <a:pt x="29" y="1"/>
                          </a:lnTo>
                          <a:lnTo>
                            <a:pt x="13" y="11"/>
                          </a:lnTo>
                          <a:lnTo>
                            <a:pt x="3" y="22"/>
                          </a:lnTo>
                          <a:lnTo>
                            <a:pt x="0" y="33"/>
                          </a:lnTo>
                          <a:lnTo>
                            <a:pt x="3" y="42"/>
                          </a:lnTo>
                          <a:lnTo>
                            <a:pt x="13" y="50"/>
                          </a:lnTo>
                          <a:lnTo>
                            <a:pt x="29" y="55"/>
                          </a:lnTo>
                          <a:lnTo>
                            <a:pt x="48" y="59"/>
                          </a:lnTo>
                          <a:close/>
                        </a:path>
                      </a:pathLst>
                    </a:custGeom>
                    <a:solidFill>
                      <a:srgbClr val="C8C8C8"/>
                    </a:solidFill>
                    <a:ln w="0">
                      <a:solidFill>
                        <a:srgbClr val="C8C8C8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06" name="Freeform 226"/>
                    <p:cNvSpPr>
                      <a:spLocks/>
                    </p:cNvSpPr>
                    <p:nvPr/>
                  </p:nvSpPr>
                  <p:spPr bwMode="auto">
                    <a:xfrm>
                      <a:off x="1216" y="3024"/>
                      <a:ext cx="74" cy="44"/>
                    </a:xfrm>
                    <a:custGeom>
                      <a:avLst/>
                      <a:gdLst>
                        <a:gd name="T0" fmla="*/ 37 w 74"/>
                        <a:gd name="T1" fmla="*/ 44 h 44"/>
                        <a:gd name="T2" fmla="*/ 55 w 74"/>
                        <a:gd name="T3" fmla="*/ 42 h 44"/>
                        <a:gd name="T4" fmla="*/ 68 w 74"/>
                        <a:gd name="T5" fmla="*/ 35 h 44"/>
                        <a:gd name="T6" fmla="*/ 74 w 74"/>
                        <a:gd name="T7" fmla="*/ 26 h 44"/>
                        <a:gd name="T8" fmla="*/ 68 w 74"/>
                        <a:gd name="T9" fmla="*/ 14 h 44"/>
                        <a:gd name="T10" fmla="*/ 55 w 74"/>
                        <a:gd name="T11" fmla="*/ 5 h 44"/>
                        <a:gd name="T12" fmla="*/ 37 w 74"/>
                        <a:gd name="T13" fmla="*/ 0 h 44"/>
                        <a:gd name="T14" fmla="*/ 18 w 74"/>
                        <a:gd name="T15" fmla="*/ 5 h 44"/>
                        <a:gd name="T16" fmla="*/ 5 w 74"/>
                        <a:gd name="T17" fmla="*/ 14 h 44"/>
                        <a:gd name="T18" fmla="*/ 0 w 74"/>
                        <a:gd name="T19" fmla="*/ 26 h 44"/>
                        <a:gd name="T20" fmla="*/ 5 w 74"/>
                        <a:gd name="T21" fmla="*/ 35 h 44"/>
                        <a:gd name="T22" fmla="*/ 18 w 74"/>
                        <a:gd name="T23" fmla="*/ 42 h 44"/>
                        <a:gd name="T24" fmla="*/ 37 w 74"/>
                        <a:gd name="T25" fmla="*/ 44 h 44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w 74"/>
                        <a:gd name="T40" fmla="*/ 0 h 44"/>
                        <a:gd name="T41" fmla="*/ 74 w 74"/>
                        <a:gd name="T42" fmla="*/ 44 h 44"/>
                      </a:gdLst>
                      <a:ahLst/>
                      <a:cxnLst>
                        <a:cxn ang="T26">
                          <a:pos x="T0" y="T1"/>
                        </a:cxn>
                        <a:cxn ang="T27">
                          <a:pos x="T2" y="T3"/>
                        </a:cxn>
                        <a:cxn ang="T28">
                          <a:pos x="T4" y="T5"/>
                        </a:cxn>
                        <a:cxn ang="T29">
                          <a:pos x="T6" y="T7"/>
                        </a:cxn>
                        <a:cxn ang="T30">
                          <a:pos x="T8" y="T9"/>
                        </a:cxn>
                        <a:cxn ang="T31">
                          <a:pos x="T10" y="T11"/>
                        </a:cxn>
                        <a:cxn ang="T32">
                          <a:pos x="T12" y="T13"/>
                        </a:cxn>
                        <a:cxn ang="T33">
                          <a:pos x="T14" y="T15"/>
                        </a:cxn>
                        <a:cxn ang="T34">
                          <a:pos x="T16" y="T17"/>
                        </a:cxn>
                        <a:cxn ang="T35">
                          <a:pos x="T18" y="T19"/>
                        </a:cxn>
                        <a:cxn ang="T36">
                          <a:pos x="T20" y="T21"/>
                        </a:cxn>
                        <a:cxn ang="T37">
                          <a:pos x="T22" y="T23"/>
                        </a:cxn>
                        <a:cxn ang="T38">
                          <a:pos x="T24" y="T25"/>
                        </a:cxn>
                      </a:cxnLst>
                      <a:rect l="T39" t="T40" r="T41" b="T42"/>
                      <a:pathLst>
                        <a:path w="74" h="44">
                          <a:moveTo>
                            <a:pt x="37" y="44"/>
                          </a:moveTo>
                          <a:lnTo>
                            <a:pt x="55" y="42"/>
                          </a:lnTo>
                          <a:lnTo>
                            <a:pt x="68" y="35"/>
                          </a:lnTo>
                          <a:lnTo>
                            <a:pt x="74" y="26"/>
                          </a:lnTo>
                          <a:lnTo>
                            <a:pt x="68" y="14"/>
                          </a:lnTo>
                          <a:lnTo>
                            <a:pt x="55" y="5"/>
                          </a:lnTo>
                          <a:lnTo>
                            <a:pt x="37" y="0"/>
                          </a:lnTo>
                          <a:lnTo>
                            <a:pt x="18" y="5"/>
                          </a:lnTo>
                          <a:lnTo>
                            <a:pt x="5" y="14"/>
                          </a:lnTo>
                          <a:lnTo>
                            <a:pt x="0" y="26"/>
                          </a:lnTo>
                          <a:lnTo>
                            <a:pt x="5" y="35"/>
                          </a:lnTo>
                          <a:lnTo>
                            <a:pt x="18" y="42"/>
                          </a:lnTo>
                          <a:lnTo>
                            <a:pt x="37" y="44"/>
                          </a:lnTo>
                          <a:close/>
                        </a:path>
                      </a:pathLst>
                    </a:custGeom>
                    <a:solidFill>
                      <a:srgbClr val="E4E4E4"/>
                    </a:solidFill>
                    <a:ln w="0">
                      <a:solidFill>
                        <a:srgbClr val="E4E4E4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07" name="Freeform 227"/>
                    <p:cNvSpPr>
                      <a:spLocks/>
                    </p:cNvSpPr>
                    <p:nvPr/>
                  </p:nvSpPr>
                  <p:spPr bwMode="auto">
                    <a:xfrm>
                      <a:off x="1236" y="3033"/>
                      <a:ext cx="50" cy="30"/>
                    </a:xfrm>
                    <a:custGeom>
                      <a:avLst/>
                      <a:gdLst>
                        <a:gd name="T0" fmla="*/ 26 w 50"/>
                        <a:gd name="T1" fmla="*/ 30 h 30"/>
                        <a:gd name="T2" fmla="*/ 33 w 50"/>
                        <a:gd name="T3" fmla="*/ 30 h 30"/>
                        <a:gd name="T4" fmla="*/ 39 w 50"/>
                        <a:gd name="T5" fmla="*/ 28 h 30"/>
                        <a:gd name="T6" fmla="*/ 45 w 50"/>
                        <a:gd name="T7" fmla="*/ 24 h 30"/>
                        <a:gd name="T8" fmla="*/ 48 w 50"/>
                        <a:gd name="T9" fmla="*/ 22 h 30"/>
                        <a:gd name="T10" fmla="*/ 50 w 50"/>
                        <a:gd name="T11" fmla="*/ 17 h 30"/>
                        <a:gd name="T12" fmla="*/ 48 w 50"/>
                        <a:gd name="T13" fmla="*/ 13 h 30"/>
                        <a:gd name="T14" fmla="*/ 45 w 50"/>
                        <a:gd name="T15" fmla="*/ 9 h 30"/>
                        <a:gd name="T16" fmla="*/ 39 w 50"/>
                        <a:gd name="T17" fmla="*/ 4 h 30"/>
                        <a:gd name="T18" fmla="*/ 33 w 50"/>
                        <a:gd name="T19" fmla="*/ 2 h 30"/>
                        <a:gd name="T20" fmla="*/ 26 w 50"/>
                        <a:gd name="T21" fmla="*/ 0 h 30"/>
                        <a:gd name="T22" fmla="*/ 17 w 50"/>
                        <a:gd name="T23" fmla="*/ 2 h 30"/>
                        <a:gd name="T24" fmla="*/ 11 w 50"/>
                        <a:gd name="T25" fmla="*/ 4 h 30"/>
                        <a:gd name="T26" fmla="*/ 6 w 50"/>
                        <a:gd name="T27" fmla="*/ 9 h 30"/>
                        <a:gd name="T28" fmla="*/ 2 w 50"/>
                        <a:gd name="T29" fmla="*/ 13 h 30"/>
                        <a:gd name="T30" fmla="*/ 0 w 50"/>
                        <a:gd name="T31" fmla="*/ 17 h 30"/>
                        <a:gd name="T32" fmla="*/ 2 w 50"/>
                        <a:gd name="T33" fmla="*/ 22 h 30"/>
                        <a:gd name="T34" fmla="*/ 6 w 50"/>
                        <a:gd name="T35" fmla="*/ 24 h 30"/>
                        <a:gd name="T36" fmla="*/ 11 w 50"/>
                        <a:gd name="T37" fmla="*/ 28 h 30"/>
                        <a:gd name="T38" fmla="*/ 17 w 50"/>
                        <a:gd name="T39" fmla="*/ 30 h 30"/>
                        <a:gd name="T40" fmla="*/ 26 w 50"/>
                        <a:gd name="T41" fmla="*/ 30 h 30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w 50"/>
                        <a:gd name="T64" fmla="*/ 0 h 30"/>
                        <a:gd name="T65" fmla="*/ 50 w 50"/>
                        <a:gd name="T66" fmla="*/ 30 h 30"/>
                      </a:gdLst>
                      <a:ahLst/>
                      <a:cxnLst>
                        <a:cxn ang="T42">
                          <a:pos x="T0" y="T1"/>
                        </a:cxn>
                        <a:cxn ang="T43">
                          <a:pos x="T2" y="T3"/>
                        </a:cxn>
                        <a:cxn ang="T44">
                          <a:pos x="T4" y="T5"/>
                        </a:cxn>
                        <a:cxn ang="T45">
                          <a:pos x="T6" y="T7"/>
                        </a:cxn>
                        <a:cxn ang="T46">
                          <a:pos x="T8" y="T9"/>
                        </a:cxn>
                        <a:cxn ang="T47">
                          <a:pos x="T10" y="T11"/>
                        </a:cxn>
                        <a:cxn ang="T48">
                          <a:pos x="T12" y="T13"/>
                        </a:cxn>
                        <a:cxn ang="T49">
                          <a:pos x="T14" y="T15"/>
                        </a:cxn>
                        <a:cxn ang="T50">
                          <a:pos x="T16" y="T17"/>
                        </a:cxn>
                        <a:cxn ang="T51">
                          <a:pos x="T18" y="T19"/>
                        </a:cxn>
                        <a:cxn ang="T52">
                          <a:pos x="T20" y="T21"/>
                        </a:cxn>
                        <a:cxn ang="T53">
                          <a:pos x="T22" y="T23"/>
                        </a:cxn>
                        <a:cxn ang="T54">
                          <a:pos x="T24" y="T25"/>
                        </a:cxn>
                        <a:cxn ang="T55">
                          <a:pos x="T26" y="T27"/>
                        </a:cxn>
                        <a:cxn ang="T56">
                          <a:pos x="T28" y="T29"/>
                        </a:cxn>
                        <a:cxn ang="T57">
                          <a:pos x="T30" y="T31"/>
                        </a:cxn>
                        <a:cxn ang="T58">
                          <a:pos x="T32" y="T33"/>
                        </a:cxn>
                        <a:cxn ang="T59">
                          <a:pos x="T34" y="T35"/>
                        </a:cxn>
                        <a:cxn ang="T60">
                          <a:pos x="T36" y="T37"/>
                        </a:cxn>
                        <a:cxn ang="T61">
                          <a:pos x="T38" y="T39"/>
                        </a:cxn>
                        <a:cxn ang="T62">
                          <a:pos x="T40" y="T41"/>
                        </a:cxn>
                      </a:cxnLst>
                      <a:rect l="T63" t="T64" r="T65" b="T66"/>
                      <a:pathLst>
                        <a:path w="50" h="30">
                          <a:moveTo>
                            <a:pt x="26" y="30"/>
                          </a:moveTo>
                          <a:lnTo>
                            <a:pt x="33" y="30"/>
                          </a:lnTo>
                          <a:lnTo>
                            <a:pt x="39" y="28"/>
                          </a:lnTo>
                          <a:lnTo>
                            <a:pt x="45" y="24"/>
                          </a:lnTo>
                          <a:lnTo>
                            <a:pt x="48" y="22"/>
                          </a:lnTo>
                          <a:lnTo>
                            <a:pt x="50" y="17"/>
                          </a:lnTo>
                          <a:lnTo>
                            <a:pt x="48" y="13"/>
                          </a:lnTo>
                          <a:lnTo>
                            <a:pt x="45" y="9"/>
                          </a:lnTo>
                          <a:lnTo>
                            <a:pt x="39" y="4"/>
                          </a:lnTo>
                          <a:lnTo>
                            <a:pt x="33" y="2"/>
                          </a:lnTo>
                          <a:lnTo>
                            <a:pt x="26" y="0"/>
                          </a:lnTo>
                          <a:lnTo>
                            <a:pt x="17" y="2"/>
                          </a:lnTo>
                          <a:lnTo>
                            <a:pt x="11" y="4"/>
                          </a:lnTo>
                          <a:lnTo>
                            <a:pt x="6" y="9"/>
                          </a:lnTo>
                          <a:lnTo>
                            <a:pt x="2" y="13"/>
                          </a:lnTo>
                          <a:lnTo>
                            <a:pt x="0" y="17"/>
                          </a:lnTo>
                          <a:lnTo>
                            <a:pt x="2" y="22"/>
                          </a:lnTo>
                          <a:lnTo>
                            <a:pt x="6" y="24"/>
                          </a:lnTo>
                          <a:lnTo>
                            <a:pt x="11" y="28"/>
                          </a:lnTo>
                          <a:lnTo>
                            <a:pt x="17" y="30"/>
                          </a:lnTo>
                          <a:lnTo>
                            <a:pt x="26" y="30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0">
                      <a:solidFill>
                        <a:srgbClr val="FFFF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08" name="Freeform 228"/>
                    <p:cNvSpPr>
                      <a:spLocks/>
                    </p:cNvSpPr>
                    <p:nvPr/>
                  </p:nvSpPr>
                  <p:spPr bwMode="auto">
                    <a:xfrm>
                      <a:off x="1286" y="3331"/>
                      <a:ext cx="338" cy="310"/>
                    </a:xfrm>
                    <a:custGeom>
                      <a:avLst/>
                      <a:gdLst>
                        <a:gd name="T0" fmla="*/ 148 w 338"/>
                        <a:gd name="T1" fmla="*/ 310 h 310"/>
                        <a:gd name="T2" fmla="*/ 108 w 338"/>
                        <a:gd name="T3" fmla="*/ 305 h 310"/>
                        <a:gd name="T4" fmla="*/ 76 w 338"/>
                        <a:gd name="T5" fmla="*/ 293 h 310"/>
                        <a:gd name="T6" fmla="*/ 50 w 338"/>
                        <a:gd name="T7" fmla="*/ 280 h 310"/>
                        <a:gd name="T8" fmla="*/ 32 w 338"/>
                        <a:gd name="T9" fmla="*/ 266 h 310"/>
                        <a:gd name="T10" fmla="*/ 19 w 338"/>
                        <a:gd name="T11" fmla="*/ 249 h 310"/>
                        <a:gd name="T12" fmla="*/ 9 w 338"/>
                        <a:gd name="T13" fmla="*/ 234 h 310"/>
                        <a:gd name="T14" fmla="*/ 4 w 338"/>
                        <a:gd name="T15" fmla="*/ 223 h 310"/>
                        <a:gd name="T16" fmla="*/ 0 w 338"/>
                        <a:gd name="T17" fmla="*/ 214 h 310"/>
                        <a:gd name="T18" fmla="*/ 0 w 338"/>
                        <a:gd name="T19" fmla="*/ 210 h 310"/>
                        <a:gd name="T20" fmla="*/ 0 w 338"/>
                        <a:gd name="T21" fmla="*/ 0 h 310"/>
                        <a:gd name="T22" fmla="*/ 338 w 338"/>
                        <a:gd name="T23" fmla="*/ 2 h 310"/>
                        <a:gd name="T24" fmla="*/ 338 w 338"/>
                        <a:gd name="T25" fmla="*/ 206 h 310"/>
                        <a:gd name="T26" fmla="*/ 330 w 338"/>
                        <a:gd name="T27" fmla="*/ 223 h 310"/>
                        <a:gd name="T28" fmla="*/ 321 w 338"/>
                        <a:gd name="T29" fmla="*/ 238 h 310"/>
                        <a:gd name="T30" fmla="*/ 314 w 338"/>
                        <a:gd name="T31" fmla="*/ 251 h 310"/>
                        <a:gd name="T32" fmla="*/ 308 w 338"/>
                        <a:gd name="T33" fmla="*/ 258 h 310"/>
                        <a:gd name="T34" fmla="*/ 306 w 338"/>
                        <a:gd name="T35" fmla="*/ 262 h 310"/>
                        <a:gd name="T36" fmla="*/ 289 w 338"/>
                        <a:gd name="T37" fmla="*/ 277 h 310"/>
                        <a:gd name="T38" fmla="*/ 267 w 338"/>
                        <a:gd name="T39" fmla="*/ 290 h 310"/>
                        <a:gd name="T40" fmla="*/ 241 w 338"/>
                        <a:gd name="T41" fmla="*/ 297 h 310"/>
                        <a:gd name="T42" fmla="*/ 213 w 338"/>
                        <a:gd name="T43" fmla="*/ 303 h 310"/>
                        <a:gd name="T44" fmla="*/ 189 w 338"/>
                        <a:gd name="T45" fmla="*/ 306 h 310"/>
                        <a:gd name="T46" fmla="*/ 167 w 338"/>
                        <a:gd name="T47" fmla="*/ 308 h 310"/>
                        <a:gd name="T48" fmla="*/ 152 w 338"/>
                        <a:gd name="T49" fmla="*/ 308 h 310"/>
                        <a:gd name="T50" fmla="*/ 148 w 338"/>
                        <a:gd name="T51" fmla="*/ 310 h 310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w 338"/>
                        <a:gd name="T79" fmla="*/ 0 h 310"/>
                        <a:gd name="T80" fmla="*/ 338 w 338"/>
                        <a:gd name="T81" fmla="*/ 310 h 310"/>
                      </a:gdLst>
                      <a:ahLst/>
                      <a:cxnLst>
                        <a:cxn ang="T52">
                          <a:pos x="T0" y="T1"/>
                        </a:cxn>
                        <a:cxn ang="T53">
                          <a:pos x="T2" y="T3"/>
                        </a:cxn>
                        <a:cxn ang="T54">
                          <a:pos x="T4" y="T5"/>
                        </a:cxn>
                        <a:cxn ang="T55">
                          <a:pos x="T6" y="T7"/>
                        </a:cxn>
                        <a:cxn ang="T56">
                          <a:pos x="T8" y="T9"/>
                        </a:cxn>
                        <a:cxn ang="T57">
                          <a:pos x="T10" y="T11"/>
                        </a:cxn>
                        <a:cxn ang="T58">
                          <a:pos x="T12" y="T13"/>
                        </a:cxn>
                        <a:cxn ang="T59">
                          <a:pos x="T14" y="T15"/>
                        </a:cxn>
                        <a:cxn ang="T60">
                          <a:pos x="T16" y="T17"/>
                        </a:cxn>
                        <a:cxn ang="T61">
                          <a:pos x="T18" y="T19"/>
                        </a:cxn>
                        <a:cxn ang="T62">
                          <a:pos x="T20" y="T21"/>
                        </a:cxn>
                        <a:cxn ang="T63">
                          <a:pos x="T22" y="T23"/>
                        </a:cxn>
                        <a:cxn ang="T64">
                          <a:pos x="T24" y="T25"/>
                        </a:cxn>
                        <a:cxn ang="T65">
                          <a:pos x="T26" y="T27"/>
                        </a:cxn>
                        <a:cxn ang="T66">
                          <a:pos x="T28" y="T29"/>
                        </a:cxn>
                        <a:cxn ang="T67">
                          <a:pos x="T30" y="T31"/>
                        </a:cxn>
                        <a:cxn ang="T68">
                          <a:pos x="T32" y="T33"/>
                        </a:cxn>
                        <a:cxn ang="T69">
                          <a:pos x="T34" y="T35"/>
                        </a:cxn>
                        <a:cxn ang="T70">
                          <a:pos x="T36" y="T37"/>
                        </a:cxn>
                        <a:cxn ang="T71">
                          <a:pos x="T38" y="T39"/>
                        </a:cxn>
                        <a:cxn ang="T72">
                          <a:pos x="T40" y="T41"/>
                        </a:cxn>
                        <a:cxn ang="T73">
                          <a:pos x="T42" y="T43"/>
                        </a:cxn>
                        <a:cxn ang="T74">
                          <a:pos x="T44" y="T45"/>
                        </a:cxn>
                        <a:cxn ang="T75">
                          <a:pos x="T46" y="T47"/>
                        </a:cxn>
                        <a:cxn ang="T76">
                          <a:pos x="T48" y="T49"/>
                        </a:cxn>
                        <a:cxn ang="T77">
                          <a:pos x="T50" y="T51"/>
                        </a:cxn>
                      </a:cxnLst>
                      <a:rect l="T78" t="T79" r="T80" b="T81"/>
                      <a:pathLst>
                        <a:path w="338" h="310">
                          <a:moveTo>
                            <a:pt x="148" y="310"/>
                          </a:moveTo>
                          <a:lnTo>
                            <a:pt x="108" y="305"/>
                          </a:lnTo>
                          <a:lnTo>
                            <a:pt x="76" y="293"/>
                          </a:lnTo>
                          <a:lnTo>
                            <a:pt x="50" y="280"/>
                          </a:lnTo>
                          <a:lnTo>
                            <a:pt x="32" y="266"/>
                          </a:lnTo>
                          <a:lnTo>
                            <a:pt x="19" y="249"/>
                          </a:lnTo>
                          <a:lnTo>
                            <a:pt x="9" y="234"/>
                          </a:lnTo>
                          <a:lnTo>
                            <a:pt x="4" y="223"/>
                          </a:lnTo>
                          <a:lnTo>
                            <a:pt x="0" y="214"/>
                          </a:lnTo>
                          <a:lnTo>
                            <a:pt x="0" y="210"/>
                          </a:lnTo>
                          <a:lnTo>
                            <a:pt x="0" y="0"/>
                          </a:lnTo>
                          <a:lnTo>
                            <a:pt x="338" y="2"/>
                          </a:lnTo>
                          <a:lnTo>
                            <a:pt x="338" y="206"/>
                          </a:lnTo>
                          <a:lnTo>
                            <a:pt x="330" y="223"/>
                          </a:lnTo>
                          <a:lnTo>
                            <a:pt x="321" y="238"/>
                          </a:lnTo>
                          <a:lnTo>
                            <a:pt x="314" y="251"/>
                          </a:lnTo>
                          <a:lnTo>
                            <a:pt x="308" y="258"/>
                          </a:lnTo>
                          <a:lnTo>
                            <a:pt x="306" y="262"/>
                          </a:lnTo>
                          <a:lnTo>
                            <a:pt x="289" y="277"/>
                          </a:lnTo>
                          <a:lnTo>
                            <a:pt x="267" y="290"/>
                          </a:lnTo>
                          <a:lnTo>
                            <a:pt x="241" y="297"/>
                          </a:lnTo>
                          <a:lnTo>
                            <a:pt x="213" y="303"/>
                          </a:lnTo>
                          <a:lnTo>
                            <a:pt x="189" y="306"/>
                          </a:lnTo>
                          <a:lnTo>
                            <a:pt x="167" y="308"/>
                          </a:lnTo>
                          <a:lnTo>
                            <a:pt x="152" y="308"/>
                          </a:lnTo>
                          <a:lnTo>
                            <a:pt x="148" y="310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09" name="Freeform 229"/>
                    <p:cNvSpPr>
                      <a:spLocks/>
                    </p:cNvSpPr>
                    <p:nvPr/>
                  </p:nvSpPr>
                  <p:spPr bwMode="auto">
                    <a:xfrm>
                      <a:off x="1286" y="3331"/>
                      <a:ext cx="338" cy="310"/>
                    </a:xfrm>
                    <a:custGeom>
                      <a:avLst/>
                      <a:gdLst>
                        <a:gd name="T0" fmla="*/ 148 w 338"/>
                        <a:gd name="T1" fmla="*/ 310 h 310"/>
                        <a:gd name="T2" fmla="*/ 108 w 338"/>
                        <a:gd name="T3" fmla="*/ 305 h 310"/>
                        <a:gd name="T4" fmla="*/ 76 w 338"/>
                        <a:gd name="T5" fmla="*/ 293 h 310"/>
                        <a:gd name="T6" fmla="*/ 50 w 338"/>
                        <a:gd name="T7" fmla="*/ 280 h 310"/>
                        <a:gd name="T8" fmla="*/ 32 w 338"/>
                        <a:gd name="T9" fmla="*/ 266 h 310"/>
                        <a:gd name="T10" fmla="*/ 19 w 338"/>
                        <a:gd name="T11" fmla="*/ 249 h 310"/>
                        <a:gd name="T12" fmla="*/ 9 w 338"/>
                        <a:gd name="T13" fmla="*/ 234 h 310"/>
                        <a:gd name="T14" fmla="*/ 4 w 338"/>
                        <a:gd name="T15" fmla="*/ 223 h 310"/>
                        <a:gd name="T16" fmla="*/ 0 w 338"/>
                        <a:gd name="T17" fmla="*/ 214 h 310"/>
                        <a:gd name="T18" fmla="*/ 0 w 338"/>
                        <a:gd name="T19" fmla="*/ 210 h 310"/>
                        <a:gd name="T20" fmla="*/ 0 w 338"/>
                        <a:gd name="T21" fmla="*/ 0 h 310"/>
                        <a:gd name="T22" fmla="*/ 338 w 338"/>
                        <a:gd name="T23" fmla="*/ 2 h 310"/>
                        <a:gd name="T24" fmla="*/ 338 w 338"/>
                        <a:gd name="T25" fmla="*/ 206 h 310"/>
                        <a:gd name="T26" fmla="*/ 330 w 338"/>
                        <a:gd name="T27" fmla="*/ 223 h 310"/>
                        <a:gd name="T28" fmla="*/ 321 w 338"/>
                        <a:gd name="T29" fmla="*/ 238 h 310"/>
                        <a:gd name="T30" fmla="*/ 314 w 338"/>
                        <a:gd name="T31" fmla="*/ 251 h 310"/>
                        <a:gd name="T32" fmla="*/ 308 w 338"/>
                        <a:gd name="T33" fmla="*/ 258 h 310"/>
                        <a:gd name="T34" fmla="*/ 306 w 338"/>
                        <a:gd name="T35" fmla="*/ 262 h 310"/>
                        <a:gd name="T36" fmla="*/ 289 w 338"/>
                        <a:gd name="T37" fmla="*/ 277 h 310"/>
                        <a:gd name="T38" fmla="*/ 267 w 338"/>
                        <a:gd name="T39" fmla="*/ 290 h 310"/>
                        <a:gd name="T40" fmla="*/ 241 w 338"/>
                        <a:gd name="T41" fmla="*/ 297 h 310"/>
                        <a:gd name="T42" fmla="*/ 213 w 338"/>
                        <a:gd name="T43" fmla="*/ 303 h 310"/>
                        <a:gd name="T44" fmla="*/ 189 w 338"/>
                        <a:gd name="T45" fmla="*/ 306 h 310"/>
                        <a:gd name="T46" fmla="*/ 167 w 338"/>
                        <a:gd name="T47" fmla="*/ 308 h 310"/>
                        <a:gd name="T48" fmla="*/ 152 w 338"/>
                        <a:gd name="T49" fmla="*/ 308 h 310"/>
                        <a:gd name="T50" fmla="*/ 148 w 338"/>
                        <a:gd name="T51" fmla="*/ 310 h 310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w 338"/>
                        <a:gd name="T79" fmla="*/ 0 h 310"/>
                        <a:gd name="T80" fmla="*/ 338 w 338"/>
                        <a:gd name="T81" fmla="*/ 310 h 310"/>
                      </a:gdLst>
                      <a:ahLst/>
                      <a:cxnLst>
                        <a:cxn ang="T52">
                          <a:pos x="T0" y="T1"/>
                        </a:cxn>
                        <a:cxn ang="T53">
                          <a:pos x="T2" y="T3"/>
                        </a:cxn>
                        <a:cxn ang="T54">
                          <a:pos x="T4" y="T5"/>
                        </a:cxn>
                        <a:cxn ang="T55">
                          <a:pos x="T6" y="T7"/>
                        </a:cxn>
                        <a:cxn ang="T56">
                          <a:pos x="T8" y="T9"/>
                        </a:cxn>
                        <a:cxn ang="T57">
                          <a:pos x="T10" y="T11"/>
                        </a:cxn>
                        <a:cxn ang="T58">
                          <a:pos x="T12" y="T13"/>
                        </a:cxn>
                        <a:cxn ang="T59">
                          <a:pos x="T14" y="T15"/>
                        </a:cxn>
                        <a:cxn ang="T60">
                          <a:pos x="T16" y="T17"/>
                        </a:cxn>
                        <a:cxn ang="T61">
                          <a:pos x="T18" y="T19"/>
                        </a:cxn>
                        <a:cxn ang="T62">
                          <a:pos x="T20" y="T21"/>
                        </a:cxn>
                        <a:cxn ang="T63">
                          <a:pos x="T22" y="T23"/>
                        </a:cxn>
                        <a:cxn ang="T64">
                          <a:pos x="T24" y="T25"/>
                        </a:cxn>
                        <a:cxn ang="T65">
                          <a:pos x="T26" y="T27"/>
                        </a:cxn>
                        <a:cxn ang="T66">
                          <a:pos x="T28" y="T29"/>
                        </a:cxn>
                        <a:cxn ang="T67">
                          <a:pos x="T30" y="T31"/>
                        </a:cxn>
                        <a:cxn ang="T68">
                          <a:pos x="T32" y="T33"/>
                        </a:cxn>
                        <a:cxn ang="T69">
                          <a:pos x="T34" y="T35"/>
                        </a:cxn>
                        <a:cxn ang="T70">
                          <a:pos x="T36" y="T37"/>
                        </a:cxn>
                        <a:cxn ang="T71">
                          <a:pos x="T38" y="T39"/>
                        </a:cxn>
                        <a:cxn ang="T72">
                          <a:pos x="T40" y="T41"/>
                        </a:cxn>
                        <a:cxn ang="T73">
                          <a:pos x="T42" y="T43"/>
                        </a:cxn>
                        <a:cxn ang="T74">
                          <a:pos x="T44" y="T45"/>
                        </a:cxn>
                        <a:cxn ang="T75">
                          <a:pos x="T46" y="T47"/>
                        </a:cxn>
                        <a:cxn ang="T76">
                          <a:pos x="T48" y="T49"/>
                        </a:cxn>
                        <a:cxn ang="T77">
                          <a:pos x="T50" y="T51"/>
                        </a:cxn>
                      </a:cxnLst>
                      <a:rect l="T78" t="T79" r="T80" b="T81"/>
                      <a:pathLst>
                        <a:path w="338" h="310">
                          <a:moveTo>
                            <a:pt x="148" y="310"/>
                          </a:moveTo>
                          <a:lnTo>
                            <a:pt x="108" y="305"/>
                          </a:lnTo>
                          <a:lnTo>
                            <a:pt x="76" y="293"/>
                          </a:lnTo>
                          <a:lnTo>
                            <a:pt x="50" y="280"/>
                          </a:lnTo>
                          <a:lnTo>
                            <a:pt x="32" y="266"/>
                          </a:lnTo>
                          <a:lnTo>
                            <a:pt x="19" y="249"/>
                          </a:lnTo>
                          <a:lnTo>
                            <a:pt x="9" y="234"/>
                          </a:lnTo>
                          <a:lnTo>
                            <a:pt x="4" y="223"/>
                          </a:lnTo>
                          <a:lnTo>
                            <a:pt x="0" y="214"/>
                          </a:lnTo>
                          <a:lnTo>
                            <a:pt x="0" y="210"/>
                          </a:lnTo>
                          <a:lnTo>
                            <a:pt x="0" y="0"/>
                          </a:lnTo>
                          <a:lnTo>
                            <a:pt x="338" y="2"/>
                          </a:lnTo>
                          <a:lnTo>
                            <a:pt x="338" y="206"/>
                          </a:lnTo>
                          <a:lnTo>
                            <a:pt x="330" y="223"/>
                          </a:lnTo>
                          <a:lnTo>
                            <a:pt x="321" y="238"/>
                          </a:lnTo>
                          <a:lnTo>
                            <a:pt x="314" y="251"/>
                          </a:lnTo>
                          <a:lnTo>
                            <a:pt x="308" y="258"/>
                          </a:lnTo>
                          <a:lnTo>
                            <a:pt x="306" y="262"/>
                          </a:lnTo>
                          <a:lnTo>
                            <a:pt x="289" y="277"/>
                          </a:lnTo>
                          <a:lnTo>
                            <a:pt x="267" y="290"/>
                          </a:lnTo>
                          <a:lnTo>
                            <a:pt x="241" y="297"/>
                          </a:lnTo>
                          <a:lnTo>
                            <a:pt x="213" y="303"/>
                          </a:lnTo>
                          <a:lnTo>
                            <a:pt x="189" y="306"/>
                          </a:lnTo>
                          <a:lnTo>
                            <a:pt x="167" y="308"/>
                          </a:lnTo>
                          <a:lnTo>
                            <a:pt x="152" y="308"/>
                          </a:lnTo>
                          <a:lnTo>
                            <a:pt x="148" y="310"/>
                          </a:lnTo>
                        </a:path>
                      </a:pathLst>
                    </a:cu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10" name="Freeform 230"/>
                    <p:cNvSpPr>
                      <a:spLocks/>
                    </p:cNvSpPr>
                    <p:nvPr/>
                  </p:nvSpPr>
                  <p:spPr bwMode="auto">
                    <a:xfrm>
                      <a:off x="1303" y="3331"/>
                      <a:ext cx="308" cy="308"/>
                    </a:xfrm>
                    <a:custGeom>
                      <a:avLst/>
                      <a:gdLst>
                        <a:gd name="T0" fmla="*/ 137 w 308"/>
                        <a:gd name="T1" fmla="*/ 308 h 308"/>
                        <a:gd name="T2" fmla="*/ 102 w 308"/>
                        <a:gd name="T3" fmla="*/ 305 h 308"/>
                        <a:gd name="T4" fmla="*/ 72 w 308"/>
                        <a:gd name="T5" fmla="*/ 295 h 308"/>
                        <a:gd name="T6" fmla="*/ 48 w 308"/>
                        <a:gd name="T7" fmla="*/ 282 h 308"/>
                        <a:gd name="T8" fmla="*/ 31 w 308"/>
                        <a:gd name="T9" fmla="*/ 269 h 308"/>
                        <a:gd name="T10" fmla="*/ 18 w 308"/>
                        <a:gd name="T11" fmla="*/ 254 h 308"/>
                        <a:gd name="T12" fmla="*/ 9 w 308"/>
                        <a:gd name="T13" fmla="*/ 241 h 308"/>
                        <a:gd name="T14" fmla="*/ 4 w 308"/>
                        <a:gd name="T15" fmla="*/ 230 h 308"/>
                        <a:gd name="T16" fmla="*/ 0 w 308"/>
                        <a:gd name="T17" fmla="*/ 223 h 308"/>
                        <a:gd name="T18" fmla="*/ 0 w 308"/>
                        <a:gd name="T19" fmla="*/ 219 h 308"/>
                        <a:gd name="T20" fmla="*/ 0 w 308"/>
                        <a:gd name="T21" fmla="*/ 0 h 308"/>
                        <a:gd name="T22" fmla="*/ 308 w 308"/>
                        <a:gd name="T23" fmla="*/ 2 h 308"/>
                        <a:gd name="T24" fmla="*/ 308 w 308"/>
                        <a:gd name="T25" fmla="*/ 199 h 308"/>
                        <a:gd name="T26" fmla="*/ 300 w 308"/>
                        <a:gd name="T27" fmla="*/ 214 h 308"/>
                        <a:gd name="T28" fmla="*/ 295 w 308"/>
                        <a:gd name="T29" fmla="*/ 228 h 308"/>
                        <a:gd name="T30" fmla="*/ 287 w 308"/>
                        <a:gd name="T31" fmla="*/ 241 h 308"/>
                        <a:gd name="T32" fmla="*/ 282 w 308"/>
                        <a:gd name="T33" fmla="*/ 249 h 308"/>
                        <a:gd name="T34" fmla="*/ 280 w 308"/>
                        <a:gd name="T35" fmla="*/ 253 h 308"/>
                        <a:gd name="T36" fmla="*/ 265 w 308"/>
                        <a:gd name="T37" fmla="*/ 267 h 308"/>
                        <a:gd name="T38" fmla="*/ 245 w 308"/>
                        <a:gd name="T39" fmla="*/ 279 h 308"/>
                        <a:gd name="T40" fmla="*/ 220 w 308"/>
                        <a:gd name="T41" fmla="*/ 288 h 308"/>
                        <a:gd name="T42" fmla="*/ 196 w 308"/>
                        <a:gd name="T43" fmla="*/ 295 h 308"/>
                        <a:gd name="T44" fmla="*/ 174 w 308"/>
                        <a:gd name="T45" fmla="*/ 301 h 308"/>
                        <a:gd name="T46" fmla="*/ 156 w 308"/>
                        <a:gd name="T47" fmla="*/ 305 h 308"/>
                        <a:gd name="T48" fmla="*/ 143 w 308"/>
                        <a:gd name="T49" fmla="*/ 308 h 308"/>
                        <a:gd name="T50" fmla="*/ 137 w 308"/>
                        <a:gd name="T51" fmla="*/ 308 h 308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w 308"/>
                        <a:gd name="T79" fmla="*/ 0 h 308"/>
                        <a:gd name="T80" fmla="*/ 308 w 308"/>
                        <a:gd name="T81" fmla="*/ 308 h 308"/>
                      </a:gdLst>
                      <a:ahLst/>
                      <a:cxnLst>
                        <a:cxn ang="T52">
                          <a:pos x="T0" y="T1"/>
                        </a:cxn>
                        <a:cxn ang="T53">
                          <a:pos x="T2" y="T3"/>
                        </a:cxn>
                        <a:cxn ang="T54">
                          <a:pos x="T4" y="T5"/>
                        </a:cxn>
                        <a:cxn ang="T55">
                          <a:pos x="T6" y="T7"/>
                        </a:cxn>
                        <a:cxn ang="T56">
                          <a:pos x="T8" y="T9"/>
                        </a:cxn>
                        <a:cxn ang="T57">
                          <a:pos x="T10" y="T11"/>
                        </a:cxn>
                        <a:cxn ang="T58">
                          <a:pos x="T12" y="T13"/>
                        </a:cxn>
                        <a:cxn ang="T59">
                          <a:pos x="T14" y="T15"/>
                        </a:cxn>
                        <a:cxn ang="T60">
                          <a:pos x="T16" y="T17"/>
                        </a:cxn>
                        <a:cxn ang="T61">
                          <a:pos x="T18" y="T19"/>
                        </a:cxn>
                        <a:cxn ang="T62">
                          <a:pos x="T20" y="T21"/>
                        </a:cxn>
                        <a:cxn ang="T63">
                          <a:pos x="T22" y="T23"/>
                        </a:cxn>
                        <a:cxn ang="T64">
                          <a:pos x="T24" y="T25"/>
                        </a:cxn>
                        <a:cxn ang="T65">
                          <a:pos x="T26" y="T27"/>
                        </a:cxn>
                        <a:cxn ang="T66">
                          <a:pos x="T28" y="T29"/>
                        </a:cxn>
                        <a:cxn ang="T67">
                          <a:pos x="T30" y="T31"/>
                        </a:cxn>
                        <a:cxn ang="T68">
                          <a:pos x="T32" y="T33"/>
                        </a:cxn>
                        <a:cxn ang="T69">
                          <a:pos x="T34" y="T35"/>
                        </a:cxn>
                        <a:cxn ang="T70">
                          <a:pos x="T36" y="T37"/>
                        </a:cxn>
                        <a:cxn ang="T71">
                          <a:pos x="T38" y="T39"/>
                        </a:cxn>
                        <a:cxn ang="T72">
                          <a:pos x="T40" y="T41"/>
                        </a:cxn>
                        <a:cxn ang="T73">
                          <a:pos x="T42" y="T43"/>
                        </a:cxn>
                        <a:cxn ang="T74">
                          <a:pos x="T44" y="T45"/>
                        </a:cxn>
                        <a:cxn ang="T75">
                          <a:pos x="T46" y="T47"/>
                        </a:cxn>
                        <a:cxn ang="T76">
                          <a:pos x="T48" y="T49"/>
                        </a:cxn>
                        <a:cxn ang="T77">
                          <a:pos x="T50" y="T51"/>
                        </a:cxn>
                      </a:cxnLst>
                      <a:rect l="T78" t="T79" r="T80" b="T81"/>
                      <a:pathLst>
                        <a:path w="308" h="308">
                          <a:moveTo>
                            <a:pt x="137" y="308"/>
                          </a:moveTo>
                          <a:lnTo>
                            <a:pt x="102" y="305"/>
                          </a:lnTo>
                          <a:lnTo>
                            <a:pt x="72" y="295"/>
                          </a:lnTo>
                          <a:lnTo>
                            <a:pt x="48" y="282"/>
                          </a:lnTo>
                          <a:lnTo>
                            <a:pt x="31" y="269"/>
                          </a:lnTo>
                          <a:lnTo>
                            <a:pt x="18" y="254"/>
                          </a:lnTo>
                          <a:lnTo>
                            <a:pt x="9" y="241"/>
                          </a:lnTo>
                          <a:lnTo>
                            <a:pt x="4" y="230"/>
                          </a:lnTo>
                          <a:lnTo>
                            <a:pt x="0" y="223"/>
                          </a:lnTo>
                          <a:lnTo>
                            <a:pt x="0" y="219"/>
                          </a:lnTo>
                          <a:lnTo>
                            <a:pt x="0" y="0"/>
                          </a:lnTo>
                          <a:lnTo>
                            <a:pt x="308" y="2"/>
                          </a:lnTo>
                          <a:lnTo>
                            <a:pt x="308" y="199"/>
                          </a:lnTo>
                          <a:lnTo>
                            <a:pt x="300" y="214"/>
                          </a:lnTo>
                          <a:lnTo>
                            <a:pt x="295" y="228"/>
                          </a:lnTo>
                          <a:lnTo>
                            <a:pt x="287" y="241"/>
                          </a:lnTo>
                          <a:lnTo>
                            <a:pt x="282" y="249"/>
                          </a:lnTo>
                          <a:lnTo>
                            <a:pt x="280" y="253"/>
                          </a:lnTo>
                          <a:lnTo>
                            <a:pt x="265" y="267"/>
                          </a:lnTo>
                          <a:lnTo>
                            <a:pt x="245" y="279"/>
                          </a:lnTo>
                          <a:lnTo>
                            <a:pt x="220" y="288"/>
                          </a:lnTo>
                          <a:lnTo>
                            <a:pt x="196" y="295"/>
                          </a:lnTo>
                          <a:lnTo>
                            <a:pt x="174" y="301"/>
                          </a:lnTo>
                          <a:lnTo>
                            <a:pt x="156" y="305"/>
                          </a:lnTo>
                          <a:lnTo>
                            <a:pt x="143" y="308"/>
                          </a:lnTo>
                          <a:lnTo>
                            <a:pt x="137" y="308"/>
                          </a:lnTo>
                          <a:close/>
                        </a:path>
                      </a:pathLst>
                    </a:custGeom>
                    <a:solidFill>
                      <a:srgbClr val="1A1A1A"/>
                    </a:solidFill>
                    <a:ln w="0">
                      <a:solidFill>
                        <a:srgbClr val="1A1A1A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11" name="Freeform 231"/>
                    <p:cNvSpPr>
                      <a:spLocks/>
                    </p:cNvSpPr>
                    <p:nvPr/>
                  </p:nvSpPr>
                  <p:spPr bwMode="auto">
                    <a:xfrm>
                      <a:off x="1320" y="3331"/>
                      <a:ext cx="278" cy="306"/>
                    </a:xfrm>
                    <a:custGeom>
                      <a:avLst/>
                      <a:gdLst>
                        <a:gd name="T0" fmla="*/ 127 w 278"/>
                        <a:gd name="T1" fmla="*/ 306 h 306"/>
                        <a:gd name="T2" fmla="*/ 94 w 278"/>
                        <a:gd name="T3" fmla="*/ 303 h 306"/>
                        <a:gd name="T4" fmla="*/ 66 w 278"/>
                        <a:gd name="T5" fmla="*/ 295 h 306"/>
                        <a:gd name="T6" fmla="*/ 46 w 278"/>
                        <a:gd name="T7" fmla="*/ 286 h 306"/>
                        <a:gd name="T8" fmla="*/ 29 w 278"/>
                        <a:gd name="T9" fmla="*/ 273 h 306"/>
                        <a:gd name="T10" fmla="*/ 16 w 278"/>
                        <a:gd name="T11" fmla="*/ 260 h 306"/>
                        <a:gd name="T12" fmla="*/ 9 w 278"/>
                        <a:gd name="T13" fmla="*/ 249 h 306"/>
                        <a:gd name="T14" fmla="*/ 3 w 278"/>
                        <a:gd name="T15" fmla="*/ 238 h 306"/>
                        <a:gd name="T16" fmla="*/ 1 w 278"/>
                        <a:gd name="T17" fmla="*/ 232 h 306"/>
                        <a:gd name="T18" fmla="*/ 0 w 278"/>
                        <a:gd name="T19" fmla="*/ 228 h 306"/>
                        <a:gd name="T20" fmla="*/ 0 w 278"/>
                        <a:gd name="T21" fmla="*/ 0 h 306"/>
                        <a:gd name="T22" fmla="*/ 278 w 278"/>
                        <a:gd name="T23" fmla="*/ 2 h 306"/>
                        <a:gd name="T24" fmla="*/ 278 w 278"/>
                        <a:gd name="T25" fmla="*/ 191 h 306"/>
                        <a:gd name="T26" fmla="*/ 272 w 278"/>
                        <a:gd name="T27" fmla="*/ 206 h 306"/>
                        <a:gd name="T28" fmla="*/ 267 w 278"/>
                        <a:gd name="T29" fmla="*/ 219 h 306"/>
                        <a:gd name="T30" fmla="*/ 261 w 278"/>
                        <a:gd name="T31" fmla="*/ 232 h 306"/>
                        <a:gd name="T32" fmla="*/ 255 w 278"/>
                        <a:gd name="T33" fmla="*/ 240 h 306"/>
                        <a:gd name="T34" fmla="*/ 254 w 278"/>
                        <a:gd name="T35" fmla="*/ 243 h 306"/>
                        <a:gd name="T36" fmla="*/ 241 w 278"/>
                        <a:gd name="T37" fmla="*/ 256 h 306"/>
                        <a:gd name="T38" fmla="*/ 222 w 278"/>
                        <a:gd name="T39" fmla="*/ 269 h 306"/>
                        <a:gd name="T40" fmla="*/ 202 w 278"/>
                        <a:gd name="T41" fmla="*/ 280 h 306"/>
                        <a:gd name="T42" fmla="*/ 179 w 278"/>
                        <a:gd name="T43" fmla="*/ 290 h 306"/>
                        <a:gd name="T44" fmla="*/ 159 w 278"/>
                        <a:gd name="T45" fmla="*/ 297 h 306"/>
                        <a:gd name="T46" fmla="*/ 142 w 278"/>
                        <a:gd name="T47" fmla="*/ 303 h 306"/>
                        <a:gd name="T48" fmla="*/ 131 w 278"/>
                        <a:gd name="T49" fmla="*/ 306 h 306"/>
                        <a:gd name="T50" fmla="*/ 127 w 278"/>
                        <a:gd name="T51" fmla="*/ 306 h 30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w 278"/>
                        <a:gd name="T79" fmla="*/ 0 h 306"/>
                        <a:gd name="T80" fmla="*/ 278 w 278"/>
                        <a:gd name="T81" fmla="*/ 306 h 306"/>
                      </a:gdLst>
                      <a:ahLst/>
                      <a:cxnLst>
                        <a:cxn ang="T52">
                          <a:pos x="T0" y="T1"/>
                        </a:cxn>
                        <a:cxn ang="T53">
                          <a:pos x="T2" y="T3"/>
                        </a:cxn>
                        <a:cxn ang="T54">
                          <a:pos x="T4" y="T5"/>
                        </a:cxn>
                        <a:cxn ang="T55">
                          <a:pos x="T6" y="T7"/>
                        </a:cxn>
                        <a:cxn ang="T56">
                          <a:pos x="T8" y="T9"/>
                        </a:cxn>
                        <a:cxn ang="T57">
                          <a:pos x="T10" y="T11"/>
                        </a:cxn>
                        <a:cxn ang="T58">
                          <a:pos x="T12" y="T13"/>
                        </a:cxn>
                        <a:cxn ang="T59">
                          <a:pos x="T14" y="T15"/>
                        </a:cxn>
                        <a:cxn ang="T60">
                          <a:pos x="T16" y="T17"/>
                        </a:cxn>
                        <a:cxn ang="T61">
                          <a:pos x="T18" y="T19"/>
                        </a:cxn>
                        <a:cxn ang="T62">
                          <a:pos x="T20" y="T21"/>
                        </a:cxn>
                        <a:cxn ang="T63">
                          <a:pos x="T22" y="T23"/>
                        </a:cxn>
                        <a:cxn ang="T64">
                          <a:pos x="T24" y="T25"/>
                        </a:cxn>
                        <a:cxn ang="T65">
                          <a:pos x="T26" y="T27"/>
                        </a:cxn>
                        <a:cxn ang="T66">
                          <a:pos x="T28" y="T29"/>
                        </a:cxn>
                        <a:cxn ang="T67">
                          <a:pos x="T30" y="T31"/>
                        </a:cxn>
                        <a:cxn ang="T68">
                          <a:pos x="T32" y="T33"/>
                        </a:cxn>
                        <a:cxn ang="T69">
                          <a:pos x="T34" y="T35"/>
                        </a:cxn>
                        <a:cxn ang="T70">
                          <a:pos x="T36" y="T37"/>
                        </a:cxn>
                        <a:cxn ang="T71">
                          <a:pos x="T38" y="T39"/>
                        </a:cxn>
                        <a:cxn ang="T72">
                          <a:pos x="T40" y="T41"/>
                        </a:cxn>
                        <a:cxn ang="T73">
                          <a:pos x="T42" y="T43"/>
                        </a:cxn>
                        <a:cxn ang="T74">
                          <a:pos x="T44" y="T45"/>
                        </a:cxn>
                        <a:cxn ang="T75">
                          <a:pos x="T46" y="T47"/>
                        </a:cxn>
                        <a:cxn ang="T76">
                          <a:pos x="T48" y="T49"/>
                        </a:cxn>
                        <a:cxn ang="T77">
                          <a:pos x="T50" y="T51"/>
                        </a:cxn>
                      </a:cxnLst>
                      <a:rect l="T78" t="T79" r="T80" b="T81"/>
                      <a:pathLst>
                        <a:path w="278" h="306">
                          <a:moveTo>
                            <a:pt x="127" y="306"/>
                          </a:moveTo>
                          <a:lnTo>
                            <a:pt x="94" y="303"/>
                          </a:lnTo>
                          <a:lnTo>
                            <a:pt x="66" y="295"/>
                          </a:lnTo>
                          <a:lnTo>
                            <a:pt x="46" y="286"/>
                          </a:lnTo>
                          <a:lnTo>
                            <a:pt x="29" y="273"/>
                          </a:lnTo>
                          <a:lnTo>
                            <a:pt x="16" y="260"/>
                          </a:lnTo>
                          <a:lnTo>
                            <a:pt x="9" y="249"/>
                          </a:lnTo>
                          <a:lnTo>
                            <a:pt x="3" y="238"/>
                          </a:lnTo>
                          <a:lnTo>
                            <a:pt x="1" y="232"/>
                          </a:lnTo>
                          <a:lnTo>
                            <a:pt x="0" y="228"/>
                          </a:lnTo>
                          <a:lnTo>
                            <a:pt x="0" y="0"/>
                          </a:lnTo>
                          <a:lnTo>
                            <a:pt x="278" y="2"/>
                          </a:lnTo>
                          <a:lnTo>
                            <a:pt x="278" y="191"/>
                          </a:lnTo>
                          <a:lnTo>
                            <a:pt x="272" y="206"/>
                          </a:lnTo>
                          <a:lnTo>
                            <a:pt x="267" y="219"/>
                          </a:lnTo>
                          <a:lnTo>
                            <a:pt x="261" y="232"/>
                          </a:lnTo>
                          <a:lnTo>
                            <a:pt x="255" y="240"/>
                          </a:lnTo>
                          <a:lnTo>
                            <a:pt x="254" y="243"/>
                          </a:lnTo>
                          <a:lnTo>
                            <a:pt x="241" y="256"/>
                          </a:lnTo>
                          <a:lnTo>
                            <a:pt x="222" y="269"/>
                          </a:lnTo>
                          <a:lnTo>
                            <a:pt x="202" y="280"/>
                          </a:lnTo>
                          <a:lnTo>
                            <a:pt x="179" y="290"/>
                          </a:lnTo>
                          <a:lnTo>
                            <a:pt x="159" y="297"/>
                          </a:lnTo>
                          <a:lnTo>
                            <a:pt x="142" y="303"/>
                          </a:lnTo>
                          <a:lnTo>
                            <a:pt x="131" y="306"/>
                          </a:lnTo>
                          <a:lnTo>
                            <a:pt x="127" y="306"/>
                          </a:lnTo>
                          <a:close/>
                        </a:path>
                      </a:pathLst>
                    </a:custGeom>
                    <a:solidFill>
                      <a:srgbClr val="333333"/>
                    </a:solidFill>
                    <a:ln w="0">
                      <a:solidFill>
                        <a:srgbClr val="333333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12" name="Freeform 232"/>
                    <p:cNvSpPr>
                      <a:spLocks/>
                    </p:cNvSpPr>
                    <p:nvPr/>
                  </p:nvSpPr>
                  <p:spPr bwMode="auto">
                    <a:xfrm>
                      <a:off x="1338" y="3331"/>
                      <a:ext cx="249" cy="306"/>
                    </a:xfrm>
                    <a:custGeom>
                      <a:avLst/>
                      <a:gdLst>
                        <a:gd name="T0" fmla="*/ 115 w 249"/>
                        <a:gd name="T1" fmla="*/ 306 h 306"/>
                        <a:gd name="T2" fmla="*/ 82 w 249"/>
                        <a:gd name="T3" fmla="*/ 303 h 306"/>
                        <a:gd name="T4" fmla="*/ 56 w 249"/>
                        <a:gd name="T5" fmla="*/ 295 h 306"/>
                        <a:gd name="T6" fmla="*/ 35 w 249"/>
                        <a:gd name="T7" fmla="*/ 284 h 306"/>
                        <a:gd name="T8" fmla="*/ 20 w 249"/>
                        <a:gd name="T9" fmla="*/ 271 h 306"/>
                        <a:gd name="T10" fmla="*/ 11 w 249"/>
                        <a:gd name="T11" fmla="*/ 260 h 306"/>
                        <a:gd name="T12" fmla="*/ 4 w 249"/>
                        <a:gd name="T13" fmla="*/ 249 h 306"/>
                        <a:gd name="T14" fmla="*/ 0 w 249"/>
                        <a:gd name="T15" fmla="*/ 241 h 306"/>
                        <a:gd name="T16" fmla="*/ 0 w 249"/>
                        <a:gd name="T17" fmla="*/ 240 h 306"/>
                        <a:gd name="T18" fmla="*/ 0 w 249"/>
                        <a:gd name="T19" fmla="*/ 0 h 306"/>
                        <a:gd name="T20" fmla="*/ 249 w 249"/>
                        <a:gd name="T21" fmla="*/ 2 h 306"/>
                        <a:gd name="T22" fmla="*/ 249 w 249"/>
                        <a:gd name="T23" fmla="*/ 186 h 306"/>
                        <a:gd name="T24" fmla="*/ 243 w 249"/>
                        <a:gd name="T25" fmla="*/ 197 h 306"/>
                        <a:gd name="T26" fmla="*/ 237 w 249"/>
                        <a:gd name="T27" fmla="*/ 210 h 306"/>
                        <a:gd name="T28" fmla="*/ 232 w 249"/>
                        <a:gd name="T29" fmla="*/ 223 h 306"/>
                        <a:gd name="T30" fmla="*/ 228 w 249"/>
                        <a:gd name="T31" fmla="*/ 230 h 306"/>
                        <a:gd name="T32" fmla="*/ 226 w 249"/>
                        <a:gd name="T33" fmla="*/ 234 h 306"/>
                        <a:gd name="T34" fmla="*/ 215 w 249"/>
                        <a:gd name="T35" fmla="*/ 245 h 306"/>
                        <a:gd name="T36" fmla="*/ 198 w 249"/>
                        <a:gd name="T37" fmla="*/ 258 h 306"/>
                        <a:gd name="T38" fmla="*/ 180 w 249"/>
                        <a:gd name="T39" fmla="*/ 271 h 306"/>
                        <a:gd name="T40" fmla="*/ 161 w 249"/>
                        <a:gd name="T41" fmla="*/ 282 h 306"/>
                        <a:gd name="T42" fmla="*/ 145 w 249"/>
                        <a:gd name="T43" fmla="*/ 292 h 306"/>
                        <a:gd name="T44" fmla="*/ 130 w 249"/>
                        <a:gd name="T45" fmla="*/ 299 h 306"/>
                        <a:gd name="T46" fmla="*/ 119 w 249"/>
                        <a:gd name="T47" fmla="*/ 305 h 306"/>
                        <a:gd name="T48" fmla="*/ 115 w 249"/>
                        <a:gd name="T49" fmla="*/ 306 h 30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w 249"/>
                        <a:gd name="T76" fmla="*/ 0 h 306"/>
                        <a:gd name="T77" fmla="*/ 249 w 249"/>
                        <a:gd name="T78" fmla="*/ 306 h 306"/>
                      </a:gdLst>
                      <a:ahLst/>
                      <a:cxnLst>
                        <a:cxn ang="T50">
                          <a:pos x="T0" y="T1"/>
                        </a:cxn>
                        <a:cxn ang="T51">
                          <a:pos x="T2" y="T3"/>
                        </a:cxn>
                        <a:cxn ang="T52">
                          <a:pos x="T4" y="T5"/>
                        </a:cxn>
                        <a:cxn ang="T53">
                          <a:pos x="T6" y="T7"/>
                        </a:cxn>
                        <a:cxn ang="T54">
                          <a:pos x="T8" y="T9"/>
                        </a:cxn>
                        <a:cxn ang="T55">
                          <a:pos x="T10" y="T11"/>
                        </a:cxn>
                        <a:cxn ang="T56">
                          <a:pos x="T12" y="T13"/>
                        </a:cxn>
                        <a:cxn ang="T57">
                          <a:pos x="T14" y="T15"/>
                        </a:cxn>
                        <a:cxn ang="T58">
                          <a:pos x="T16" y="T17"/>
                        </a:cxn>
                        <a:cxn ang="T59">
                          <a:pos x="T18" y="T19"/>
                        </a:cxn>
                        <a:cxn ang="T60">
                          <a:pos x="T20" y="T21"/>
                        </a:cxn>
                        <a:cxn ang="T61">
                          <a:pos x="T22" y="T23"/>
                        </a:cxn>
                        <a:cxn ang="T62">
                          <a:pos x="T24" y="T25"/>
                        </a:cxn>
                        <a:cxn ang="T63">
                          <a:pos x="T26" y="T27"/>
                        </a:cxn>
                        <a:cxn ang="T64">
                          <a:pos x="T28" y="T29"/>
                        </a:cxn>
                        <a:cxn ang="T65">
                          <a:pos x="T30" y="T31"/>
                        </a:cxn>
                        <a:cxn ang="T66">
                          <a:pos x="T32" y="T33"/>
                        </a:cxn>
                        <a:cxn ang="T67">
                          <a:pos x="T34" y="T35"/>
                        </a:cxn>
                        <a:cxn ang="T68">
                          <a:pos x="T36" y="T37"/>
                        </a:cxn>
                        <a:cxn ang="T69">
                          <a:pos x="T38" y="T39"/>
                        </a:cxn>
                        <a:cxn ang="T70">
                          <a:pos x="T40" y="T41"/>
                        </a:cxn>
                        <a:cxn ang="T71">
                          <a:pos x="T42" y="T43"/>
                        </a:cxn>
                        <a:cxn ang="T72">
                          <a:pos x="T44" y="T45"/>
                        </a:cxn>
                        <a:cxn ang="T73">
                          <a:pos x="T46" y="T47"/>
                        </a:cxn>
                        <a:cxn ang="T74">
                          <a:pos x="T48" y="T49"/>
                        </a:cxn>
                      </a:cxnLst>
                      <a:rect l="T75" t="T76" r="T77" b="T78"/>
                      <a:pathLst>
                        <a:path w="249" h="306">
                          <a:moveTo>
                            <a:pt x="115" y="306"/>
                          </a:moveTo>
                          <a:lnTo>
                            <a:pt x="82" y="303"/>
                          </a:lnTo>
                          <a:lnTo>
                            <a:pt x="56" y="295"/>
                          </a:lnTo>
                          <a:lnTo>
                            <a:pt x="35" y="284"/>
                          </a:lnTo>
                          <a:lnTo>
                            <a:pt x="20" y="271"/>
                          </a:lnTo>
                          <a:lnTo>
                            <a:pt x="11" y="260"/>
                          </a:lnTo>
                          <a:lnTo>
                            <a:pt x="4" y="249"/>
                          </a:lnTo>
                          <a:lnTo>
                            <a:pt x="0" y="241"/>
                          </a:lnTo>
                          <a:lnTo>
                            <a:pt x="0" y="240"/>
                          </a:lnTo>
                          <a:lnTo>
                            <a:pt x="0" y="0"/>
                          </a:lnTo>
                          <a:lnTo>
                            <a:pt x="249" y="2"/>
                          </a:lnTo>
                          <a:lnTo>
                            <a:pt x="249" y="186"/>
                          </a:lnTo>
                          <a:lnTo>
                            <a:pt x="243" y="197"/>
                          </a:lnTo>
                          <a:lnTo>
                            <a:pt x="237" y="210"/>
                          </a:lnTo>
                          <a:lnTo>
                            <a:pt x="232" y="223"/>
                          </a:lnTo>
                          <a:lnTo>
                            <a:pt x="228" y="230"/>
                          </a:lnTo>
                          <a:lnTo>
                            <a:pt x="226" y="234"/>
                          </a:lnTo>
                          <a:lnTo>
                            <a:pt x="215" y="245"/>
                          </a:lnTo>
                          <a:lnTo>
                            <a:pt x="198" y="258"/>
                          </a:lnTo>
                          <a:lnTo>
                            <a:pt x="180" y="271"/>
                          </a:lnTo>
                          <a:lnTo>
                            <a:pt x="161" y="282"/>
                          </a:lnTo>
                          <a:lnTo>
                            <a:pt x="145" y="292"/>
                          </a:lnTo>
                          <a:lnTo>
                            <a:pt x="130" y="299"/>
                          </a:lnTo>
                          <a:lnTo>
                            <a:pt x="119" y="305"/>
                          </a:lnTo>
                          <a:lnTo>
                            <a:pt x="115" y="306"/>
                          </a:lnTo>
                          <a:close/>
                        </a:path>
                      </a:pathLst>
                    </a:custGeom>
                    <a:solidFill>
                      <a:srgbClr val="4D4D4D"/>
                    </a:solidFill>
                    <a:ln w="0">
                      <a:solidFill>
                        <a:srgbClr val="4D4D4D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13" name="Freeform 233"/>
                    <p:cNvSpPr>
                      <a:spLocks/>
                    </p:cNvSpPr>
                    <p:nvPr/>
                  </p:nvSpPr>
                  <p:spPr bwMode="auto">
                    <a:xfrm>
                      <a:off x="1355" y="3333"/>
                      <a:ext cx="219" cy="303"/>
                    </a:xfrm>
                    <a:custGeom>
                      <a:avLst/>
                      <a:gdLst>
                        <a:gd name="T0" fmla="*/ 105 w 219"/>
                        <a:gd name="T1" fmla="*/ 303 h 303"/>
                        <a:gd name="T2" fmla="*/ 76 w 219"/>
                        <a:gd name="T3" fmla="*/ 301 h 303"/>
                        <a:gd name="T4" fmla="*/ 52 w 219"/>
                        <a:gd name="T5" fmla="*/ 293 h 303"/>
                        <a:gd name="T6" fmla="*/ 33 w 219"/>
                        <a:gd name="T7" fmla="*/ 284 h 303"/>
                        <a:gd name="T8" fmla="*/ 20 w 219"/>
                        <a:gd name="T9" fmla="*/ 275 h 303"/>
                        <a:gd name="T10" fmla="*/ 11 w 219"/>
                        <a:gd name="T11" fmla="*/ 264 h 303"/>
                        <a:gd name="T12" fmla="*/ 3 w 219"/>
                        <a:gd name="T13" fmla="*/ 254 h 303"/>
                        <a:gd name="T14" fmla="*/ 2 w 219"/>
                        <a:gd name="T15" fmla="*/ 249 h 303"/>
                        <a:gd name="T16" fmla="*/ 0 w 219"/>
                        <a:gd name="T17" fmla="*/ 247 h 303"/>
                        <a:gd name="T18" fmla="*/ 0 w 219"/>
                        <a:gd name="T19" fmla="*/ 0 h 303"/>
                        <a:gd name="T20" fmla="*/ 219 w 219"/>
                        <a:gd name="T21" fmla="*/ 0 h 303"/>
                        <a:gd name="T22" fmla="*/ 219 w 219"/>
                        <a:gd name="T23" fmla="*/ 176 h 303"/>
                        <a:gd name="T24" fmla="*/ 215 w 219"/>
                        <a:gd name="T25" fmla="*/ 188 h 303"/>
                        <a:gd name="T26" fmla="*/ 209 w 219"/>
                        <a:gd name="T27" fmla="*/ 201 h 303"/>
                        <a:gd name="T28" fmla="*/ 206 w 219"/>
                        <a:gd name="T29" fmla="*/ 210 h 303"/>
                        <a:gd name="T30" fmla="*/ 202 w 219"/>
                        <a:gd name="T31" fmla="*/ 219 h 303"/>
                        <a:gd name="T32" fmla="*/ 200 w 219"/>
                        <a:gd name="T33" fmla="*/ 223 h 303"/>
                        <a:gd name="T34" fmla="*/ 191 w 219"/>
                        <a:gd name="T35" fmla="*/ 234 h 303"/>
                        <a:gd name="T36" fmla="*/ 176 w 219"/>
                        <a:gd name="T37" fmla="*/ 247 h 303"/>
                        <a:gd name="T38" fmla="*/ 161 w 219"/>
                        <a:gd name="T39" fmla="*/ 260 h 303"/>
                        <a:gd name="T40" fmla="*/ 144 w 219"/>
                        <a:gd name="T41" fmla="*/ 273 h 303"/>
                        <a:gd name="T42" fmla="*/ 130 w 219"/>
                        <a:gd name="T43" fmla="*/ 284 h 303"/>
                        <a:gd name="T44" fmla="*/ 117 w 219"/>
                        <a:gd name="T45" fmla="*/ 295 h 303"/>
                        <a:gd name="T46" fmla="*/ 109 w 219"/>
                        <a:gd name="T47" fmla="*/ 301 h 303"/>
                        <a:gd name="T48" fmla="*/ 105 w 219"/>
                        <a:gd name="T49" fmla="*/ 303 h 303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w 219"/>
                        <a:gd name="T76" fmla="*/ 0 h 303"/>
                        <a:gd name="T77" fmla="*/ 219 w 219"/>
                        <a:gd name="T78" fmla="*/ 303 h 303"/>
                      </a:gdLst>
                      <a:ahLst/>
                      <a:cxnLst>
                        <a:cxn ang="T50">
                          <a:pos x="T0" y="T1"/>
                        </a:cxn>
                        <a:cxn ang="T51">
                          <a:pos x="T2" y="T3"/>
                        </a:cxn>
                        <a:cxn ang="T52">
                          <a:pos x="T4" y="T5"/>
                        </a:cxn>
                        <a:cxn ang="T53">
                          <a:pos x="T6" y="T7"/>
                        </a:cxn>
                        <a:cxn ang="T54">
                          <a:pos x="T8" y="T9"/>
                        </a:cxn>
                        <a:cxn ang="T55">
                          <a:pos x="T10" y="T11"/>
                        </a:cxn>
                        <a:cxn ang="T56">
                          <a:pos x="T12" y="T13"/>
                        </a:cxn>
                        <a:cxn ang="T57">
                          <a:pos x="T14" y="T15"/>
                        </a:cxn>
                        <a:cxn ang="T58">
                          <a:pos x="T16" y="T17"/>
                        </a:cxn>
                        <a:cxn ang="T59">
                          <a:pos x="T18" y="T19"/>
                        </a:cxn>
                        <a:cxn ang="T60">
                          <a:pos x="T20" y="T21"/>
                        </a:cxn>
                        <a:cxn ang="T61">
                          <a:pos x="T22" y="T23"/>
                        </a:cxn>
                        <a:cxn ang="T62">
                          <a:pos x="T24" y="T25"/>
                        </a:cxn>
                        <a:cxn ang="T63">
                          <a:pos x="T26" y="T27"/>
                        </a:cxn>
                        <a:cxn ang="T64">
                          <a:pos x="T28" y="T29"/>
                        </a:cxn>
                        <a:cxn ang="T65">
                          <a:pos x="T30" y="T31"/>
                        </a:cxn>
                        <a:cxn ang="T66">
                          <a:pos x="T32" y="T33"/>
                        </a:cxn>
                        <a:cxn ang="T67">
                          <a:pos x="T34" y="T35"/>
                        </a:cxn>
                        <a:cxn ang="T68">
                          <a:pos x="T36" y="T37"/>
                        </a:cxn>
                        <a:cxn ang="T69">
                          <a:pos x="T38" y="T39"/>
                        </a:cxn>
                        <a:cxn ang="T70">
                          <a:pos x="T40" y="T41"/>
                        </a:cxn>
                        <a:cxn ang="T71">
                          <a:pos x="T42" y="T43"/>
                        </a:cxn>
                        <a:cxn ang="T72">
                          <a:pos x="T44" y="T45"/>
                        </a:cxn>
                        <a:cxn ang="T73">
                          <a:pos x="T46" y="T47"/>
                        </a:cxn>
                        <a:cxn ang="T74">
                          <a:pos x="T48" y="T49"/>
                        </a:cxn>
                      </a:cxnLst>
                      <a:rect l="T75" t="T76" r="T77" b="T78"/>
                      <a:pathLst>
                        <a:path w="219" h="303">
                          <a:moveTo>
                            <a:pt x="105" y="303"/>
                          </a:moveTo>
                          <a:lnTo>
                            <a:pt x="76" y="301"/>
                          </a:lnTo>
                          <a:lnTo>
                            <a:pt x="52" y="293"/>
                          </a:lnTo>
                          <a:lnTo>
                            <a:pt x="33" y="284"/>
                          </a:lnTo>
                          <a:lnTo>
                            <a:pt x="20" y="275"/>
                          </a:lnTo>
                          <a:lnTo>
                            <a:pt x="11" y="264"/>
                          </a:lnTo>
                          <a:lnTo>
                            <a:pt x="3" y="254"/>
                          </a:lnTo>
                          <a:lnTo>
                            <a:pt x="2" y="249"/>
                          </a:lnTo>
                          <a:lnTo>
                            <a:pt x="0" y="247"/>
                          </a:lnTo>
                          <a:lnTo>
                            <a:pt x="0" y="0"/>
                          </a:lnTo>
                          <a:lnTo>
                            <a:pt x="219" y="0"/>
                          </a:lnTo>
                          <a:lnTo>
                            <a:pt x="219" y="176"/>
                          </a:lnTo>
                          <a:lnTo>
                            <a:pt x="215" y="188"/>
                          </a:lnTo>
                          <a:lnTo>
                            <a:pt x="209" y="201"/>
                          </a:lnTo>
                          <a:lnTo>
                            <a:pt x="206" y="210"/>
                          </a:lnTo>
                          <a:lnTo>
                            <a:pt x="202" y="219"/>
                          </a:lnTo>
                          <a:lnTo>
                            <a:pt x="200" y="223"/>
                          </a:lnTo>
                          <a:lnTo>
                            <a:pt x="191" y="234"/>
                          </a:lnTo>
                          <a:lnTo>
                            <a:pt x="176" y="247"/>
                          </a:lnTo>
                          <a:lnTo>
                            <a:pt x="161" y="260"/>
                          </a:lnTo>
                          <a:lnTo>
                            <a:pt x="144" y="273"/>
                          </a:lnTo>
                          <a:lnTo>
                            <a:pt x="130" y="284"/>
                          </a:lnTo>
                          <a:lnTo>
                            <a:pt x="117" y="295"/>
                          </a:lnTo>
                          <a:lnTo>
                            <a:pt x="109" y="301"/>
                          </a:lnTo>
                          <a:lnTo>
                            <a:pt x="105" y="303"/>
                          </a:lnTo>
                          <a:close/>
                        </a:path>
                      </a:pathLst>
                    </a:custGeom>
                    <a:solidFill>
                      <a:srgbClr val="666666"/>
                    </a:solidFill>
                    <a:ln w="0">
                      <a:solidFill>
                        <a:srgbClr val="666666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14" name="Freeform 234"/>
                    <p:cNvSpPr>
                      <a:spLocks/>
                    </p:cNvSpPr>
                    <p:nvPr/>
                  </p:nvSpPr>
                  <p:spPr bwMode="auto">
                    <a:xfrm>
                      <a:off x="1373" y="3333"/>
                      <a:ext cx="189" cy="303"/>
                    </a:xfrm>
                    <a:custGeom>
                      <a:avLst/>
                      <a:gdLst>
                        <a:gd name="T0" fmla="*/ 95 w 189"/>
                        <a:gd name="T1" fmla="*/ 303 h 303"/>
                        <a:gd name="T2" fmla="*/ 65 w 189"/>
                        <a:gd name="T3" fmla="*/ 299 h 303"/>
                        <a:gd name="T4" fmla="*/ 41 w 189"/>
                        <a:gd name="T5" fmla="*/ 293 h 303"/>
                        <a:gd name="T6" fmla="*/ 24 w 189"/>
                        <a:gd name="T7" fmla="*/ 284 h 303"/>
                        <a:gd name="T8" fmla="*/ 11 w 189"/>
                        <a:gd name="T9" fmla="*/ 275 h 303"/>
                        <a:gd name="T10" fmla="*/ 4 w 189"/>
                        <a:gd name="T11" fmla="*/ 265 h 303"/>
                        <a:gd name="T12" fmla="*/ 0 w 189"/>
                        <a:gd name="T13" fmla="*/ 258 h 303"/>
                        <a:gd name="T14" fmla="*/ 0 w 189"/>
                        <a:gd name="T15" fmla="*/ 256 h 303"/>
                        <a:gd name="T16" fmla="*/ 0 w 189"/>
                        <a:gd name="T17" fmla="*/ 0 h 303"/>
                        <a:gd name="T18" fmla="*/ 189 w 189"/>
                        <a:gd name="T19" fmla="*/ 0 h 303"/>
                        <a:gd name="T20" fmla="*/ 189 w 189"/>
                        <a:gd name="T21" fmla="*/ 169 h 303"/>
                        <a:gd name="T22" fmla="*/ 184 w 189"/>
                        <a:gd name="T23" fmla="*/ 182 h 303"/>
                        <a:gd name="T24" fmla="*/ 178 w 189"/>
                        <a:gd name="T25" fmla="*/ 197 h 303"/>
                        <a:gd name="T26" fmla="*/ 175 w 189"/>
                        <a:gd name="T27" fmla="*/ 208 h 303"/>
                        <a:gd name="T28" fmla="*/ 173 w 189"/>
                        <a:gd name="T29" fmla="*/ 212 h 303"/>
                        <a:gd name="T30" fmla="*/ 165 w 189"/>
                        <a:gd name="T31" fmla="*/ 223 h 303"/>
                        <a:gd name="T32" fmla="*/ 154 w 189"/>
                        <a:gd name="T33" fmla="*/ 236 h 303"/>
                        <a:gd name="T34" fmla="*/ 141 w 189"/>
                        <a:gd name="T35" fmla="*/ 251 h 303"/>
                        <a:gd name="T36" fmla="*/ 126 w 189"/>
                        <a:gd name="T37" fmla="*/ 265 h 303"/>
                        <a:gd name="T38" fmla="*/ 115 w 189"/>
                        <a:gd name="T39" fmla="*/ 280 h 303"/>
                        <a:gd name="T40" fmla="*/ 104 w 189"/>
                        <a:gd name="T41" fmla="*/ 291 h 303"/>
                        <a:gd name="T42" fmla="*/ 97 w 189"/>
                        <a:gd name="T43" fmla="*/ 299 h 303"/>
                        <a:gd name="T44" fmla="*/ 95 w 189"/>
                        <a:gd name="T45" fmla="*/ 303 h 303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w 189"/>
                        <a:gd name="T70" fmla="*/ 0 h 303"/>
                        <a:gd name="T71" fmla="*/ 189 w 189"/>
                        <a:gd name="T72" fmla="*/ 303 h 303"/>
                      </a:gdLst>
                      <a:ahLst/>
                      <a:cxnLst>
                        <a:cxn ang="T46">
                          <a:pos x="T0" y="T1"/>
                        </a:cxn>
                        <a:cxn ang="T47">
                          <a:pos x="T2" y="T3"/>
                        </a:cxn>
                        <a:cxn ang="T48">
                          <a:pos x="T4" y="T5"/>
                        </a:cxn>
                        <a:cxn ang="T49">
                          <a:pos x="T6" y="T7"/>
                        </a:cxn>
                        <a:cxn ang="T50">
                          <a:pos x="T8" y="T9"/>
                        </a:cxn>
                        <a:cxn ang="T51">
                          <a:pos x="T10" y="T11"/>
                        </a:cxn>
                        <a:cxn ang="T52">
                          <a:pos x="T12" y="T13"/>
                        </a:cxn>
                        <a:cxn ang="T53">
                          <a:pos x="T14" y="T15"/>
                        </a:cxn>
                        <a:cxn ang="T54">
                          <a:pos x="T16" y="T17"/>
                        </a:cxn>
                        <a:cxn ang="T55">
                          <a:pos x="T18" y="T19"/>
                        </a:cxn>
                        <a:cxn ang="T56">
                          <a:pos x="T20" y="T21"/>
                        </a:cxn>
                        <a:cxn ang="T57">
                          <a:pos x="T22" y="T23"/>
                        </a:cxn>
                        <a:cxn ang="T58">
                          <a:pos x="T24" y="T25"/>
                        </a:cxn>
                        <a:cxn ang="T59">
                          <a:pos x="T26" y="T27"/>
                        </a:cxn>
                        <a:cxn ang="T60">
                          <a:pos x="T28" y="T29"/>
                        </a:cxn>
                        <a:cxn ang="T61">
                          <a:pos x="T30" y="T31"/>
                        </a:cxn>
                        <a:cxn ang="T62">
                          <a:pos x="T32" y="T33"/>
                        </a:cxn>
                        <a:cxn ang="T63">
                          <a:pos x="T34" y="T35"/>
                        </a:cxn>
                        <a:cxn ang="T64">
                          <a:pos x="T36" y="T37"/>
                        </a:cxn>
                        <a:cxn ang="T65">
                          <a:pos x="T38" y="T39"/>
                        </a:cxn>
                        <a:cxn ang="T66">
                          <a:pos x="T40" y="T41"/>
                        </a:cxn>
                        <a:cxn ang="T67">
                          <a:pos x="T42" y="T43"/>
                        </a:cxn>
                        <a:cxn ang="T68">
                          <a:pos x="T44" y="T45"/>
                        </a:cxn>
                      </a:cxnLst>
                      <a:rect l="T69" t="T70" r="T71" b="T72"/>
                      <a:pathLst>
                        <a:path w="189" h="303">
                          <a:moveTo>
                            <a:pt x="95" y="303"/>
                          </a:moveTo>
                          <a:lnTo>
                            <a:pt x="65" y="299"/>
                          </a:lnTo>
                          <a:lnTo>
                            <a:pt x="41" y="293"/>
                          </a:lnTo>
                          <a:lnTo>
                            <a:pt x="24" y="284"/>
                          </a:lnTo>
                          <a:lnTo>
                            <a:pt x="11" y="275"/>
                          </a:lnTo>
                          <a:lnTo>
                            <a:pt x="4" y="265"/>
                          </a:lnTo>
                          <a:lnTo>
                            <a:pt x="0" y="258"/>
                          </a:lnTo>
                          <a:lnTo>
                            <a:pt x="0" y="256"/>
                          </a:lnTo>
                          <a:lnTo>
                            <a:pt x="0" y="0"/>
                          </a:lnTo>
                          <a:lnTo>
                            <a:pt x="189" y="0"/>
                          </a:lnTo>
                          <a:lnTo>
                            <a:pt x="189" y="169"/>
                          </a:lnTo>
                          <a:lnTo>
                            <a:pt x="184" y="182"/>
                          </a:lnTo>
                          <a:lnTo>
                            <a:pt x="178" y="197"/>
                          </a:lnTo>
                          <a:lnTo>
                            <a:pt x="175" y="208"/>
                          </a:lnTo>
                          <a:lnTo>
                            <a:pt x="173" y="212"/>
                          </a:lnTo>
                          <a:lnTo>
                            <a:pt x="165" y="223"/>
                          </a:lnTo>
                          <a:lnTo>
                            <a:pt x="154" y="236"/>
                          </a:lnTo>
                          <a:lnTo>
                            <a:pt x="141" y="251"/>
                          </a:lnTo>
                          <a:lnTo>
                            <a:pt x="126" y="265"/>
                          </a:lnTo>
                          <a:lnTo>
                            <a:pt x="115" y="280"/>
                          </a:lnTo>
                          <a:lnTo>
                            <a:pt x="104" y="291"/>
                          </a:lnTo>
                          <a:lnTo>
                            <a:pt x="97" y="299"/>
                          </a:lnTo>
                          <a:lnTo>
                            <a:pt x="95" y="303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 w="0">
                      <a:solidFill>
                        <a:srgbClr val="80808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15" name="Freeform 235"/>
                    <p:cNvSpPr>
                      <a:spLocks/>
                    </p:cNvSpPr>
                    <p:nvPr/>
                  </p:nvSpPr>
                  <p:spPr bwMode="auto">
                    <a:xfrm>
                      <a:off x="1390" y="3333"/>
                      <a:ext cx="159" cy="301"/>
                    </a:xfrm>
                    <a:custGeom>
                      <a:avLst/>
                      <a:gdLst>
                        <a:gd name="T0" fmla="*/ 83 w 159"/>
                        <a:gd name="T1" fmla="*/ 301 h 301"/>
                        <a:gd name="T2" fmla="*/ 54 w 159"/>
                        <a:gd name="T3" fmla="*/ 299 h 301"/>
                        <a:gd name="T4" fmla="*/ 32 w 159"/>
                        <a:gd name="T5" fmla="*/ 293 h 301"/>
                        <a:gd name="T6" fmla="*/ 17 w 159"/>
                        <a:gd name="T7" fmla="*/ 284 h 301"/>
                        <a:gd name="T8" fmla="*/ 7 w 159"/>
                        <a:gd name="T9" fmla="*/ 275 h 301"/>
                        <a:gd name="T10" fmla="*/ 2 w 159"/>
                        <a:gd name="T11" fmla="*/ 267 h 301"/>
                        <a:gd name="T12" fmla="*/ 0 w 159"/>
                        <a:gd name="T13" fmla="*/ 265 h 301"/>
                        <a:gd name="T14" fmla="*/ 0 w 159"/>
                        <a:gd name="T15" fmla="*/ 0 h 301"/>
                        <a:gd name="T16" fmla="*/ 159 w 159"/>
                        <a:gd name="T17" fmla="*/ 0 h 301"/>
                        <a:gd name="T18" fmla="*/ 159 w 159"/>
                        <a:gd name="T19" fmla="*/ 162 h 301"/>
                        <a:gd name="T20" fmla="*/ 156 w 159"/>
                        <a:gd name="T21" fmla="*/ 173 h 301"/>
                        <a:gd name="T22" fmla="*/ 152 w 159"/>
                        <a:gd name="T23" fmla="*/ 188 h 301"/>
                        <a:gd name="T24" fmla="*/ 148 w 159"/>
                        <a:gd name="T25" fmla="*/ 199 h 301"/>
                        <a:gd name="T26" fmla="*/ 146 w 159"/>
                        <a:gd name="T27" fmla="*/ 202 h 301"/>
                        <a:gd name="T28" fmla="*/ 141 w 159"/>
                        <a:gd name="T29" fmla="*/ 212 h 301"/>
                        <a:gd name="T30" fmla="*/ 132 w 159"/>
                        <a:gd name="T31" fmla="*/ 226 h 301"/>
                        <a:gd name="T32" fmla="*/ 121 w 159"/>
                        <a:gd name="T33" fmla="*/ 241 h 301"/>
                        <a:gd name="T34" fmla="*/ 109 w 159"/>
                        <a:gd name="T35" fmla="*/ 260 h 301"/>
                        <a:gd name="T36" fmla="*/ 100 w 159"/>
                        <a:gd name="T37" fmla="*/ 275 h 301"/>
                        <a:gd name="T38" fmla="*/ 91 w 159"/>
                        <a:gd name="T39" fmla="*/ 290 h 301"/>
                        <a:gd name="T40" fmla="*/ 85 w 159"/>
                        <a:gd name="T41" fmla="*/ 299 h 301"/>
                        <a:gd name="T42" fmla="*/ 83 w 159"/>
                        <a:gd name="T43" fmla="*/ 301 h 301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w 159"/>
                        <a:gd name="T67" fmla="*/ 0 h 301"/>
                        <a:gd name="T68" fmla="*/ 159 w 159"/>
                        <a:gd name="T69" fmla="*/ 301 h 301"/>
                      </a:gdLst>
                      <a:ahLst/>
                      <a:cxnLst>
                        <a:cxn ang="T44">
                          <a:pos x="T0" y="T1"/>
                        </a:cxn>
                        <a:cxn ang="T45">
                          <a:pos x="T2" y="T3"/>
                        </a:cxn>
                        <a:cxn ang="T46">
                          <a:pos x="T4" y="T5"/>
                        </a:cxn>
                        <a:cxn ang="T47">
                          <a:pos x="T6" y="T7"/>
                        </a:cxn>
                        <a:cxn ang="T48">
                          <a:pos x="T8" y="T9"/>
                        </a:cxn>
                        <a:cxn ang="T49">
                          <a:pos x="T10" y="T11"/>
                        </a:cxn>
                        <a:cxn ang="T50">
                          <a:pos x="T12" y="T13"/>
                        </a:cxn>
                        <a:cxn ang="T51">
                          <a:pos x="T14" y="T15"/>
                        </a:cxn>
                        <a:cxn ang="T52">
                          <a:pos x="T16" y="T17"/>
                        </a:cxn>
                        <a:cxn ang="T53">
                          <a:pos x="T18" y="T19"/>
                        </a:cxn>
                        <a:cxn ang="T54">
                          <a:pos x="T20" y="T21"/>
                        </a:cxn>
                        <a:cxn ang="T55">
                          <a:pos x="T22" y="T23"/>
                        </a:cxn>
                        <a:cxn ang="T56">
                          <a:pos x="T24" y="T25"/>
                        </a:cxn>
                        <a:cxn ang="T57">
                          <a:pos x="T26" y="T27"/>
                        </a:cxn>
                        <a:cxn ang="T58">
                          <a:pos x="T28" y="T29"/>
                        </a:cxn>
                        <a:cxn ang="T59">
                          <a:pos x="T30" y="T31"/>
                        </a:cxn>
                        <a:cxn ang="T60">
                          <a:pos x="T32" y="T33"/>
                        </a:cxn>
                        <a:cxn ang="T61">
                          <a:pos x="T34" y="T35"/>
                        </a:cxn>
                        <a:cxn ang="T62">
                          <a:pos x="T36" y="T37"/>
                        </a:cxn>
                        <a:cxn ang="T63">
                          <a:pos x="T38" y="T39"/>
                        </a:cxn>
                        <a:cxn ang="T64">
                          <a:pos x="T40" y="T41"/>
                        </a:cxn>
                        <a:cxn ang="T65">
                          <a:pos x="T42" y="T43"/>
                        </a:cxn>
                      </a:cxnLst>
                      <a:rect l="T66" t="T67" r="T68" b="T69"/>
                      <a:pathLst>
                        <a:path w="159" h="301">
                          <a:moveTo>
                            <a:pt x="83" y="301"/>
                          </a:moveTo>
                          <a:lnTo>
                            <a:pt x="54" y="299"/>
                          </a:lnTo>
                          <a:lnTo>
                            <a:pt x="32" y="293"/>
                          </a:lnTo>
                          <a:lnTo>
                            <a:pt x="17" y="284"/>
                          </a:lnTo>
                          <a:lnTo>
                            <a:pt x="7" y="275"/>
                          </a:lnTo>
                          <a:lnTo>
                            <a:pt x="2" y="267"/>
                          </a:lnTo>
                          <a:lnTo>
                            <a:pt x="0" y="265"/>
                          </a:lnTo>
                          <a:lnTo>
                            <a:pt x="0" y="0"/>
                          </a:lnTo>
                          <a:lnTo>
                            <a:pt x="159" y="0"/>
                          </a:lnTo>
                          <a:lnTo>
                            <a:pt x="159" y="162"/>
                          </a:lnTo>
                          <a:lnTo>
                            <a:pt x="156" y="173"/>
                          </a:lnTo>
                          <a:lnTo>
                            <a:pt x="152" y="188"/>
                          </a:lnTo>
                          <a:lnTo>
                            <a:pt x="148" y="199"/>
                          </a:lnTo>
                          <a:lnTo>
                            <a:pt x="146" y="202"/>
                          </a:lnTo>
                          <a:lnTo>
                            <a:pt x="141" y="212"/>
                          </a:lnTo>
                          <a:lnTo>
                            <a:pt x="132" y="226"/>
                          </a:lnTo>
                          <a:lnTo>
                            <a:pt x="121" y="241"/>
                          </a:lnTo>
                          <a:lnTo>
                            <a:pt x="109" y="260"/>
                          </a:lnTo>
                          <a:lnTo>
                            <a:pt x="100" y="275"/>
                          </a:lnTo>
                          <a:lnTo>
                            <a:pt x="91" y="290"/>
                          </a:lnTo>
                          <a:lnTo>
                            <a:pt x="85" y="299"/>
                          </a:lnTo>
                          <a:lnTo>
                            <a:pt x="83" y="301"/>
                          </a:lnTo>
                          <a:close/>
                        </a:path>
                      </a:pathLst>
                    </a:custGeom>
                    <a:solidFill>
                      <a:srgbClr val="999999"/>
                    </a:solidFill>
                    <a:ln w="0">
                      <a:solidFill>
                        <a:srgbClr val="999999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16" name="Freeform 236"/>
                    <p:cNvSpPr>
                      <a:spLocks/>
                    </p:cNvSpPr>
                    <p:nvPr/>
                  </p:nvSpPr>
                  <p:spPr bwMode="auto">
                    <a:xfrm>
                      <a:off x="1407" y="3333"/>
                      <a:ext cx="129" cy="301"/>
                    </a:xfrm>
                    <a:custGeom>
                      <a:avLst/>
                      <a:gdLst>
                        <a:gd name="T0" fmla="*/ 74 w 129"/>
                        <a:gd name="T1" fmla="*/ 301 h 301"/>
                        <a:gd name="T2" fmla="*/ 48 w 129"/>
                        <a:gd name="T3" fmla="*/ 299 h 301"/>
                        <a:gd name="T4" fmla="*/ 29 w 129"/>
                        <a:gd name="T5" fmla="*/ 295 h 301"/>
                        <a:gd name="T6" fmla="*/ 16 w 129"/>
                        <a:gd name="T7" fmla="*/ 288 h 301"/>
                        <a:gd name="T8" fmla="*/ 7 w 129"/>
                        <a:gd name="T9" fmla="*/ 282 h 301"/>
                        <a:gd name="T10" fmla="*/ 2 w 129"/>
                        <a:gd name="T11" fmla="*/ 277 h 301"/>
                        <a:gd name="T12" fmla="*/ 0 w 129"/>
                        <a:gd name="T13" fmla="*/ 275 h 301"/>
                        <a:gd name="T14" fmla="*/ 0 w 129"/>
                        <a:gd name="T15" fmla="*/ 0 h 301"/>
                        <a:gd name="T16" fmla="*/ 129 w 129"/>
                        <a:gd name="T17" fmla="*/ 0 h 301"/>
                        <a:gd name="T18" fmla="*/ 129 w 129"/>
                        <a:gd name="T19" fmla="*/ 156 h 301"/>
                        <a:gd name="T20" fmla="*/ 128 w 129"/>
                        <a:gd name="T21" fmla="*/ 165 h 301"/>
                        <a:gd name="T22" fmla="*/ 124 w 129"/>
                        <a:gd name="T23" fmla="*/ 178 h 301"/>
                        <a:gd name="T24" fmla="*/ 122 w 129"/>
                        <a:gd name="T25" fmla="*/ 189 h 301"/>
                        <a:gd name="T26" fmla="*/ 120 w 129"/>
                        <a:gd name="T27" fmla="*/ 193 h 301"/>
                        <a:gd name="T28" fmla="*/ 116 w 129"/>
                        <a:gd name="T29" fmla="*/ 202 h 301"/>
                        <a:gd name="T30" fmla="*/ 109 w 129"/>
                        <a:gd name="T31" fmla="*/ 215 h 301"/>
                        <a:gd name="T32" fmla="*/ 102 w 129"/>
                        <a:gd name="T33" fmla="*/ 234 h 301"/>
                        <a:gd name="T34" fmla="*/ 92 w 129"/>
                        <a:gd name="T35" fmla="*/ 252 h 301"/>
                        <a:gd name="T36" fmla="*/ 85 w 129"/>
                        <a:gd name="T37" fmla="*/ 271 h 301"/>
                        <a:gd name="T38" fmla="*/ 79 w 129"/>
                        <a:gd name="T39" fmla="*/ 286 h 301"/>
                        <a:gd name="T40" fmla="*/ 76 w 129"/>
                        <a:gd name="T41" fmla="*/ 297 h 301"/>
                        <a:gd name="T42" fmla="*/ 74 w 129"/>
                        <a:gd name="T43" fmla="*/ 301 h 301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w 129"/>
                        <a:gd name="T67" fmla="*/ 0 h 301"/>
                        <a:gd name="T68" fmla="*/ 129 w 129"/>
                        <a:gd name="T69" fmla="*/ 301 h 301"/>
                      </a:gdLst>
                      <a:ahLst/>
                      <a:cxnLst>
                        <a:cxn ang="T44">
                          <a:pos x="T0" y="T1"/>
                        </a:cxn>
                        <a:cxn ang="T45">
                          <a:pos x="T2" y="T3"/>
                        </a:cxn>
                        <a:cxn ang="T46">
                          <a:pos x="T4" y="T5"/>
                        </a:cxn>
                        <a:cxn ang="T47">
                          <a:pos x="T6" y="T7"/>
                        </a:cxn>
                        <a:cxn ang="T48">
                          <a:pos x="T8" y="T9"/>
                        </a:cxn>
                        <a:cxn ang="T49">
                          <a:pos x="T10" y="T11"/>
                        </a:cxn>
                        <a:cxn ang="T50">
                          <a:pos x="T12" y="T13"/>
                        </a:cxn>
                        <a:cxn ang="T51">
                          <a:pos x="T14" y="T15"/>
                        </a:cxn>
                        <a:cxn ang="T52">
                          <a:pos x="T16" y="T17"/>
                        </a:cxn>
                        <a:cxn ang="T53">
                          <a:pos x="T18" y="T19"/>
                        </a:cxn>
                        <a:cxn ang="T54">
                          <a:pos x="T20" y="T21"/>
                        </a:cxn>
                        <a:cxn ang="T55">
                          <a:pos x="T22" y="T23"/>
                        </a:cxn>
                        <a:cxn ang="T56">
                          <a:pos x="T24" y="T25"/>
                        </a:cxn>
                        <a:cxn ang="T57">
                          <a:pos x="T26" y="T27"/>
                        </a:cxn>
                        <a:cxn ang="T58">
                          <a:pos x="T28" y="T29"/>
                        </a:cxn>
                        <a:cxn ang="T59">
                          <a:pos x="T30" y="T31"/>
                        </a:cxn>
                        <a:cxn ang="T60">
                          <a:pos x="T32" y="T33"/>
                        </a:cxn>
                        <a:cxn ang="T61">
                          <a:pos x="T34" y="T35"/>
                        </a:cxn>
                        <a:cxn ang="T62">
                          <a:pos x="T36" y="T37"/>
                        </a:cxn>
                        <a:cxn ang="T63">
                          <a:pos x="T38" y="T39"/>
                        </a:cxn>
                        <a:cxn ang="T64">
                          <a:pos x="T40" y="T41"/>
                        </a:cxn>
                        <a:cxn ang="T65">
                          <a:pos x="T42" y="T43"/>
                        </a:cxn>
                      </a:cxnLst>
                      <a:rect l="T66" t="T67" r="T68" b="T69"/>
                      <a:pathLst>
                        <a:path w="129" h="301">
                          <a:moveTo>
                            <a:pt x="74" y="301"/>
                          </a:moveTo>
                          <a:lnTo>
                            <a:pt x="48" y="299"/>
                          </a:lnTo>
                          <a:lnTo>
                            <a:pt x="29" y="295"/>
                          </a:lnTo>
                          <a:lnTo>
                            <a:pt x="16" y="288"/>
                          </a:lnTo>
                          <a:lnTo>
                            <a:pt x="7" y="282"/>
                          </a:lnTo>
                          <a:lnTo>
                            <a:pt x="2" y="277"/>
                          </a:lnTo>
                          <a:lnTo>
                            <a:pt x="0" y="275"/>
                          </a:lnTo>
                          <a:lnTo>
                            <a:pt x="0" y="0"/>
                          </a:lnTo>
                          <a:lnTo>
                            <a:pt x="129" y="0"/>
                          </a:lnTo>
                          <a:lnTo>
                            <a:pt x="129" y="156"/>
                          </a:lnTo>
                          <a:lnTo>
                            <a:pt x="128" y="165"/>
                          </a:lnTo>
                          <a:lnTo>
                            <a:pt x="124" y="178"/>
                          </a:lnTo>
                          <a:lnTo>
                            <a:pt x="122" y="189"/>
                          </a:lnTo>
                          <a:lnTo>
                            <a:pt x="120" y="193"/>
                          </a:lnTo>
                          <a:lnTo>
                            <a:pt x="116" y="202"/>
                          </a:lnTo>
                          <a:lnTo>
                            <a:pt x="109" y="215"/>
                          </a:lnTo>
                          <a:lnTo>
                            <a:pt x="102" y="234"/>
                          </a:lnTo>
                          <a:lnTo>
                            <a:pt x="92" y="252"/>
                          </a:lnTo>
                          <a:lnTo>
                            <a:pt x="85" y="271"/>
                          </a:lnTo>
                          <a:lnTo>
                            <a:pt x="79" y="286"/>
                          </a:lnTo>
                          <a:lnTo>
                            <a:pt x="76" y="297"/>
                          </a:lnTo>
                          <a:lnTo>
                            <a:pt x="74" y="301"/>
                          </a:lnTo>
                          <a:close/>
                        </a:path>
                      </a:pathLst>
                    </a:custGeom>
                    <a:solidFill>
                      <a:srgbClr val="B2B2B2"/>
                    </a:solidFill>
                    <a:ln w="0">
                      <a:solidFill>
                        <a:srgbClr val="B2B2B2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17" name="Freeform 237"/>
                    <p:cNvSpPr>
                      <a:spLocks/>
                    </p:cNvSpPr>
                    <p:nvPr/>
                  </p:nvSpPr>
                  <p:spPr bwMode="auto">
                    <a:xfrm>
                      <a:off x="1425" y="3333"/>
                      <a:ext cx="100" cy="299"/>
                    </a:xfrm>
                    <a:custGeom>
                      <a:avLst/>
                      <a:gdLst>
                        <a:gd name="T0" fmla="*/ 61 w 100"/>
                        <a:gd name="T1" fmla="*/ 299 h 299"/>
                        <a:gd name="T2" fmla="*/ 37 w 100"/>
                        <a:gd name="T3" fmla="*/ 299 h 299"/>
                        <a:gd name="T4" fmla="*/ 21 w 100"/>
                        <a:gd name="T5" fmla="*/ 295 h 299"/>
                        <a:gd name="T6" fmla="*/ 9 w 100"/>
                        <a:gd name="T7" fmla="*/ 290 h 299"/>
                        <a:gd name="T8" fmla="*/ 2 w 100"/>
                        <a:gd name="T9" fmla="*/ 286 h 299"/>
                        <a:gd name="T10" fmla="*/ 0 w 100"/>
                        <a:gd name="T11" fmla="*/ 284 h 299"/>
                        <a:gd name="T12" fmla="*/ 0 w 100"/>
                        <a:gd name="T13" fmla="*/ 2 h 299"/>
                        <a:gd name="T14" fmla="*/ 100 w 100"/>
                        <a:gd name="T15" fmla="*/ 0 h 299"/>
                        <a:gd name="T16" fmla="*/ 100 w 100"/>
                        <a:gd name="T17" fmla="*/ 149 h 299"/>
                        <a:gd name="T18" fmla="*/ 98 w 100"/>
                        <a:gd name="T19" fmla="*/ 156 h 299"/>
                        <a:gd name="T20" fmla="*/ 97 w 100"/>
                        <a:gd name="T21" fmla="*/ 169 h 299"/>
                        <a:gd name="T22" fmla="*/ 95 w 100"/>
                        <a:gd name="T23" fmla="*/ 178 h 299"/>
                        <a:gd name="T24" fmla="*/ 93 w 100"/>
                        <a:gd name="T25" fmla="*/ 184 h 299"/>
                        <a:gd name="T26" fmla="*/ 91 w 100"/>
                        <a:gd name="T27" fmla="*/ 191 h 299"/>
                        <a:gd name="T28" fmla="*/ 86 w 100"/>
                        <a:gd name="T29" fmla="*/ 206 h 299"/>
                        <a:gd name="T30" fmla="*/ 80 w 100"/>
                        <a:gd name="T31" fmla="*/ 225 h 299"/>
                        <a:gd name="T32" fmla="*/ 74 w 100"/>
                        <a:gd name="T33" fmla="*/ 245 h 299"/>
                        <a:gd name="T34" fmla="*/ 71 w 100"/>
                        <a:gd name="T35" fmla="*/ 265 h 299"/>
                        <a:gd name="T36" fmla="*/ 65 w 100"/>
                        <a:gd name="T37" fmla="*/ 282 h 299"/>
                        <a:gd name="T38" fmla="*/ 63 w 100"/>
                        <a:gd name="T39" fmla="*/ 295 h 299"/>
                        <a:gd name="T40" fmla="*/ 61 w 100"/>
                        <a:gd name="T41" fmla="*/ 299 h 299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w 100"/>
                        <a:gd name="T64" fmla="*/ 0 h 299"/>
                        <a:gd name="T65" fmla="*/ 100 w 100"/>
                        <a:gd name="T66" fmla="*/ 299 h 299"/>
                      </a:gdLst>
                      <a:ahLst/>
                      <a:cxnLst>
                        <a:cxn ang="T42">
                          <a:pos x="T0" y="T1"/>
                        </a:cxn>
                        <a:cxn ang="T43">
                          <a:pos x="T2" y="T3"/>
                        </a:cxn>
                        <a:cxn ang="T44">
                          <a:pos x="T4" y="T5"/>
                        </a:cxn>
                        <a:cxn ang="T45">
                          <a:pos x="T6" y="T7"/>
                        </a:cxn>
                        <a:cxn ang="T46">
                          <a:pos x="T8" y="T9"/>
                        </a:cxn>
                        <a:cxn ang="T47">
                          <a:pos x="T10" y="T11"/>
                        </a:cxn>
                        <a:cxn ang="T48">
                          <a:pos x="T12" y="T13"/>
                        </a:cxn>
                        <a:cxn ang="T49">
                          <a:pos x="T14" y="T15"/>
                        </a:cxn>
                        <a:cxn ang="T50">
                          <a:pos x="T16" y="T17"/>
                        </a:cxn>
                        <a:cxn ang="T51">
                          <a:pos x="T18" y="T19"/>
                        </a:cxn>
                        <a:cxn ang="T52">
                          <a:pos x="T20" y="T21"/>
                        </a:cxn>
                        <a:cxn ang="T53">
                          <a:pos x="T22" y="T23"/>
                        </a:cxn>
                        <a:cxn ang="T54">
                          <a:pos x="T24" y="T25"/>
                        </a:cxn>
                        <a:cxn ang="T55">
                          <a:pos x="T26" y="T27"/>
                        </a:cxn>
                        <a:cxn ang="T56">
                          <a:pos x="T28" y="T29"/>
                        </a:cxn>
                        <a:cxn ang="T57">
                          <a:pos x="T30" y="T31"/>
                        </a:cxn>
                        <a:cxn ang="T58">
                          <a:pos x="T32" y="T33"/>
                        </a:cxn>
                        <a:cxn ang="T59">
                          <a:pos x="T34" y="T35"/>
                        </a:cxn>
                        <a:cxn ang="T60">
                          <a:pos x="T36" y="T37"/>
                        </a:cxn>
                        <a:cxn ang="T61">
                          <a:pos x="T38" y="T39"/>
                        </a:cxn>
                        <a:cxn ang="T62">
                          <a:pos x="T40" y="T41"/>
                        </a:cxn>
                      </a:cxnLst>
                      <a:rect l="T63" t="T64" r="T65" b="T66"/>
                      <a:pathLst>
                        <a:path w="100" h="299">
                          <a:moveTo>
                            <a:pt x="61" y="299"/>
                          </a:moveTo>
                          <a:lnTo>
                            <a:pt x="37" y="299"/>
                          </a:lnTo>
                          <a:lnTo>
                            <a:pt x="21" y="295"/>
                          </a:lnTo>
                          <a:lnTo>
                            <a:pt x="9" y="290"/>
                          </a:lnTo>
                          <a:lnTo>
                            <a:pt x="2" y="286"/>
                          </a:lnTo>
                          <a:lnTo>
                            <a:pt x="0" y="284"/>
                          </a:lnTo>
                          <a:lnTo>
                            <a:pt x="0" y="2"/>
                          </a:lnTo>
                          <a:lnTo>
                            <a:pt x="100" y="0"/>
                          </a:lnTo>
                          <a:lnTo>
                            <a:pt x="100" y="149"/>
                          </a:lnTo>
                          <a:lnTo>
                            <a:pt x="98" y="156"/>
                          </a:lnTo>
                          <a:lnTo>
                            <a:pt x="97" y="169"/>
                          </a:lnTo>
                          <a:lnTo>
                            <a:pt x="95" y="178"/>
                          </a:lnTo>
                          <a:lnTo>
                            <a:pt x="93" y="184"/>
                          </a:lnTo>
                          <a:lnTo>
                            <a:pt x="91" y="191"/>
                          </a:lnTo>
                          <a:lnTo>
                            <a:pt x="86" y="206"/>
                          </a:lnTo>
                          <a:lnTo>
                            <a:pt x="80" y="225"/>
                          </a:lnTo>
                          <a:lnTo>
                            <a:pt x="74" y="245"/>
                          </a:lnTo>
                          <a:lnTo>
                            <a:pt x="71" y="265"/>
                          </a:lnTo>
                          <a:lnTo>
                            <a:pt x="65" y="282"/>
                          </a:lnTo>
                          <a:lnTo>
                            <a:pt x="63" y="295"/>
                          </a:lnTo>
                          <a:lnTo>
                            <a:pt x="61" y="299"/>
                          </a:lnTo>
                          <a:close/>
                        </a:path>
                      </a:pathLst>
                    </a:custGeom>
                    <a:solidFill>
                      <a:srgbClr val="CCCCCC"/>
                    </a:solidFill>
                    <a:ln w="0">
                      <a:solidFill>
                        <a:srgbClr val="CCCCCC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18" name="Freeform 238"/>
                    <p:cNvSpPr>
                      <a:spLocks/>
                    </p:cNvSpPr>
                    <p:nvPr/>
                  </p:nvSpPr>
                  <p:spPr bwMode="auto">
                    <a:xfrm>
                      <a:off x="1442" y="3333"/>
                      <a:ext cx="70" cy="299"/>
                    </a:xfrm>
                    <a:custGeom>
                      <a:avLst/>
                      <a:gdLst>
                        <a:gd name="T0" fmla="*/ 52 w 70"/>
                        <a:gd name="T1" fmla="*/ 299 h 299"/>
                        <a:gd name="T2" fmla="*/ 30 w 70"/>
                        <a:gd name="T3" fmla="*/ 299 h 299"/>
                        <a:gd name="T4" fmla="*/ 13 w 70"/>
                        <a:gd name="T5" fmla="*/ 297 h 299"/>
                        <a:gd name="T6" fmla="*/ 4 w 70"/>
                        <a:gd name="T7" fmla="*/ 295 h 299"/>
                        <a:gd name="T8" fmla="*/ 0 w 70"/>
                        <a:gd name="T9" fmla="*/ 293 h 299"/>
                        <a:gd name="T10" fmla="*/ 0 w 70"/>
                        <a:gd name="T11" fmla="*/ 2 h 299"/>
                        <a:gd name="T12" fmla="*/ 70 w 70"/>
                        <a:gd name="T13" fmla="*/ 0 h 299"/>
                        <a:gd name="T14" fmla="*/ 70 w 70"/>
                        <a:gd name="T15" fmla="*/ 141 h 299"/>
                        <a:gd name="T16" fmla="*/ 70 w 70"/>
                        <a:gd name="T17" fmla="*/ 149 h 299"/>
                        <a:gd name="T18" fmla="*/ 69 w 70"/>
                        <a:gd name="T19" fmla="*/ 160 h 299"/>
                        <a:gd name="T20" fmla="*/ 69 w 70"/>
                        <a:gd name="T21" fmla="*/ 169 h 299"/>
                        <a:gd name="T22" fmla="*/ 67 w 70"/>
                        <a:gd name="T23" fmla="*/ 175 h 299"/>
                        <a:gd name="T24" fmla="*/ 67 w 70"/>
                        <a:gd name="T25" fmla="*/ 180 h 299"/>
                        <a:gd name="T26" fmla="*/ 63 w 70"/>
                        <a:gd name="T27" fmla="*/ 195 h 299"/>
                        <a:gd name="T28" fmla="*/ 61 w 70"/>
                        <a:gd name="T29" fmla="*/ 215 h 299"/>
                        <a:gd name="T30" fmla="*/ 57 w 70"/>
                        <a:gd name="T31" fmla="*/ 238 h 299"/>
                        <a:gd name="T32" fmla="*/ 56 w 70"/>
                        <a:gd name="T33" fmla="*/ 260 h 299"/>
                        <a:gd name="T34" fmla="*/ 54 w 70"/>
                        <a:gd name="T35" fmla="*/ 280 h 299"/>
                        <a:gd name="T36" fmla="*/ 52 w 70"/>
                        <a:gd name="T37" fmla="*/ 293 h 299"/>
                        <a:gd name="T38" fmla="*/ 52 w 70"/>
                        <a:gd name="T39" fmla="*/ 299 h 299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w 70"/>
                        <a:gd name="T61" fmla="*/ 0 h 299"/>
                        <a:gd name="T62" fmla="*/ 70 w 70"/>
                        <a:gd name="T63" fmla="*/ 299 h 299"/>
                      </a:gdLst>
                      <a:ahLst/>
                      <a:cxnLst>
                        <a:cxn ang="T40">
                          <a:pos x="T0" y="T1"/>
                        </a:cxn>
                        <a:cxn ang="T41">
                          <a:pos x="T2" y="T3"/>
                        </a:cxn>
                        <a:cxn ang="T42">
                          <a:pos x="T4" y="T5"/>
                        </a:cxn>
                        <a:cxn ang="T43">
                          <a:pos x="T6" y="T7"/>
                        </a:cxn>
                        <a:cxn ang="T44">
                          <a:pos x="T8" y="T9"/>
                        </a:cxn>
                        <a:cxn ang="T45">
                          <a:pos x="T10" y="T11"/>
                        </a:cxn>
                        <a:cxn ang="T46">
                          <a:pos x="T12" y="T13"/>
                        </a:cxn>
                        <a:cxn ang="T47">
                          <a:pos x="T14" y="T15"/>
                        </a:cxn>
                        <a:cxn ang="T48">
                          <a:pos x="T16" y="T17"/>
                        </a:cxn>
                        <a:cxn ang="T49">
                          <a:pos x="T18" y="T19"/>
                        </a:cxn>
                        <a:cxn ang="T50">
                          <a:pos x="T20" y="T21"/>
                        </a:cxn>
                        <a:cxn ang="T51">
                          <a:pos x="T22" y="T23"/>
                        </a:cxn>
                        <a:cxn ang="T52">
                          <a:pos x="T24" y="T25"/>
                        </a:cxn>
                        <a:cxn ang="T53">
                          <a:pos x="T26" y="T27"/>
                        </a:cxn>
                        <a:cxn ang="T54">
                          <a:pos x="T28" y="T29"/>
                        </a:cxn>
                        <a:cxn ang="T55">
                          <a:pos x="T30" y="T31"/>
                        </a:cxn>
                        <a:cxn ang="T56">
                          <a:pos x="T32" y="T33"/>
                        </a:cxn>
                        <a:cxn ang="T57">
                          <a:pos x="T34" y="T35"/>
                        </a:cxn>
                        <a:cxn ang="T58">
                          <a:pos x="T36" y="T37"/>
                        </a:cxn>
                        <a:cxn ang="T59">
                          <a:pos x="T38" y="T39"/>
                        </a:cxn>
                      </a:cxnLst>
                      <a:rect l="T60" t="T61" r="T62" b="T63"/>
                      <a:pathLst>
                        <a:path w="70" h="299">
                          <a:moveTo>
                            <a:pt x="52" y="299"/>
                          </a:moveTo>
                          <a:lnTo>
                            <a:pt x="30" y="299"/>
                          </a:lnTo>
                          <a:lnTo>
                            <a:pt x="13" y="297"/>
                          </a:lnTo>
                          <a:lnTo>
                            <a:pt x="4" y="295"/>
                          </a:lnTo>
                          <a:lnTo>
                            <a:pt x="0" y="293"/>
                          </a:lnTo>
                          <a:lnTo>
                            <a:pt x="0" y="2"/>
                          </a:lnTo>
                          <a:lnTo>
                            <a:pt x="70" y="0"/>
                          </a:lnTo>
                          <a:lnTo>
                            <a:pt x="70" y="141"/>
                          </a:lnTo>
                          <a:lnTo>
                            <a:pt x="70" y="149"/>
                          </a:lnTo>
                          <a:lnTo>
                            <a:pt x="69" y="160"/>
                          </a:lnTo>
                          <a:lnTo>
                            <a:pt x="69" y="169"/>
                          </a:lnTo>
                          <a:lnTo>
                            <a:pt x="67" y="175"/>
                          </a:lnTo>
                          <a:lnTo>
                            <a:pt x="67" y="180"/>
                          </a:lnTo>
                          <a:lnTo>
                            <a:pt x="63" y="195"/>
                          </a:lnTo>
                          <a:lnTo>
                            <a:pt x="61" y="215"/>
                          </a:lnTo>
                          <a:lnTo>
                            <a:pt x="57" y="238"/>
                          </a:lnTo>
                          <a:lnTo>
                            <a:pt x="56" y="260"/>
                          </a:lnTo>
                          <a:lnTo>
                            <a:pt x="54" y="280"/>
                          </a:lnTo>
                          <a:lnTo>
                            <a:pt x="52" y="293"/>
                          </a:lnTo>
                          <a:lnTo>
                            <a:pt x="52" y="299"/>
                          </a:lnTo>
                          <a:close/>
                        </a:path>
                      </a:pathLst>
                    </a:custGeom>
                    <a:solidFill>
                      <a:srgbClr val="E5E5E5"/>
                    </a:solidFill>
                    <a:ln w="0">
                      <a:solidFill>
                        <a:srgbClr val="E5E5E5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19" name="Freeform 239"/>
                    <p:cNvSpPr>
                      <a:spLocks/>
                    </p:cNvSpPr>
                    <p:nvPr/>
                  </p:nvSpPr>
                  <p:spPr bwMode="auto">
                    <a:xfrm>
                      <a:off x="1299" y="3452"/>
                      <a:ext cx="93" cy="113"/>
                    </a:xfrm>
                    <a:custGeom>
                      <a:avLst/>
                      <a:gdLst>
                        <a:gd name="T0" fmla="*/ 0 w 93"/>
                        <a:gd name="T1" fmla="*/ 57 h 113"/>
                        <a:gd name="T2" fmla="*/ 2 w 93"/>
                        <a:gd name="T3" fmla="*/ 80 h 113"/>
                        <a:gd name="T4" fmla="*/ 13 w 93"/>
                        <a:gd name="T5" fmla="*/ 98 h 113"/>
                        <a:gd name="T6" fmla="*/ 28 w 93"/>
                        <a:gd name="T7" fmla="*/ 109 h 113"/>
                        <a:gd name="T8" fmla="*/ 48 w 93"/>
                        <a:gd name="T9" fmla="*/ 113 h 113"/>
                        <a:gd name="T10" fmla="*/ 65 w 93"/>
                        <a:gd name="T11" fmla="*/ 109 h 113"/>
                        <a:gd name="T12" fmla="*/ 78 w 93"/>
                        <a:gd name="T13" fmla="*/ 102 h 113"/>
                        <a:gd name="T14" fmla="*/ 85 w 93"/>
                        <a:gd name="T15" fmla="*/ 95 h 113"/>
                        <a:gd name="T16" fmla="*/ 91 w 93"/>
                        <a:gd name="T17" fmla="*/ 83 h 113"/>
                        <a:gd name="T18" fmla="*/ 93 w 93"/>
                        <a:gd name="T19" fmla="*/ 74 h 113"/>
                        <a:gd name="T20" fmla="*/ 71 w 93"/>
                        <a:gd name="T21" fmla="*/ 74 h 113"/>
                        <a:gd name="T22" fmla="*/ 69 w 93"/>
                        <a:gd name="T23" fmla="*/ 80 h 113"/>
                        <a:gd name="T24" fmla="*/ 65 w 93"/>
                        <a:gd name="T25" fmla="*/ 85 h 113"/>
                        <a:gd name="T26" fmla="*/ 61 w 93"/>
                        <a:gd name="T27" fmla="*/ 91 h 113"/>
                        <a:gd name="T28" fmla="*/ 56 w 93"/>
                        <a:gd name="T29" fmla="*/ 93 h 113"/>
                        <a:gd name="T30" fmla="*/ 48 w 93"/>
                        <a:gd name="T31" fmla="*/ 93 h 113"/>
                        <a:gd name="T32" fmla="*/ 41 w 93"/>
                        <a:gd name="T33" fmla="*/ 93 h 113"/>
                        <a:gd name="T34" fmla="*/ 35 w 93"/>
                        <a:gd name="T35" fmla="*/ 89 h 113"/>
                        <a:gd name="T36" fmla="*/ 30 w 93"/>
                        <a:gd name="T37" fmla="*/ 85 h 113"/>
                        <a:gd name="T38" fmla="*/ 26 w 93"/>
                        <a:gd name="T39" fmla="*/ 80 h 113"/>
                        <a:gd name="T40" fmla="*/ 24 w 93"/>
                        <a:gd name="T41" fmla="*/ 72 h 113"/>
                        <a:gd name="T42" fmla="*/ 22 w 93"/>
                        <a:gd name="T43" fmla="*/ 67 h 113"/>
                        <a:gd name="T44" fmla="*/ 22 w 93"/>
                        <a:gd name="T45" fmla="*/ 57 h 113"/>
                        <a:gd name="T46" fmla="*/ 22 w 93"/>
                        <a:gd name="T47" fmla="*/ 46 h 113"/>
                        <a:gd name="T48" fmla="*/ 26 w 93"/>
                        <a:gd name="T49" fmla="*/ 37 h 113"/>
                        <a:gd name="T50" fmla="*/ 30 w 93"/>
                        <a:gd name="T51" fmla="*/ 30 h 113"/>
                        <a:gd name="T52" fmla="*/ 33 w 93"/>
                        <a:gd name="T53" fmla="*/ 24 h 113"/>
                        <a:gd name="T54" fmla="*/ 41 w 93"/>
                        <a:gd name="T55" fmla="*/ 20 h 113"/>
                        <a:gd name="T56" fmla="*/ 48 w 93"/>
                        <a:gd name="T57" fmla="*/ 20 h 113"/>
                        <a:gd name="T58" fmla="*/ 56 w 93"/>
                        <a:gd name="T59" fmla="*/ 20 h 113"/>
                        <a:gd name="T60" fmla="*/ 61 w 93"/>
                        <a:gd name="T61" fmla="*/ 22 h 113"/>
                        <a:gd name="T62" fmla="*/ 65 w 93"/>
                        <a:gd name="T63" fmla="*/ 26 h 113"/>
                        <a:gd name="T64" fmla="*/ 69 w 93"/>
                        <a:gd name="T65" fmla="*/ 31 h 113"/>
                        <a:gd name="T66" fmla="*/ 71 w 93"/>
                        <a:gd name="T67" fmla="*/ 39 h 113"/>
                        <a:gd name="T68" fmla="*/ 93 w 93"/>
                        <a:gd name="T69" fmla="*/ 39 h 113"/>
                        <a:gd name="T70" fmla="*/ 91 w 93"/>
                        <a:gd name="T71" fmla="*/ 28 h 113"/>
                        <a:gd name="T72" fmla="*/ 85 w 93"/>
                        <a:gd name="T73" fmla="*/ 18 h 113"/>
                        <a:gd name="T74" fmla="*/ 76 w 93"/>
                        <a:gd name="T75" fmla="*/ 9 h 113"/>
                        <a:gd name="T76" fmla="*/ 63 w 93"/>
                        <a:gd name="T77" fmla="*/ 2 h 113"/>
                        <a:gd name="T78" fmla="*/ 46 w 93"/>
                        <a:gd name="T79" fmla="*/ 0 h 113"/>
                        <a:gd name="T80" fmla="*/ 30 w 93"/>
                        <a:gd name="T81" fmla="*/ 4 h 113"/>
                        <a:gd name="T82" fmla="*/ 15 w 93"/>
                        <a:gd name="T83" fmla="*/ 13 h 113"/>
                        <a:gd name="T84" fmla="*/ 4 w 93"/>
                        <a:gd name="T85" fmla="*/ 31 h 113"/>
                        <a:gd name="T86" fmla="*/ 0 w 93"/>
                        <a:gd name="T87" fmla="*/ 57 h 113"/>
                        <a:gd name="T88" fmla="*/ 0 60000 65536"/>
                        <a:gd name="T89" fmla="*/ 0 60000 65536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60000 65536"/>
                        <a:gd name="T100" fmla="*/ 0 60000 65536"/>
                        <a:gd name="T101" fmla="*/ 0 60000 65536"/>
                        <a:gd name="T102" fmla="*/ 0 60000 65536"/>
                        <a:gd name="T103" fmla="*/ 0 60000 65536"/>
                        <a:gd name="T104" fmla="*/ 0 60000 65536"/>
                        <a:gd name="T105" fmla="*/ 0 60000 65536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w 93"/>
                        <a:gd name="T133" fmla="*/ 0 h 113"/>
                        <a:gd name="T134" fmla="*/ 93 w 93"/>
                        <a:gd name="T135" fmla="*/ 113 h 113"/>
                      </a:gdLst>
                      <a:ahLst/>
                      <a:cxnLst>
                        <a:cxn ang="T88">
                          <a:pos x="T0" y="T1"/>
                        </a:cxn>
                        <a:cxn ang="T89">
                          <a:pos x="T2" y="T3"/>
                        </a:cxn>
                        <a:cxn ang="T90">
                          <a:pos x="T4" y="T5"/>
                        </a:cxn>
                        <a:cxn ang="T91">
                          <a:pos x="T6" y="T7"/>
                        </a:cxn>
                        <a:cxn ang="T92">
                          <a:pos x="T8" y="T9"/>
                        </a:cxn>
                        <a:cxn ang="T93">
                          <a:pos x="T10" y="T11"/>
                        </a:cxn>
                        <a:cxn ang="T94">
                          <a:pos x="T12" y="T13"/>
                        </a:cxn>
                        <a:cxn ang="T95">
                          <a:pos x="T14" y="T15"/>
                        </a:cxn>
                        <a:cxn ang="T96">
                          <a:pos x="T16" y="T17"/>
                        </a:cxn>
                        <a:cxn ang="T97">
                          <a:pos x="T18" y="T19"/>
                        </a:cxn>
                        <a:cxn ang="T98">
                          <a:pos x="T20" y="T21"/>
                        </a:cxn>
                        <a:cxn ang="T99">
                          <a:pos x="T22" y="T23"/>
                        </a:cxn>
                        <a:cxn ang="T100">
                          <a:pos x="T24" y="T25"/>
                        </a:cxn>
                        <a:cxn ang="T101">
                          <a:pos x="T26" y="T27"/>
                        </a:cxn>
                        <a:cxn ang="T102">
                          <a:pos x="T28" y="T29"/>
                        </a:cxn>
                        <a:cxn ang="T103">
                          <a:pos x="T30" y="T31"/>
                        </a:cxn>
                        <a:cxn ang="T104">
                          <a:pos x="T32" y="T33"/>
                        </a:cxn>
                        <a:cxn ang="T105">
                          <a:pos x="T34" y="T35"/>
                        </a:cxn>
                        <a:cxn ang="T106">
                          <a:pos x="T36" y="T37"/>
                        </a:cxn>
                        <a:cxn ang="T107">
                          <a:pos x="T38" y="T39"/>
                        </a:cxn>
                        <a:cxn ang="T108">
                          <a:pos x="T40" y="T41"/>
                        </a:cxn>
                        <a:cxn ang="T109">
                          <a:pos x="T42" y="T43"/>
                        </a:cxn>
                        <a:cxn ang="T110">
                          <a:pos x="T44" y="T45"/>
                        </a:cxn>
                        <a:cxn ang="T111">
                          <a:pos x="T46" y="T47"/>
                        </a:cxn>
                        <a:cxn ang="T112">
                          <a:pos x="T48" y="T49"/>
                        </a:cxn>
                        <a:cxn ang="T113">
                          <a:pos x="T50" y="T51"/>
                        </a:cxn>
                        <a:cxn ang="T114">
                          <a:pos x="T52" y="T53"/>
                        </a:cxn>
                        <a:cxn ang="T115">
                          <a:pos x="T54" y="T55"/>
                        </a:cxn>
                        <a:cxn ang="T116">
                          <a:pos x="T56" y="T57"/>
                        </a:cxn>
                        <a:cxn ang="T117">
                          <a:pos x="T58" y="T59"/>
                        </a:cxn>
                        <a:cxn ang="T118">
                          <a:pos x="T60" y="T61"/>
                        </a:cxn>
                        <a:cxn ang="T119">
                          <a:pos x="T62" y="T63"/>
                        </a:cxn>
                        <a:cxn ang="T120">
                          <a:pos x="T64" y="T65"/>
                        </a:cxn>
                        <a:cxn ang="T121">
                          <a:pos x="T66" y="T67"/>
                        </a:cxn>
                        <a:cxn ang="T122">
                          <a:pos x="T68" y="T69"/>
                        </a:cxn>
                        <a:cxn ang="T123">
                          <a:pos x="T70" y="T71"/>
                        </a:cxn>
                        <a:cxn ang="T124">
                          <a:pos x="T72" y="T73"/>
                        </a:cxn>
                        <a:cxn ang="T125">
                          <a:pos x="T74" y="T75"/>
                        </a:cxn>
                        <a:cxn ang="T126">
                          <a:pos x="T76" y="T77"/>
                        </a:cxn>
                        <a:cxn ang="T127">
                          <a:pos x="T78" y="T79"/>
                        </a:cxn>
                        <a:cxn ang="T128">
                          <a:pos x="T80" y="T81"/>
                        </a:cxn>
                        <a:cxn ang="T129">
                          <a:pos x="T82" y="T83"/>
                        </a:cxn>
                        <a:cxn ang="T130">
                          <a:pos x="T84" y="T85"/>
                        </a:cxn>
                        <a:cxn ang="T131">
                          <a:pos x="T86" y="T87"/>
                        </a:cxn>
                      </a:cxnLst>
                      <a:rect l="T132" t="T133" r="T134" b="T135"/>
                      <a:pathLst>
                        <a:path w="93" h="113">
                          <a:moveTo>
                            <a:pt x="0" y="57"/>
                          </a:moveTo>
                          <a:lnTo>
                            <a:pt x="2" y="80"/>
                          </a:lnTo>
                          <a:lnTo>
                            <a:pt x="13" y="98"/>
                          </a:lnTo>
                          <a:lnTo>
                            <a:pt x="28" y="109"/>
                          </a:lnTo>
                          <a:lnTo>
                            <a:pt x="48" y="113"/>
                          </a:lnTo>
                          <a:lnTo>
                            <a:pt x="65" y="109"/>
                          </a:lnTo>
                          <a:lnTo>
                            <a:pt x="78" y="102"/>
                          </a:lnTo>
                          <a:lnTo>
                            <a:pt x="85" y="95"/>
                          </a:lnTo>
                          <a:lnTo>
                            <a:pt x="91" y="83"/>
                          </a:lnTo>
                          <a:lnTo>
                            <a:pt x="93" y="74"/>
                          </a:lnTo>
                          <a:lnTo>
                            <a:pt x="71" y="74"/>
                          </a:lnTo>
                          <a:lnTo>
                            <a:pt x="69" y="80"/>
                          </a:lnTo>
                          <a:lnTo>
                            <a:pt x="65" y="85"/>
                          </a:lnTo>
                          <a:lnTo>
                            <a:pt x="61" y="91"/>
                          </a:lnTo>
                          <a:lnTo>
                            <a:pt x="56" y="93"/>
                          </a:lnTo>
                          <a:lnTo>
                            <a:pt x="48" y="93"/>
                          </a:lnTo>
                          <a:lnTo>
                            <a:pt x="41" y="93"/>
                          </a:lnTo>
                          <a:lnTo>
                            <a:pt x="35" y="89"/>
                          </a:lnTo>
                          <a:lnTo>
                            <a:pt x="30" y="85"/>
                          </a:lnTo>
                          <a:lnTo>
                            <a:pt x="26" y="80"/>
                          </a:lnTo>
                          <a:lnTo>
                            <a:pt x="24" y="72"/>
                          </a:lnTo>
                          <a:lnTo>
                            <a:pt x="22" y="67"/>
                          </a:lnTo>
                          <a:lnTo>
                            <a:pt x="22" y="57"/>
                          </a:lnTo>
                          <a:lnTo>
                            <a:pt x="22" y="46"/>
                          </a:lnTo>
                          <a:lnTo>
                            <a:pt x="26" y="37"/>
                          </a:lnTo>
                          <a:lnTo>
                            <a:pt x="30" y="30"/>
                          </a:lnTo>
                          <a:lnTo>
                            <a:pt x="33" y="24"/>
                          </a:lnTo>
                          <a:lnTo>
                            <a:pt x="41" y="20"/>
                          </a:lnTo>
                          <a:lnTo>
                            <a:pt x="48" y="20"/>
                          </a:lnTo>
                          <a:lnTo>
                            <a:pt x="56" y="20"/>
                          </a:lnTo>
                          <a:lnTo>
                            <a:pt x="61" y="22"/>
                          </a:lnTo>
                          <a:lnTo>
                            <a:pt x="65" y="26"/>
                          </a:lnTo>
                          <a:lnTo>
                            <a:pt x="69" y="31"/>
                          </a:lnTo>
                          <a:lnTo>
                            <a:pt x="71" y="39"/>
                          </a:lnTo>
                          <a:lnTo>
                            <a:pt x="93" y="39"/>
                          </a:lnTo>
                          <a:lnTo>
                            <a:pt x="91" y="28"/>
                          </a:lnTo>
                          <a:lnTo>
                            <a:pt x="85" y="18"/>
                          </a:lnTo>
                          <a:lnTo>
                            <a:pt x="76" y="9"/>
                          </a:lnTo>
                          <a:lnTo>
                            <a:pt x="63" y="2"/>
                          </a:lnTo>
                          <a:lnTo>
                            <a:pt x="46" y="0"/>
                          </a:lnTo>
                          <a:lnTo>
                            <a:pt x="30" y="4"/>
                          </a:lnTo>
                          <a:lnTo>
                            <a:pt x="15" y="13"/>
                          </a:lnTo>
                          <a:lnTo>
                            <a:pt x="4" y="31"/>
                          </a:lnTo>
                          <a:lnTo>
                            <a:pt x="0" y="57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0">
                      <a:solidFill>
                        <a:srgbClr val="FFFF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20" name="Freeform 240"/>
                    <p:cNvSpPr>
                      <a:spLocks/>
                    </p:cNvSpPr>
                    <p:nvPr/>
                  </p:nvSpPr>
                  <p:spPr bwMode="auto">
                    <a:xfrm>
                      <a:off x="1295" y="3235"/>
                      <a:ext cx="334" cy="174"/>
                    </a:xfrm>
                    <a:custGeom>
                      <a:avLst/>
                      <a:gdLst>
                        <a:gd name="T0" fmla="*/ 167 w 334"/>
                        <a:gd name="T1" fmla="*/ 174 h 174"/>
                        <a:gd name="T2" fmla="*/ 212 w 334"/>
                        <a:gd name="T3" fmla="*/ 172 h 174"/>
                        <a:gd name="T4" fmla="*/ 253 w 334"/>
                        <a:gd name="T5" fmla="*/ 163 h 174"/>
                        <a:gd name="T6" fmla="*/ 286 w 334"/>
                        <a:gd name="T7" fmla="*/ 150 h 174"/>
                        <a:gd name="T8" fmla="*/ 312 w 334"/>
                        <a:gd name="T9" fmla="*/ 132 h 174"/>
                        <a:gd name="T10" fmla="*/ 329 w 334"/>
                        <a:gd name="T11" fmla="*/ 111 h 174"/>
                        <a:gd name="T12" fmla="*/ 334 w 334"/>
                        <a:gd name="T13" fmla="*/ 87 h 174"/>
                        <a:gd name="T14" fmla="*/ 329 w 334"/>
                        <a:gd name="T15" fmla="*/ 65 h 174"/>
                        <a:gd name="T16" fmla="*/ 312 w 334"/>
                        <a:gd name="T17" fmla="*/ 43 h 174"/>
                        <a:gd name="T18" fmla="*/ 286 w 334"/>
                        <a:gd name="T19" fmla="*/ 26 h 174"/>
                        <a:gd name="T20" fmla="*/ 253 w 334"/>
                        <a:gd name="T21" fmla="*/ 11 h 174"/>
                        <a:gd name="T22" fmla="*/ 212 w 334"/>
                        <a:gd name="T23" fmla="*/ 4 h 174"/>
                        <a:gd name="T24" fmla="*/ 167 w 334"/>
                        <a:gd name="T25" fmla="*/ 0 h 174"/>
                        <a:gd name="T26" fmla="*/ 123 w 334"/>
                        <a:gd name="T27" fmla="*/ 4 h 174"/>
                        <a:gd name="T28" fmla="*/ 82 w 334"/>
                        <a:gd name="T29" fmla="*/ 11 h 174"/>
                        <a:gd name="T30" fmla="*/ 49 w 334"/>
                        <a:gd name="T31" fmla="*/ 26 h 174"/>
                        <a:gd name="T32" fmla="*/ 23 w 334"/>
                        <a:gd name="T33" fmla="*/ 43 h 174"/>
                        <a:gd name="T34" fmla="*/ 6 w 334"/>
                        <a:gd name="T35" fmla="*/ 65 h 174"/>
                        <a:gd name="T36" fmla="*/ 0 w 334"/>
                        <a:gd name="T37" fmla="*/ 87 h 174"/>
                        <a:gd name="T38" fmla="*/ 6 w 334"/>
                        <a:gd name="T39" fmla="*/ 111 h 174"/>
                        <a:gd name="T40" fmla="*/ 23 w 334"/>
                        <a:gd name="T41" fmla="*/ 132 h 174"/>
                        <a:gd name="T42" fmla="*/ 49 w 334"/>
                        <a:gd name="T43" fmla="*/ 150 h 174"/>
                        <a:gd name="T44" fmla="*/ 82 w 334"/>
                        <a:gd name="T45" fmla="*/ 163 h 174"/>
                        <a:gd name="T46" fmla="*/ 123 w 334"/>
                        <a:gd name="T47" fmla="*/ 172 h 174"/>
                        <a:gd name="T48" fmla="*/ 167 w 334"/>
                        <a:gd name="T49" fmla="*/ 174 h 174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w 334"/>
                        <a:gd name="T76" fmla="*/ 0 h 174"/>
                        <a:gd name="T77" fmla="*/ 334 w 334"/>
                        <a:gd name="T78" fmla="*/ 174 h 174"/>
                      </a:gdLst>
                      <a:ahLst/>
                      <a:cxnLst>
                        <a:cxn ang="T50">
                          <a:pos x="T0" y="T1"/>
                        </a:cxn>
                        <a:cxn ang="T51">
                          <a:pos x="T2" y="T3"/>
                        </a:cxn>
                        <a:cxn ang="T52">
                          <a:pos x="T4" y="T5"/>
                        </a:cxn>
                        <a:cxn ang="T53">
                          <a:pos x="T6" y="T7"/>
                        </a:cxn>
                        <a:cxn ang="T54">
                          <a:pos x="T8" y="T9"/>
                        </a:cxn>
                        <a:cxn ang="T55">
                          <a:pos x="T10" y="T11"/>
                        </a:cxn>
                        <a:cxn ang="T56">
                          <a:pos x="T12" y="T13"/>
                        </a:cxn>
                        <a:cxn ang="T57">
                          <a:pos x="T14" y="T15"/>
                        </a:cxn>
                        <a:cxn ang="T58">
                          <a:pos x="T16" y="T17"/>
                        </a:cxn>
                        <a:cxn ang="T59">
                          <a:pos x="T18" y="T19"/>
                        </a:cxn>
                        <a:cxn ang="T60">
                          <a:pos x="T20" y="T21"/>
                        </a:cxn>
                        <a:cxn ang="T61">
                          <a:pos x="T22" y="T23"/>
                        </a:cxn>
                        <a:cxn ang="T62">
                          <a:pos x="T24" y="T25"/>
                        </a:cxn>
                        <a:cxn ang="T63">
                          <a:pos x="T26" y="T27"/>
                        </a:cxn>
                        <a:cxn ang="T64">
                          <a:pos x="T28" y="T29"/>
                        </a:cxn>
                        <a:cxn ang="T65">
                          <a:pos x="T30" y="T31"/>
                        </a:cxn>
                        <a:cxn ang="T66">
                          <a:pos x="T32" y="T33"/>
                        </a:cxn>
                        <a:cxn ang="T67">
                          <a:pos x="T34" y="T35"/>
                        </a:cxn>
                        <a:cxn ang="T68">
                          <a:pos x="T36" y="T37"/>
                        </a:cxn>
                        <a:cxn ang="T69">
                          <a:pos x="T38" y="T39"/>
                        </a:cxn>
                        <a:cxn ang="T70">
                          <a:pos x="T40" y="T41"/>
                        </a:cxn>
                        <a:cxn ang="T71">
                          <a:pos x="T42" y="T43"/>
                        </a:cxn>
                        <a:cxn ang="T72">
                          <a:pos x="T44" y="T45"/>
                        </a:cxn>
                        <a:cxn ang="T73">
                          <a:pos x="T46" y="T47"/>
                        </a:cxn>
                        <a:cxn ang="T74">
                          <a:pos x="T48" y="T49"/>
                        </a:cxn>
                      </a:cxnLst>
                      <a:rect l="T75" t="T76" r="T77" b="T78"/>
                      <a:pathLst>
                        <a:path w="334" h="174">
                          <a:moveTo>
                            <a:pt x="167" y="174"/>
                          </a:moveTo>
                          <a:lnTo>
                            <a:pt x="212" y="172"/>
                          </a:lnTo>
                          <a:lnTo>
                            <a:pt x="253" y="163"/>
                          </a:lnTo>
                          <a:lnTo>
                            <a:pt x="286" y="150"/>
                          </a:lnTo>
                          <a:lnTo>
                            <a:pt x="312" y="132"/>
                          </a:lnTo>
                          <a:lnTo>
                            <a:pt x="329" y="111"/>
                          </a:lnTo>
                          <a:lnTo>
                            <a:pt x="334" y="87"/>
                          </a:lnTo>
                          <a:lnTo>
                            <a:pt x="329" y="65"/>
                          </a:lnTo>
                          <a:lnTo>
                            <a:pt x="312" y="43"/>
                          </a:lnTo>
                          <a:lnTo>
                            <a:pt x="286" y="26"/>
                          </a:lnTo>
                          <a:lnTo>
                            <a:pt x="253" y="11"/>
                          </a:lnTo>
                          <a:lnTo>
                            <a:pt x="212" y="4"/>
                          </a:lnTo>
                          <a:lnTo>
                            <a:pt x="167" y="0"/>
                          </a:lnTo>
                          <a:lnTo>
                            <a:pt x="123" y="4"/>
                          </a:lnTo>
                          <a:lnTo>
                            <a:pt x="82" y="11"/>
                          </a:lnTo>
                          <a:lnTo>
                            <a:pt x="49" y="26"/>
                          </a:lnTo>
                          <a:lnTo>
                            <a:pt x="23" y="43"/>
                          </a:lnTo>
                          <a:lnTo>
                            <a:pt x="6" y="65"/>
                          </a:lnTo>
                          <a:lnTo>
                            <a:pt x="0" y="87"/>
                          </a:lnTo>
                          <a:lnTo>
                            <a:pt x="6" y="111"/>
                          </a:lnTo>
                          <a:lnTo>
                            <a:pt x="23" y="132"/>
                          </a:lnTo>
                          <a:lnTo>
                            <a:pt x="49" y="150"/>
                          </a:lnTo>
                          <a:lnTo>
                            <a:pt x="82" y="163"/>
                          </a:lnTo>
                          <a:lnTo>
                            <a:pt x="123" y="172"/>
                          </a:lnTo>
                          <a:lnTo>
                            <a:pt x="167" y="174"/>
                          </a:lnTo>
                          <a:close/>
                        </a:path>
                      </a:pathLst>
                    </a:custGeom>
                    <a:solidFill>
                      <a:srgbClr val="BFBFBF"/>
                    </a:solidFill>
                    <a:ln w="0">
                      <a:solidFill>
                        <a:srgbClr val="BFBFB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21" name="Freeform 241"/>
                    <p:cNvSpPr>
                      <a:spLocks/>
                    </p:cNvSpPr>
                    <p:nvPr/>
                  </p:nvSpPr>
                  <p:spPr bwMode="auto">
                    <a:xfrm>
                      <a:off x="1295" y="3235"/>
                      <a:ext cx="334" cy="174"/>
                    </a:xfrm>
                    <a:custGeom>
                      <a:avLst/>
                      <a:gdLst>
                        <a:gd name="T0" fmla="*/ 167 w 334"/>
                        <a:gd name="T1" fmla="*/ 174 h 174"/>
                        <a:gd name="T2" fmla="*/ 212 w 334"/>
                        <a:gd name="T3" fmla="*/ 172 h 174"/>
                        <a:gd name="T4" fmla="*/ 253 w 334"/>
                        <a:gd name="T5" fmla="*/ 163 h 174"/>
                        <a:gd name="T6" fmla="*/ 286 w 334"/>
                        <a:gd name="T7" fmla="*/ 150 h 174"/>
                        <a:gd name="T8" fmla="*/ 312 w 334"/>
                        <a:gd name="T9" fmla="*/ 132 h 174"/>
                        <a:gd name="T10" fmla="*/ 329 w 334"/>
                        <a:gd name="T11" fmla="*/ 111 h 174"/>
                        <a:gd name="T12" fmla="*/ 334 w 334"/>
                        <a:gd name="T13" fmla="*/ 87 h 174"/>
                        <a:gd name="T14" fmla="*/ 329 w 334"/>
                        <a:gd name="T15" fmla="*/ 65 h 174"/>
                        <a:gd name="T16" fmla="*/ 312 w 334"/>
                        <a:gd name="T17" fmla="*/ 43 h 174"/>
                        <a:gd name="T18" fmla="*/ 286 w 334"/>
                        <a:gd name="T19" fmla="*/ 26 h 174"/>
                        <a:gd name="T20" fmla="*/ 253 w 334"/>
                        <a:gd name="T21" fmla="*/ 11 h 174"/>
                        <a:gd name="T22" fmla="*/ 212 w 334"/>
                        <a:gd name="T23" fmla="*/ 4 h 174"/>
                        <a:gd name="T24" fmla="*/ 167 w 334"/>
                        <a:gd name="T25" fmla="*/ 0 h 174"/>
                        <a:gd name="T26" fmla="*/ 123 w 334"/>
                        <a:gd name="T27" fmla="*/ 4 h 174"/>
                        <a:gd name="T28" fmla="*/ 82 w 334"/>
                        <a:gd name="T29" fmla="*/ 11 h 174"/>
                        <a:gd name="T30" fmla="*/ 49 w 334"/>
                        <a:gd name="T31" fmla="*/ 26 h 174"/>
                        <a:gd name="T32" fmla="*/ 23 w 334"/>
                        <a:gd name="T33" fmla="*/ 43 h 174"/>
                        <a:gd name="T34" fmla="*/ 6 w 334"/>
                        <a:gd name="T35" fmla="*/ 65 h 174"/>
                        <a:gd name="T36" fmla="*/ 0 w 334"/>
                        <a:gd name="T37" fmla="*/ 87 h 174"/>
                        <a:gd name="T38" fmla="*/ 6 w 334"/>
                        <a:gd name="T39" fmla="*/ 111 h 174"/>
                        <a:gd name="T40" fmla="*/ 23 w 334"/>
                        <a:gd name="T41" fmla="*/ 132 h 174"/>
                        <a:gd name="T42" fmla="*/ 49 w 334"/>
                        <a:gd name="T43" fmla="*/ 150 h 174"/>
                        <a:gd name="T44" fmla="*/ 82 w 334"/>
                        <a:gd name="T45" fmla="*/ 163 h 174"/>
                        <a:gd name="T46" fmla="*/ 123 w 334"/>
                        <a:gd name="T47" fmla="*/ 172 h 174"/>
                        <a:gd name="T48" fmla="*/ 167 w 334"/>
                        <a:gd name="T49" fmla="*/ 174 h 174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w 334"/>
                        <a:gd name="T76" fmla="*/ 0 h 174"/>
                        <a:gd name="T77" fmla="*/ 334 w 334"/>
                        <a:gd name="T78" fmla="*/ 174 h 174"/>
                      </a:gdLst>
                      <a:ahLst/>
                      <a:cxnLst>
                        <a:cxn ang="T50">
                          <a:pos x="T0" y="T1"/>
                        </a:cxn>
                        <a:cxn ang="T51">
                          <a:pos x="T2" y="T3"/>
                        </a:cxn>
                        <a:cxn ang="T52">
                          <a:pos x="T4" y="T5"/>
                        </a:cxn>
                        <a:cxn ang="T53">
                          <a:pos x="T6" y="T7"/>
                        </a:cxn>
                        <a:cxn ang="T54">
                          <a:pos x="T8" y="T9"/>
                        </a:cxn>
                        <a:cxn ang="T55">
                          <a:pos x="T10" y="T11"/>
                        </a:cxn>
                        <a:cxn ang="T56">
                          <a:pos x="T12" y="T13"/>
                        </a:cxn>
                        <a:cxn ang="T57">
                          <a:pos x="T14" y="T15"/>
                        </a:cxn>
                        <a:cxn ang="T58">
                          <a:pos x="T16" y="T17"/>
                        </a:cxn>
                        <a:cxn ang="T59">
                          <a:pos x="T18" y="T19"/>
                        </a:cxn>
                        <a:cxn ang="T60">
                          <a:pos x="T20" y="T21"/>
                        </a:cxn>
                        <a:cxn ang="T61">
                          <a:pos x="T22" y="T23"/>
                        </a:cxn>
                        <a:cxn ang="T62">
                          <a:pos x="T24" y="T25"/>
                        </a:cxn>
                        <a:cxn ang="T63">
                          <a:pos x="T26" y="T27"/>
                        </a:cxn>
                        <a:cxn ang="T64">
                          <a:pos x="T28" y="T29"/>
                        </a:cxn>
                        <a:cxn ang="T65">
                          <a:pos x="T30" y="T31"/>
                        </a:cxn>
                        <a:cxn ang="T66">
                          <a:pos x="T32" y="T33"/>
                        </a:cxn>
                        <a:cxn ang="T67">
                          <a:pos x="T34" y="T35"/>
                        </a:cxn>
                        <a:cxn ang="T68">
                          <a:pos x="T36" y="T37"/>
                        </a:cxn>
                        <a:cxn ang="T69">
                          <a:pos x="T38" y="T39"/>
                        </a:cxn>
                        <a:cxn ang="T70">
                          <a:pos x="T40" y="T41"/>
                        </a:cxn>
                        <a:cxn ang="T71">
                          <a:pos x="T42" y="T43"/>
                        </a:cxn>
                        <a:cxn ang="T72">
                          <a:pos x="T44" y="T45"/>
                        </a:cxn>
                        <a:cxn ang="T73">
                          <a:pos x="T46" y="T47"/>
                        </a:cxn>
                        <a:cxn ang="T74">
                          <a:pos x="T48" y="T49"/>
                        </a:cxn>
                      </a:cxnLst>
                      <a:rect l="T75" t="T76" r="T77" b="T78"/>
                      <a:pathLst>
                        <a:path w="334" h="174">
                          <a:moveTo>
                            <a:pt x="167" y="174"/>
                          </a:moveTo>
                          <a:lnTo>
                            <a:pt x="212" y="172"/>
                          </a:lnTo>
                          <a:lnTo>
                            <a:pt x="253" y="163"/>
                          </a:lnTo>
                          <a:lnTo>
                            <a:pt x="286" y="150"/>
                          </a:lnTo>
                          <a:lnTo>
                            <a:pt x="312" y="132"/>
                          </a:lnTo>
                          <a:lnTo>
                            <a:pt x="329" y="111"/>
                          </a:lnTo>
                          <a:lnTo>
                            <a:pt x="334" y="87"/>
                          </a:lnTo>
                          <a:lnTo>
                            <a:pt x="329" y="65"/>
                          </a:lnTo>
                          <a:lnTo>
                            <a:pt x="312" y="43"/>
                          </a:lnTo>
                          <a:lnTo>
                            <a:pt x="286" y="26"/>
                          </a:lnTo>
                          <a:lnTo>
                            <a:pt x="253" y="11"/>
                          </a:lnTo>
                          <a:lnTo>
                            <a:pt x="212" y="4"/>
                          </a:lnTo>
                          <a:lnTo>
                            <a:pt x="167" y="0"/>
                          </a:lnTo>
                          <a:lnTo>
                            <a:pt x="123" y="4"/>
                          </a:lnTo>
                          <a:lnTo>
                            <a:pt x="82" y="11"/>
                          </a:lnTo>
                          <a:lnTo>
                            <a:pt x="49" y="26"/>
                          </a:lnTo>
                          <a:lnTo>
                            <a:pt x="23" y="43"/>
                          </a:lnTo>
                          <a:lnTo>
                            <a:pt x="6" y="65"/>
                          </a:lnTo>
                          <a:lnTo>
                            <a:pt x="0" y="87"/>
                          </a:lnTo>
                          <a:lnTo>
                            <a:pt x="6" y="111"/>
                          </a:lnTo>
                          <a:lnTo>
                            <a:pt x="23" y="132"/>
                          </a:lnTo>
                          <a:lnTo>
                            <a:pt x="49" y="150"/>
                          </a:lnTo>
                          <a:lnTo>
                            <a:pt x="82" y="163"/>
                          </a:lnTo>
                          <a:lnTo>
                            <a:pt x="123" y="172"/>
                          </a:lnTo>
                          <a:lnTo>
                            <a:pt x="167" y="174"/>
                          </a:lnTo>
                        </a:path>
                      </a:pathLst>
                    </a:cu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22" name="Freeform 242"/>
                    <p:cNvSpPr>
                      <a:spLocks/>
                    </p:cNvSpPr>
                    <p:nvPr/>
                  </p:nvSpPr>
                  <p:spPr bwMode="auto">
                    <a:xfrm>
                      <a:off x="1327" y="3218"/>
                      <a:ext cx="273" cy="163"/>
                    </a:xfrm>
                    <a:custGeom>
                      <a:avLst/>
                      <a:gdLst>
                        <a:gd name="T0" fmla="*/ 135 w 273"/>
                        <a:gd name="T1" fmla="*/ 163 h 163"/>
                        <a:gd name="T2" fmla="*/ 172 w 273"/>
                        <a:gd name="T3" fmla="*/ 162 h 163"/>
                        <a:gd name="T4" fmla="*/ 204 w 273"/>
                        <a:gd name="T5" fmla="*/ 154 h 163"/>
                        <a:gd name="T6" fmla="*/ 232 w 273"/>
                        <a:gd name="T7" fmla="*/ 143 h 163"/>
                        <a:gd name="T8" fmla="*/ 254 w 273"/>
                        <a:gd name="T9" fmla="*/ 128 h 163"/>
                        <a:gd name="T10" fmla="*/ 267 w 273"/>
                        <a:gd name="T11" fmla="*/ 112 h 163"/>
                        <a:gd name="T12" fmla="*/ 273 w 273"/>
                        <a:gd name="T13" fmla="*/ 93 h 163"/>
                        <a:gd name="T14" fmla="*/ 267 w 273"/>
                        <a:gd name="T15" fmla="*/ 73 h 163"/>
                        <a:gd name="T16" fmla="*/ 254 w 273"/>
                        <a:gd name="T17" fmla="*/ 50 h 163"/>
                        <a:gd name="T18" fmla="*/ 232 w 273"/>
                        <a:gd name="T19" fmla="*/ 32 h 163"/>
                        <a:gd name="T20" fmla="*/ 204 w 273"/>
                        <a:gd name="T21" fmla="*/ 15 h 163"/>
                        <a:gd name="T22" fmla="*/ 172 w 273"/>
                        <a:gd name="T23" fmla="*/ 4 h 163"/>
                        <a:gd name="T24" fmla="*/ 135 w 273"/>
                        <a:gd name="T25" fmla="*/ 0 h 163"/>
                        <a:gd name="T26" fmla="*/ 100 w 273"/>
                        <a:gd name="T27" fmla="*/ 4 h 163"/>
                        <a:gd name="T28" fmla="*/ 67 w 273"/>
                        <a:gd name="T29" fmla="*/ 15 h 163"/>
                        <a:gd name="T30" fmla="*/ 41 w 273"/>
                        <a:gd name="T31" fmla="*/ 32 h 163"/>
                        <a:gd name="T32" fmla="*/ 18 w 273"/>
                        <a:gd name="T33" fmla="*/ 50 h 163"/>
                        <a:gd name="T34" fmla="*/ 5 w 273"/>
                        <a:gd name="T35" fmla="*/ 73 h 163"/>
                        <a:gd name="T36" fmla="*/ 0 w 273"/>
                        <a:gd name="T37" fmla="*/ 93 h 163"/>
                        <a:gd name="T38" fmla="*/ 5 w 273"/>
                        <a:gd name="T39" fmla="*/ 112 h 163"/>
                        <a:gd name="T40" fmla="*/ 18 w 273"/>
                        <a:gd name="T41" fmla="*/ 128 h 163"/>
                        <a:gd name="T42" fmla="*/ 41 w 273"/>
                        <a:gd name="T43" fmla="*/ 143 h 163"/>
                        <a:gd name="T44" fmla="*/ 67 w 273"/>
                        <a:gd name="T45" fmla="*/ 154 h 163"/>
                        <a:gd name="T46" fmla="*/ 100 w 273"/>
                        <a:gd name="T47" fmla="*/ 162 h 163"/>
                        <a:gd name="T48" fmla="*/ 135 w 273"/>
                        <a:gd name="T49" fmla="*/ 163 h 163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w 273"/>
                        <a:gd name="T76" fmla="*/ 0 h 163"/>
                        <a:gd name="T77" fmla="*/ 273 w 273"/>
                        <a:gd name="T78" fmla="*/ 163 h 163"/>
                      </a:gdLst>
                      <a:ahLst/>
                      <a:cxnLst>
                        <a:cxn ang="T50">
                          <a:pos x="T0" y="T1"/>
                        </a:cxn>
                        <a:cxn ang="T51">
                          <a:pos x="T2" y="T3"/>
                        </a:cxn>
                        <a:cxn ang="T52">
                          <a:pos x="T4" y="T5"/>
                        </a:cxn>
                        <a:cxn ang="T53">
                          <a:pos x="T6" y="T7"/>
                        </a:cxn>
                        <a:cxn ang="T54">
                          <a:pos x="T8" y="T9"/>
                        </a:cxn>
                        <a:cxn ang="T55">
                          <a:pos x="T10" y="T11"/>
                        </a:cxn>
                        <a:cxn ang="T56">
                          <a:pos x="T12" y="T13"/>
                        </a:cxn>
                        <a:cxn ang="T57">
                          <a:pos x="T14" y="T15"/>
                        </a:cxn>
                        <a:cxn ang="T58">
                          <a:pos x="T16" y="T17"/>
                        </a:cxn>
                        <a:cxn ang="T59">
                          <a:pos x="T18" y="T19"/>
                        </a:cxn>
                        <a:cxn ang="T60">
                          <a:pos x="T20" y="T21"/>
                        </a:cxn>
                        <a:cxn ang="T61">
                          <a:pos x="T22" y="T23"/>
                        </a:cxn>
                        <a:cxn ang="T62">
                          <a:pos x="T24" y="T25"/>
                        </a:cxn>
                        <a:cxn ang="T63">
                          <a:pos x="T26" y="T27"/>
                        </a:cxn>
                        <a:cxn ang="T64">
                          <a:pos x="T28" y="T29"/>
                        </a:cxn>
                        <a:cxn ang="T65">
                          <a:pos x="T30" y="T31"/>
                        </a:cxn>
                        <a:cxn ang="T66">
                          <a:pos x="T32" y="T33"/>
                        </a:cxn>
                        <a:cxn ang="T67">
                          <a:pos x="T34" y="T35"/>
                        </a:cxn>
                        <a:cxn ang="T68">
                          <a:pos x="T36" y="T37"/>
                        </a:cxn>
                        <a:cxn ang="T69">
                          <a:pos x="T38" y="T39"/>
                        </a:cxn>
                        <a:cxn ang="T70">
                          <a:pos x="T40" y="T41"/>
                        </a:cxn>
                        <a:cxn ang="T71">
                          <a:pos x="T42" y="T43"/>
                        </a:cxn>
                        <a:cxn ang="T72">
                          <a:pos x="T44" y="T45"/>
                        </a:cxn>
                        <a:cxn ang="T73">
                          <a:pos x="T46" y="T47"/>
                        </a:cxn>
                        <a:cxn ang="T74">
                          <a:pos x="T48" y="T49"/>
                        </a:cxn>
                      </a:cxnLst>
                      <a:rect l="T75" t="T76" r="T77" b="T78"/>
                      <a:pathLst>
                        <a:path w="273" h="163">
                          <a:moveTo>
                            <a:pt x="135" y="163"/>
                          </a:moveTo>
                          <a:lnTo>
                            <a:pt x="172" y="162"/>
                          </a:lnTo>
                          <a:lnTo>
                            <a:pt x="204" y="154"/>
                          </a:lnTo>
                          <a:lnTo>
                            <a:pt x="232" y="143"/>
                          </a:lnTo>
                          <a:lnTo>
                            <a:pt x="254" y="128"/>
                          </a:lnTo>
                          <a:lnTo>
                            <a:pt x="267" y="112"/>
                          </a:lnTo>
                          <a:lnTo>
                            <a:pt x="273" y="93"/>
                          </a:lnTo>
                          <a:lnTo>
                            <a:pt x="267" y="73"/>
                          </a:lnTo>
                          <a:lnTo>
                            <a:pt x="254" y="50"/>
                          </a:lnTo>
                          <a:lnTo>
                            <a:pt x="232" y="32"/>
                          </a:lnTo>
                          <a:lnTo>
                            <a:pt x="204" y="15"/>
                          </a:lnTo>
                          <a:lnTo>
                            <a:pt x="172" y="4"/>
                          </a:lnTo>
                          <a:lnTo>
                            <a:pt x="135" y="0"/>
                          </a:lnTo>
                          <a:lnTo>
                            <a:pt x="100" y="4"/>
                          </a:lnTo>
                          <a:lnTo>
                            <a:pt x="67" y="15"/>
                          </a:lnTo>
                          <a:lnTo>
                            <a:pt x="41" y="32"/>
                          </a:lnTo>
                          <a:lnTo>
                            <a:pt x="18" y="50"/>
                          </a:lnTo>
                          <a:lnTo>
                            <a:pt x="5" y="73"/>
                          </a:lnTo>
                          <a:lnTo>
                            <a:pt x="0" y="93"/>
                          </a:lnTo>
                          <a:lnTo>
                            <a:pt x="5" y="112"/>
                          </a:lnTo>
                          <a:lnTo>
                            <a:pt x="18" y="128"/>
                          </a:lnTo>
                          <a:lnTo>
                            <a:pt x="41" y="143"/>
                          </a:lnTo>
                          <a:lnTo>
                            <a:pt x="67" y="154"/>
                          </a:lnTo>
                          <a:lnTo>
                            <a:pt x="100" y="162"/>
                          </a:lnTo>
                          <a:lnTo>
                            <a:pt x="135" y="163"/>
                          </a:lnTo>
                          <a:close/>
                        </a:path>
                      </a:pathLst>
                    </a:custGeom>
                    <a:solidFill>
                      <a:srgbClr val="404040"/>
                    </a:solidFill>
                    <a:ln w="0">
                      <a:solidFill>
                        <a:srgbClr val="40404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23" name="Freeform 243"/>
                    <p:cNvSpPr>
                      <a:spLocks/>
                    </p:cNvSpPr>
                    <p:nvPr/>
                  </p:nvSpPr>
                  <p:spPr bwMode="auto">
                    <a:xfrm>
                      <a:off x="1340" y="3218"/>
                      <a:ext cx="247" cy="149"/>
                    </a:xfrm>
                    <a:custGeom>
                      <a:avLst/>
                      <a:gdLst>
                        <a:gd name="T0" fmla="*/ 122 w 247"/>
                        <a:gd name="T1" fmla="*/ 149 h 149"/>
                        <a:gd name="T2" fmla="*/ 161 w 247"/>
                        <a:gd name="T3" fmla="*/ 145 h 149"/>
                        <a:gd name="T4" fmla="*/ 195 w 247"/>
                        <a:gd name="T5" fmla="*/ 136 h 149"/>
                        <a:gd name="T6" fmla="*/ 222 w 247"/>
                        <a:gd name="T7" fmla="*/ 123 h 149"/>
                        <a:gd name="T8" fmla="*/ 239 w 247"/>
                        <a:gd name="T9" fmla="*/ 104 h 149"/>
                        <a:gd name="T10" fmla="*/ 247 w 247"/>
                        <a:gd name="T11" fmla="*/ 86 h 149"/>
                        <a:gd name="T12" fmla="*/ 241 w 247"/>
                        <a:gd name="T13" fmla="*/ 67 h 149"/>
                        <a:gd name="T14" fmla="*/ 228 w 247"/>
                        <a:gd name="T15" fmla="*/ 47 h 149"/>
                        <a:gd name="T16" fmla="*/ 209 w 247"/>
                        <a:gd name="T17" fmla="*/ 30 h 149"/>
                        <a:gd name="T18" fmla="*/ 185 w 247"/>
                        <a:gd name="T19" fmla="*/ 15 h 149"/>
                        <a:gd name="T20" fmla="*/ 156 w 247"/>
                        <a:gd name="T21" fmla="*/ 4 h 149"/>
                        <a:gd name="T22" fmla="*/ 122 w 247"/>
                        <a:gd name="T23" fmla="*/ 0 h 149"/>
                        <a:gd name="T24" fmla="*/ 91 w 247"/>
                        <a:gd name="T25" fmla="*/ 4 h 149"/>
                        <a:gd name="T26" fmla="*/ 61 w 247"/>
                        <a:gd name="T27" fmla="*/ 15 h 149"/>
                        <a:gd name="T28" fmla="*/ 37 w 247"/>
                        <a:gd name="T29" fmla="*/ 30 h 149"/>
                        <a:gd name="T30" fmla="*/ 17 w 247"/>
                        <a:gd name="T31" fmla="*/ 47 h 149"/>
                        <a:gd name="T32" fmla="*/ 5 w 247"/>
                        <a:gd name="T33" fmla="*/ 67 h 149"/>
                        <a:gd name="T34" fmla="*/ 0 w 247"/>
                        <a:gd name="T35" fmla="*/ 86 h 149"/>
                        <a:gd name="T36" fmla="*/ 7 w 247"/>
                        <a:gd name="T37" fmla="*/ 104 h 149"/>
                        <a:gd name="T38" fmla="*/ 24 w 247"/>
                        <a:gd name="T39" fmla="*/ 123 h 149"/>
                        <a:gd name="T40" fmla="*/ 50 w 247"/>
                        <a:gd name="T41" fmla="*/ 136 h 149"/>
                        <a:gd name="T42" fmla="*/ 85 w 247"/>
                        <a:gd name="T43" fmla="*/ 145 h 149"/>
                        <a:gd name="T44" fmla="*/ 122 w 247"/>
                        <a:gd name="T45" fmla="*/ 149 h 149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w 247"/>
                        <a:gd name="T70" fmla="*/ 0 h 149"/>
                        <a:gd name="T71" fmla="*/ 247 w 247"/>
                        <a:gd name="T72" fmla="*/ 149 h 149"/>
                      </a:gdLst>
                      <a:ahLst/>
                      <a:cxnLst>
                        <a:cxn ang="T46">
                          <a:pos x="T0" y="T1"/>
                        </a:cxn>
                        <a:cxn ang="T47">
                          <a:pos x="T2" y="T3"/>
                        </a:cxn>
                        <a:cxn ang="T48">
                          <a:pos x="T4" y="T5"/>
                        </a:cxn>
                        <a:cxn ang="T49">
                          <a:pos x="T6" y="T7"/>
                        </a:cxn>
                        <a:cxn ang="T50">
                          <a:pos x="T8" y="T9"/>
                        </a:cxn>
                        <a:cxn ang="T51">
                          <a:pos x="T10" y="T11"/>
                        </a:cxn>
                        <a:cxn ang="T52">
                          <a:pos x="T12" y="T13"/>
                        </a:cxn>
                        <a:cxn ang="T53">
                          <a:pos x="T14" y="T15"/>
                        </a:cxn>
                        <a:cxn ang="T54">
                          <a:pos x="T16" y="T17"/>
                        </a:cxn>
                        <a:cxn ang="T55">
                          <a:pos x="T18" y="T19"/>
                        </a:cxn>
                        <a:cxn ang="T56">
                          <a:pos x="T20" y="T21"/>
                        </a:cxn>
                        <a:cxn ang="T57">
                          <a:pos x="T22" y="T23"/>
                        </a:cxn>
                        <a:cxn ang="T58">
                          <a:pos x="T24" y="T25"/>
                        </a:cxn>
                        <a:cxn ang="T59">
                          <a:pos x="T26" y="T27"/>
                        </a:cxn>
                        <a:cxn ang="T60">
                          <a:pos x="T28" y="T29"/>
                        </a:cxn>
                        <a:cxn ang="T61">
                          <a:pos x="T30" y="T31"/>
                        </a:cxn>
                        <a:cxn ang="T62">
                          <a:pos x="T32" y="T33"/>
                        </a:cxn>
                        <a:cxn ang="T63">
                          <a:pos x="T34" y="T35"/>
                        </a:cxn>
                        <a:cxn ang="T64">
                          <a:pos x="T36" y="T37"/>
                        </a:cxn>
                        <a:cxn ang="T65">
                          <a:pos x="T38" y="T39"/>
                        </a:cxn>
                        <a:cxn ang="T66">
                          <a:pos x="T40" y="T41"/>
                        </a:cxn>
                        <a:cxn ang="T67">
                          <a:pos x="T42" y="T43"/>
                        </a:cxn>
                        <a:cxn ang="T68">
                          <a:pos x="T44" y="T45"/>
                        </a:cxn>
                      </a:cxnLst>
                      <a:rect l="T69" t="T70" r="T71" b="T72"/>
                      <a:pathLst>
                        <a:path w="247" h="149">
                          <a:moveTo>
                            <a:pt x="122" y="149"/>
                          </a:moveTo>
                          <a:lnTo>
                            <a:pt x="161" y="145"/>
                          </a:lnTo>
                          <a:lnTo>
                            <a:pt x="195" y="136"/>
                          </a:lnTo>
                          <a:lnTo>
                            <a:pt x="222" y="123"/>
                          </a:lnTo>
                          <a:lnTo>
                            <a:pt x="239" y="104"/>
                          </a:lnTo>
                          <a:lnTo>
                            <a:pt x="247" y="86"/>
                          </a:lnTo>
                          <a:lnTo>
                            <a:pt x="241" y="67"/>
                          </a:lnTo>
                          <a:lnTo>
                            <a:pt x="228" y="47"/>
                          </a:lnTo>
                          <a:lnTo>
                            <a:pt x="209" y="30"/>
                          </a:lnTo>
                          <a:lnTo>
                            <a:pt x="185" y="15"/>
                          </a:lnTo>
                          <a:lnTo>
                            <a:pt x="156" y="4"/>
                          </a:lnTo>
                          <a:lnTo>
                            <a:pt x="122" y="0"/>
                          </a:lnTo>
                          <a:lnTo>
                            <a:pt x="91" y="4"/>
                          </a:lnTo>
                          <a:lnTo>
                            <a:pt x="61" y="15"/>
                          </a:lnTo>
                          <a:lnTo>
                            <a:pt x="37" y="30"/>
                          </a:lnTo>
                          <a:lnTo>
                            <a:pt x="17" y="47"/>
                          </a:lnTo>
                          <a:lnTo>
                            <a:pt x="5" y="67"/>
                          </a:lnTo>
                          <a:lnTo>
                            <a:pt x="0" y="86"/>
                          </a:lnTo>
                          <a:lnTo>
                            <a:pt x="7" y="104"/>
                          </a:lnTo>
                          <a:lnTo>
                            <a:pt x="24" y="123"/>
                          </a:lnTo>
                          <a:lnTo>
                            <a:pt x="50" y="136"/>
                          </a:lnTo>
                          <a:lnTo>
                            <a:pt x="85" y="145"/>
                          </a:lnTo>
                          <a:lnTo>
                            <a:pt x="122" y="149"/>
                          </a:lnTo>
                          <a:close/>
                        </a:path>
                      </a:pathLst>
                    </a:custGeom>
                    <a:solidFill>
                      <a:srgbClr val="585858"/>
                    </a:solidFill>
                    <a:ln w="0">
                      <a:solidFill>
                        <a:srgbClr val="585858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24" name="Freeform 244"/>
                    <p:cNvSpPr>
                      <a:spLocks/>
                    </p:cNvSpPr>
                    <p:nvPr/>
                  </p:nvSpPr>
                  <p:spPr bwMode="auto">
                    <a:xfrm>
                      <a:off x="1355" y="3220"/>
                      <a:ext cx="217" cy="132"/>
                    </a:xfrm>
                    <a:custGeom>
                      <a:avLst/>
                      <a:gdLst>
                        <a:gd name="T0" fmla="*/ 109 w 217"/>
                        <a:gd name="T1" fmla="*/ 132 h 132"/>
                        <a:gd name="T2" fmla="*/ 143 w 217"/>
                        <a:gd name="T3" fmla="*/ 128 h 132"/>
                        <a:gd name="T4" fmla="*/ 172 w 217"/>
                        <a:gd name="T5" fmla="*/ 121 h 132"/>
                        <a:gd name="T6" fmla="*/ 196 w 217"/>
                        <a:gd name="T7" fmla="*/ 108 h 132"/>
                        <a:gd name="T8" fmla="*/ 211 w 217"/>
                        <a:gd name="T9" fmla="*/ 93 h 132"/>
                        <a:gd name="T10" fmla="*/ 217 w 217"/>
                        <a:gd name="T11" fmla="*/ 74 h 132"/>
                        <a:gd name="T12" fmla="*/ 211 w 217"/>
                        <a:gd name="T13" fmla="*/ 56 h 132"/>
                        <a:gd name="T14" fmla="*/ 196 w 217"/>
                        <a:gd name="T15" fmla="*/ 35 h 132"/>
                        <a:gd name="T16" fmla="*/ 172 w 217"/>
                        <a:gd name="T17" fmla="*/ 17 h 132"/>
                        <a:gd name="T18" fmla="*/ 143 w 217"/>
                        <a:gd name="T19" fmla="*/ 4 h 132"/>
                        <a:gd name="T20" fmla="*/ 109 w 217"/>
                        <a:gd name="T21" fmla="*/ 0 h 132"/>
                        <a:gd name="T22" fmla="*/ 74 w 217"/>
                        <a:gd name="T23" fmla="*/ 4 h 132"/>
                        <a:gd name="T24" fmla="*/ 44 w 217"/>
                        <a:gd name="T25" fmla="*/ 17 h 132"/>
                        <a:gd name="T26" fmla="*/ 20 w 217"/>
                        <a:gd name="T27" fmla="*/ 35 h 132"/>
                        <a:gd name="T28" fmla="*/ 5 w 217"/>
                        <a:gd name="T29" fmla="*/ 56 h 132"/>
                        <a:gd name="T30" fmla="*/ 0 w 217"/>
                        <a:gd name="T31" fmla="*/ 74 h 132"/>
                        <a:gd name="T32" fmla="*/ 5 w 217"/>
                        <a:gd name="T33" fmla="*/ 93 h 132"/>
                        <a:gd name="T34" fmla="*/ 20 w 217"/>
                        <a:gd name="T35" fmla="*/ 108 h 132"/>
                        <a:gd name="T36" fmla="*/ 44 w 217"/>
                        <a:gd name="T37" fmla="*/ 121 h 132"/>
                        <a:gd name="T38" fmla="*/ 74 w 217"/>
                        <a:gd name="T39" fmla="*/ 128 h 132"/>
                        <a:gd name="T40" fmla="*/ 109 w 217"/>
                        <a:gd name="T41" fmla="*/ 132 h 132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w 217"/>
                        <a:gd name="T64" fmla="*/ 0 h 132"/>
                        <a:gd name="T65" fmla="*/ 217 w 217"/>
                        <a:gd name="T66" fmla="*/ 132 h 132"/>
                      </a:gdLst>
                      <a:ahLst/>
                      <a:cxnLst>
                        <a:cxn ang="T42">
                          <a:pos x="T0" y="T1"/>
                        </a:cxn>
                        <a:cxn ang="T43">
                          <a:pos x="T2" y="T3"/>
                        </a:cxn>
                        <a:cxn ang="T44">
                          <a:pos x="T4" y="T5"/>
                        </a:cxn>
                        <a:cxn ang="T45">
                          <a:pos x="T6" y="T7"/>
                        </a:cxn>
                        <a:cxn ang="T46">
                          <a:pos x="T8" y="T9"/>
                        </a:cxn>
                        <a:cxn ang="T47">
                          <a:pos x="T10" y="T11"/>
                        </a:cxn>
                        <a:cxn ang="T48">
                          <a:pos x="T12" y="T13"/>
                        </a:cxn>
                        <a:cxn ang="T49">
                          <a:pos x="T14" y="T15"/>
                        </a:cxn>
                        <a:cxn ang="T50">
                          <a:pos x="T16" y="T17"/>
                        </a:cxn>
                        <a:cxn ang="T51">
                          <a:pos x="T18" y="T19"/>
                        </a:cxn>
                        <a:cxn ang="T52">
                          <a:pos x="T20" y="T21"/>
                        </a:cxn>
                        <a:cxn ang="T53">
                          <a:pos x="T22" y="T23"/>
                        </a:cxn>
                        <a:cxn ang="T54">
                          <a:pos x="T24" y="T25"/>
                        </a:cxn>
                        <a:cxn ang="T55">
                          <a:pos x="T26" y="T27"/>
                        </a:cxn>
                        <a:cxn ang="T56">
                          <a:pos x="T28" y="T29"/>
                        </a:cxn>
                        <a:cxn ang="T57">
                          <a:pos x="T30" y="T31"/>
                        </a:cxn>
                        <a:cxn ang="T58">
                          <a:pos x="T32" y="T33"/>
                        </a:cxn>
                        <a:cxn ang="T59">
                          <a:pos x="T34" y="T35"/>
                        </a:cxn>
                        <a:cxn ang="T60">
                          <a:pos x="T36" y="T37"/>
                        </a:cxn>
                        <a:cxn ang="T61">
                          <a:pos x="T38" y="T39"/>
                        </a:cxn>
                        <a:cxn ang="T62">
                          <a:pos x="T40" y="T41"/>
                        </a:cxn>
                      </a:cxnLst>
                      <a:rect l="T63" t="T64" r="T65" b="T66"/>
                      <a:pathLst>
                        <a:path w="217" h="132">
                          <a:moveTo>
                            <a:pt x="109" y="132"/>
                          </a:moveTo>
                          <a:lnTo>
                            <a:pt x="143" y="128"/>
                          </a:lnTo>
                          <a:lnTo>
                            <a:pt x="172" y="121"/>
                          </a:lnTo>
                          <a:lnTo>
                            <a:pt x="196" y="108"/>
                          </a:lnTo>
                          <a:lnTo>
                            <a:pt x="211" y="93"/>
                          </a:lnTo>
                          <a:lnTo>
                            <a:pt x="217" y="74"/>
                          </a:lnTo>
                          <a:lnTo>
                            <a:pt x="211" y="56"/>
                          </a:lnTo>
                          <a:lnTo>
                            <a:pt x="196" y="35"/>
                          </a:lnTo>
                          <a:lnTo>
                            <a:pt x="172" y="17"/>
                          </a:lnTo>
                          <a:lnTo>
                            <a:pt x="143" y="4"/>
                          </a:lnTo>
                          <a:lnTo>
                            <a:pt x="109" y="0"/>
                          </a:lnTo>
                          <a:lnTo>
                            <a:pt x="74" y="4"/>
                          </a:lnTo>
                          <a:lnTo>
                            <a:pt x="44" y="17"/>
                          </a:lnTo>
                          <a:lnTo>
                            <a:pt x="20" y="35"/>
                          </a:lnTo>
                          <a:lnTo>
                            <a:pt x="5" y="56"/>
                          </a:lnTo>
                          <a:lnTo>
                            <a:pt x="0" y="74"/>
                          </a:lnTo>
                          <a:lnTo>
                            <a:pt x="5" y="93"/>
                          </a:lnTo>
                          <a:lnTo>
                            <a:pt x="20" y="108"/>
                          </a:lnTo>
                          <a:lnTo>
                            <a:pt x="44" y="121"/>
                          </a:lnTo>
                          <a:lnTo>
                            <a:pt x="74" y="128"/>
                          </a:lnTo>
                          <a:lnTo>
                            <a:pt x="109" y="132"/>
                          </a:lnTo>
                          <a:close/>
                        </a:path>
                      </a:pathLst>
                    </a:custGeom>
                    <a:solidFill>
                      <a:srgbClr val="707070"/>
                    </a:solidFill>
                    <a:ln w="0">
                      <a:solidFill>
                        <a:srgbClr val="70707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25" name="Freeform 245"/>
                    <p:cNvSpPr>
                      <a:spLocks/>
                    </p:cNvSpPr>
                    <p:nvPr/>
                  </p:nvSpPr>
                  <p:spPr bwMode="auto">
                    <a:xfrm>
                      <a:off x="1368" y="3220"/>
                      <a:ext cx="191" cy="117"/>
                    </a:xfrm>
                    <a:custGeom>
                      <a:avLst/>
                      <a:gdLst>
                        <a:gd name="T0" fmla="*/ 96 w 191"/>
                        <a:gd name="T1" fmla="*/ 117 h 117"/>
                        <a:gd name="T2" fmla="*/ 126 w 191"/>
                        <a:gd name="T3" fmla="*/ 115 h 117"/>
                        <a:gd name="T4" fmla="*/ 152 w 191"/>
                        <a:gd name="T5" fmla="*/ 108 h 117"/>
                        <a:gd name="T6" fmla="*/ 172 w 191"/>
                        <a:gd name="T7" fmla="*/ 97 h 117"/>
                        <a:gd name="T8" fmla="*/ 187 w 191"/>
                        <a:gd name="T9" fmla="*/ 84 h 117"/>
                        <a:gd name="T10" fmla="*/ 191 w 191"/>
                        <a:gd name="T11" fmla="*/ 67 h 117"/>
                        <a:gd name="T12" fmla="*/ 187 w 191"/>
                        <a:gd name="T13" fmla="*/ 50 h 117"/>
                        <a:gd name="T14" fmla="*/ 172 w 191"/>
                        <a:gd name="T15" fmla="*/ 32 h 117"/>
                        <a:gd name="T16" fmla="*/ 152 w 191"/>
                        <a:gd name="T17" fmla="*/ 17 h 117"/>
                        <a:gd name="T18" fmla="*/ 126 w 191"/>
                        <a:gd name="T19" fmla="*/ 6 h 117"/>
                        <a:gd name="T20" fmla="*/ 96 w 191"/>
                        <a:gd name="T21" fmla="*/ 0 h 117"/>
                        <a:gd name="T22" fmla="*/ 65 w 191"/>
                        <a:gd name="T23" fmla="*/ 6 h 117"/>
                        <a:gd name="T24" fmla="*/ 39 w 191"/>
                        <a:gd name="T25" fmla="*/ 17 h 117"/>
                        <a:gd name="T26" fmla="*/ 18 w 191"/>
                        <a:gd name="T27" fmla="*/ 32 h 117"/>
                        <a:gd name="T28" fmla="*/ 3 w 191"/>
                        <a:gd name="T29" fmla="*/ 50 h 117"/>
                        <a:gd name="T30" fmla="*/ 0 w 191"/>
                        <a:gd name="T31" fmla="*/ 67 h 117"/>
                        <a:gd name="T32" fmla="*/ 3 w 191"/>
                        <a:gd name="T33" fmla="*/ 84 h 117"/>
                        <a:gd name="T34" fmla="*/ 18 w 191"/>
                        <a:gd name="T35" fmla="*/ 97 h 117"/>
                        <a:gd name="T36" fmla="*/ 39 w 191"/>
                        <a:gd name="T37" fmla="*/ 108 h 117"/>
                        <a:gd name="T38" fmla="*/ 65 w 191"/>
                        <a:gd name="T39" fmla="*/ 115 h 117"/>
                        <a:gd name="T40" fmla="*/ 96 w 191"/>
                        <a:gd name="T41" fmla="*/ 117 h 117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w 191"/>
                        <a:gd name="T64" fmla="*/ 0 h 117"/>
                        <a:gd name="T65" fmla="*/ 191 w 191"/>
                        <a:gd name="T66" fmla="*/ 117 h 117"/>
                      </a:gdLst>
                      <a:ahLst/>
                      <a:cxnLst>
                        <a:cxn ang="T42">
                          <a:pos x="T0" y="T1"/>
                        </a:cxn>
                        <a:cxn ang="T43">
                          <a:pos x="T2" y="T3"/>
                        </a:cxn>
                        <a:cxn ang="T44">
                          <a:pos x="T4" y="T5"/>
                        </a:cxn>
                        <a:cxn ang="T45">
                          <a:pos x="T6" y="T7"/>
                        </a:cxn>
                        <a:cxn ang="T46">
                          <a:pos x="T8" y="T9"/>
                        </a:cxn>
                        <a:cxn ang="T47">
                          <a:pos x="T10" y="T11"/>
                        </a:cxn>
                        <a:cxn ang="T48">
                          <a:pos x="T12" y="T13"/>
                        </a:cxn>
                        <a:cxn ang="T49">
                          <a:pos x="T14" y="T15"/>
                        </a:cxn>
                        <a:cxn ang="T50">
                          <a:pos x="T16" y="T17"/>
                        </a:cxn>
                        <a:cxn ang="T51">
                          <a:pos x="T18" y="T19"/>
                        </a:cxn>
                        <a:cxn ang="T52">
                          <a:pos x="T20" y="T21"/>
                        </a:cxn>
                        <a:cxn ang="T53">
                          <a:pos x="T22" y="T23"/>
                        </a:cxn>
                        <a:cxn ang="T54">
                          <a:pos x="T24" y="T25"/>
                        </a:cxn>
                        <a:cxn ang="T55">
                          <a:pos x="T26" y="T27"/>
                        </a:cxn>
                        <a:cxn ang="T56">
                          <a:pos x="T28" y="T29"/>
                        </a:cxn>
                        <a:cxn ang="T57">
                          <a:pos x="T30" y="T31"/>
                        </a:cxn>
                        <a:cxn ang="T58">
                          <a:pos x="T32" y="T33"/>
                        </a:cxn>
                        <a:cxn ang="T59">
                          <a:pos x="T34" y="T35"/>
                        </a:cxn>
                        <a:cxn ang="T60">
                          <a:pos x="T36" y="T37"/>
                        </a:cxn>
                        <a:cxn ang="T61">
                          <a:pos x="T38" y="T39"/>
                        </a:cxn>
                        <a:cxn ang="T62">
                          <a:pos x="T40" y="T41"/>
                        </a:cxn>
                      </a:cxnLst>
                      <a:rect l="T63" t="T64" r="T65" b="T66"/>
                      <a:pathLst>
                        <a:path w="191" h="117">
                          <a:moveTo>
                            <a:pt x="96" y="117"/>
                          </a:moveTo>
                          <a:lnTo>
                            <a:pt x="126" y="115"/>
                          </a:lnTo>
                          <a:lnTo>
                            <a:pt x="152" y="108"/>
                          </a:lnTo>
                          <a:lnTo>
                            <a:pt x="172" y="97"/>
                          </a:lnTo>
                          <a:lnTo>
                            <a:pt x="187" y="84"/>
                          </a:lnTo>
                          <a:lnTo>
                            <a:pt x="191" y="67"/>
                          </a:lnTo>
                          <a:lnTo>
                            <a:pt x="187" y="50"/>
                          </a:lnTo>
                          <a:lnTo>
                            <a:pt x="172" y="32"/>
                          </a:lnTo>
                          <a:lnTo>
                            <a:pt x="152" y="17"/>
                          </a:lnTo>
                          <a:lnTo>
                            <a:pt x="126" y="6"/>
                          </a:lnTo>
                          <a:lnTo>
                            <a:pt x="96" y="0"/>
                          </a:lnTo>
                          <a:lnTo>
                            <a:pt x="65" y="6"/>
                          </a:lnTo>
                          <a:lnTo>
                            <a:pt x="39" y="17"/>
                          </a:lnTo>
                          <a:lnTo>
                            <a:pt x="18" y="32"/>
                          </a:lnTo>
                          <a:lnTo>
                            <a:pt x="3" y="50"/>
                          </a:lnTo>
                          <a:lnTo>
                            <a:pt x="0" y="67"/>
                          </a:lnTo>
                          <a:lnTo>
                            <a:pt x="3" y="84"/>
                          </a:lnTo>
                          <a:lnTo>
                            <a:pt x="18" y="97"/>
                          </a:lnTo>
                          <a:lnTo>
                            <a:pt x="39" y="108"/>
                          </a:lnTo>
                          <a:lnTo>
                            <a:pt x="65" y="115"/>
                          </a:lnTo>
                          <a:lnTo>
                            <a:pt x="96" y="117"/>
                          </a:lnTo>
                          <a:close/>
                        </a:path>
                      </a:pathLst>
                    </a:custGeom>
                    <a:solidFill>
                      <a:srgbClr val="878787"/>
                    </a:solidFill>
                    <a:ln w="0">
                      <a:solidFill>
                        <a:srgbClr val="878787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26" name="Freeform 246"/>
                    <p:cNvSpPr>
                      <a:spLocks/>
                    </p:cNvSpPr>
                    <p:nvPr/>
                  </p:nvSpPr>
                  <p:spPr bwMode="auto">
                    <a:xfrm>
                      <a:off x="1381" y="3222"/>
                      <a:ext cx="165" cy="100"/>
                    </a:xfrm>
                    <a:custGeom>
                      <a:avLst/>
                      <a:gdLst>
                        <a:gd name="T0" fmla="*/ 83 w 165"/>
                        <a:gd name="T1" fmla="*/ 100 h 100"/>
                        <a:gd name="T2" fmla="*/ 109 w 165"/>
                        <a:gd name="T3" fmla="*/ 98 h 100"/>
                        <a:gd name="T4" fmla="*/ 131 w 165"/>
                        <a:gd name="T5" fmla="*/ 93 h 100"/>
                        <a:gd name="T6" fmla="*/ 150 w 165"/>
                        <a:gd name="T7" fmla="*/ 83 h 100"/>
                        <a:gd name="T8" fmla="*/ 161 w 165"/>
                        <a:gd name="T9" fmla="*/ 70 h 100"/>
                        <a:gd name="T10" fmla="*/ 165 w 165"/>
                        <a:gd name="T11" fmla="*/ 57 h 100"/>
                        <a:gd name="T12" fmla="*/ 161 w 165"/>
                        <a:gd name="T13" fmla="*/ 43 h 100"/>
                        <a:gd name="T14" fmla="*/ 150 w 165"/>
                        <a:gd name="T15" fmla="*/ 26 h 100"/>
                        <a:gd name="T16" fmla="*/ 131 w 165"/>
                        <a:gd name="T17" fmla="*/ 13 h 100"/>
                        <a:gd name="T18" fmla="*/ 109 w 165"/>
                        <a:gd name="T19" fmla="*/ 4 h 100"/>
                        <a:gd name="T20" fmla="*/ 83 w 165"/>
                        <a:gd name="T21" fmla="*/ 0 h 100"/>
                        <a:gd name="T22" fmla="*/ 57 w 165"/>
                        <a:gd name="T23" fmla="*/ 4 h 100"/>
                        <a:gd name="T24" fmla="*/ 33 w 165"/>
                        <a:gd name="T25" fmla="*/ 13 h 100"/>
                        <a:gd name="T26" fmla="*/ 16 w 165"/>
                        <a:gd name="T27" fmla="*/ 26 h 100"/>
                        <a:gd name="T28" fmla="*/ 3 w 165"/>
                        <a:gd name="T29" fmla="*/ 43 h 100"/>
                        <a:gd name="T30" fmla="*/ 0 w 165"/>
                        <a:gd name="T31" fmla="*/ 57 h 100"/>
                        <a:gd name="T32" fmla="*/ 3 w 165"/>
                        <a:gd name="T33" fmla="*/ 70 h 100"/>
                        <a:gd name="T34" fmla="*/ 16 w 165"/>
                        <a:gd name="T35" fmla="*/ 83 h 100"/>
                        <a:gd name="T36" fmla="*/ 33 w 165"/>
                        <a:gd name="T37" fmla="*/ 93 h 100"/>
                        <a:gd name="T38" fmla="*/ 57 w 165"/>
                        <a:gd name="T39" fmla="*/ 98 h 100"/>
                        <a:gd name="T40" fmla="*/ 83 w 165"/>
                        <a:gd name="T41" fmla="*/ 100 h 100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w 165"/>
                        <a:gd name="T64" fmla="*/ 0 h 100"/>
                        <a:gd name="T65" fmla="*/ 165 w 165"/>
                        <a:gd name="T66" fmla="*/ 100 h 100"/>
                      </a:gdLst>
                      <a:ahLst/>
                      <a:cxnLst>
                        <a:cxn ang="T42">
                          <a:pos x="T0" y="T1"/>
                        </a:cxn>
                        <a:cxn ang="T43">
                          <a:pos x="T2" y="T3"/>
                        </a:cxn>
                        <a:cxn ang="T44">
                          <a:pos x="T4" y="T5"/>
                        </a:cxn>
                        <a:cxn ang="T45">
                          <a:pos x="T6" y="T7"/>
                        </a:cxn>
                        <a:cxn ang="T46">
                          <a:pos x="T8" y="T9"/>
                        </a:cxn>
                        <a:cxn ang="T47">
                          <a:pos x="T10" y="T11"/>
                        </a:cxn>
                        <a:cxn ang="T48">
                          <a:pos x="T12" y="T13"/>
                        </a:cxn>
                        <a:cxn ang="T49">
                          <a:pos x="T14" y="T15"/>
                        </a:cxn>
                        <a:cxn ang="T50">
                          <a:pos x="T16" y="T17"/>
                        </a:cxn>
                        <a:cxn ang="T51">
                          <a:pos x="T18" y="T19"/>
                        </a:cxn>
                        <a:cxn ang="T52">
                          <a:pos x="T20" y="T21"/>
                        </a:cxn>
                        <a:cxn ang="T53">
                          <a:pos x="T22" y="T23"/>
                        </a:cxn>
                        <a:cxn ang="T54">
                          <a:pos x="T24" y="T25"/>
                        </a:cxn>
                        <a:cxn ang="T55">
                          <a:pos x="T26" y="T27"/>
                        </a:cxn>
                        <a:cxn ang="T56">
                          <a:pos x="T28" y="T29"/>
                        </a:cxn>
                        <a:cxn ang="T57">
                          <a:pos x="T30" y="T31"/>
                        </a:cxn>
                        <a:cxn ang="T58">
                          <a:pos x="T32" y="T33"/>
                        </a:cxn>
                        <a:cxn ang="T59">
                          <a:pos x="T34" y="T35"/>
                        </a:cxn>
                        <a:cxn ang="T60">
                          <a:pos x="T36" y="T37"/>
                        </a:cxn>
                        <a:cxn ang="T61">
                          <a:pos x="T38" y="T39"/>
                        </a:cxn>
                        <a:cxn ang="T62">
                          <a:pos x="T40" y="T41"/>
                        </a:cxn>
                      </a:cxnLst>
                      <a:rect l="T63" t="T64" r="T65" b="T66"/>
                      <a:pathLst>
                        <a:path w="165" h="100">
                          <a:moveTo>
                            <a:pt x="83" y="100"/>
                          </a:moveTo>
                          <a:lnTo>
                            <a:pt x="109" y="98"/>
                          </a:lnTo>
                          <a:lnTo>
                            <a:pt x="131" y="93"/>
                          </a:lnTo>
                          <a:lnTo>
                            <a:pt x="150" y="83"/>
                          </a:lnTo>
                          <a:lnTo>
                            <a:pt x="161" y="70"/>
                          </a:lnTo>
                          <a:lnTo>
                            <a:pt x="165" y="57"/>
                          </a:lnTo>
                          <a:lnTo>
                            <a:pt x="161" y="43"/>
                          </a:lnTo>
                          <a:lnTo>
                            <a:pt x="150" y="26"/>
                          </a:lnTo>
                          <a:lnTo>
                            <a:pt x="131" y="13"/>
                          </a:lnTo>
                          <a:lnTo>
                            <a:pt x="109" y="4"/>
                          </a:lnTo>
                          <a:lnTo>
                            <a:pt x="83" y="0"/>
                          </a:lnTo>
                          <a:lnTo>
                            <a:pt x="57" y="4"/>
                          </a:lnTo>
                          <a:lnTo>
                            <a:pt x="33" y="13"/>
                          </a:lnTo>
                          <a:lnTo>
                            <a:pt x="16" y="26"/>
                          </a:lnTo>
                          <a:lnTo>
                            <a:pt x="3" y="43"/>
                          </a:lnTo>
                          <a:lnTo>
                            <a:pt x="0" y="57"/>
                          </a:lnTo>
                          <a:lnTo>
                            <a:pt x="3" y="70"/>
                          </a:lnTo>
                          <a:lnTo>
                            <a:pt x="16" y="83"/>
                          </a:lnTo>
                          <a:lnTo>
                            <a:pt x="33" y="93"/>
                          </a:lnTo>
                          <a:lnTo>
                            <a:pt x="57" y="98"/>
                          </a:lnTo>
                          <a:lnTo>
                            <a:pt x="83" y="100"/>
                          </a:lnTo>
                          <a:close/>
                        </a:path>
                      </a:pathLst>
                    </a:custGeom>
                    <a:solidFill>
                      <a:srgbClr val="9F9F9F"/>
                    </a:solidFill>
                    <a:ln w="0">
                      <a:solidFill>
                        <a:srgbClr val="9F9F9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27" name="Freeform 247"/>
                    <p:cNvSpPr>
                      <a:spLocks/>
                    </p:cNvSpPr>
                    <p:nvPr/>
                  </p:nvSpPr>
                  <p:spPr bwMode="auto">
                    <a:xfrm>
                      <a:off x="1394" y="3224"/>
                      <a:ext cx="139" cy="83"/>
                    </a:xfrm>
                    <a:custGeom>
                      <a:avLst/>
                      <a:gdLst>
                        <a:gd name="T0" fmla="*/ 70 w 139"/>
                        <a:gd name="T1" fmla="*/ 83 h 83"/>
                        <a:gd name="T2" fmla="*/ 96 w 139"/>
                        <a:gd name="T3" fmla="*/ 81 h 83"/>
                        <a:gd name="T4" fmla="*/ 118 w 139"/>
                        <a:gd name="T5" fmla="*/ 72 h 83"/>
                        <a:gd name="T6" fmla="*/ 133 w 139"/>
                        <a:gd name="T7" fmla="*/ 61 h 83"/>
                        <a:gd name="T8" fmla="*/ 139 w 139"/>
                        <a:gd name="T9" fmla="*/ 46 h 83"/>
                        <a:gd name="T10" fmla="*/ 133 w 139"/>
                        <a:gd name="T11" fmla="*/ 31 h 83"/>
                        <a:gd name="T12" fmla="*/ 118 w 139"/>
                        <a:gd name="T13" fmla="*/ 17 h 83"/>
                        <a:gd name="T14" fmla="*/ 96 w 139"/>
                        <a:gd name="T15" fmla="*/ 4 h 83"/>
                        <a:gd name="T16" fmla="*/ 70 w 139"/>
                        <a:gd name="T17" fmla="*/ 0 h 83"/>
                        <a:gd name="T18" fmla="*/ 42 w 139"/>
                        <a:gd name="T19" fmla="*/ 4 h 83"/>
                        <a:gd name="T20" fmla="*/ 20 w 139"/>
                        <a:gd name="T21" fmla="*/ 17 h 83"/>
                        <a:gd name="T22" fmla="*/ 5 w 139"/>
                        <a:gd name="T23" fmla="*/ 31 h 83"/>
                        <a:gd name="T24" fmla="*/ 0 w 139"/>
                        <a:gd name="T25" fmla="*/ 46 h 83"/>
                        <a:gd name="T26" fmla="*/ 5 w 139"/>
                        <a:gd name="T27" fmla="*/ 61 h 83"/>
                        <a:gd name="T28" fmla="*/ 20 w 139"/>
                        <a:gd name="T29" fmla="*/ 72 h 83"/>
                        <a:gd name="T30" fmla="*/ 42 w 139"/>
                        <a:gd name="T31" fmla="*/ 81 h 83"/>
                        <a:gd name="T32" fmla="*/ 70 w 139"/>
                        <a:gd name="T33" fmla="*/ 83 h 83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w 139"/>
                        <a:gd name="T52" fmla="*/ 0 h 83"/>
                        <a:gd name="T53" fmla="*/ 139 w 139"/>
                        <a:gd name="T54" fmla="*/ 83 h 83"/>
                      </a:gdLst>
                      <a:ahLst/>
                      <a:cxnLst>
                        <a:cxn ang="T34">
                          <a:pos x="T0" y="T1"/>
                        </a:cxn>
                        <a:cxn ang="T35">
                          <a:pos x="T2" y="T3"/>
                        </a:cxn>
                        <a:cxn ang="T36">
                          <a:pos x="T4" y="T5"/>
                        </a:cxn>
                        <a:cxn ang="T37">
                          <a:pos x="T6" y="T7"/>
                        </a:cxn>
                        <a:cxn ang="T38">
                          <a:pos x="T8" y="T9"/>
                        </a:cxn>
                        <a:cxn ang="T39">
                          <a:pos x="T10" y="T11"/>
                        </a:cxn>
                        <a:cxn ang="T40">
                          <a:pos x="T12" y="T13"/>
                        </a:cxn>
                        <a:cxn ang="T41">
                          <a:pos x="T14" y="T15"/>
                        </a:cxn>
                        <a:cxn ang="T42">
                          <a:pos x="T16" y="T17"/>
                        </a:cxn>
                        <a:cxn ang="T43">
                          <a:pos x="T18" y="T19"/>
                        </a:cxn>
                        <a:cxn ang="T44">
                          <a:pos x="T20" y="T21"/>
                        </a:cxn>
                        <a:cxn ang="T45">
                          <a:pos x="T22" y="T23"/>
                        </a:cxn>
                        <a:cxn ang="T46">
                          <a:pos x="T24" y="T25"/>
                        </a:cxn>
                        <a:cxn ang="T47">
                          <a:pos x="T26" y="T27"/>
                        </a:cxn>
                        <a:cxn ang="T48">
                          <a:pos x="T28" y="T29"/>
                        </a:cxn>
                        <a:cxn ang="T49">
                          <a:pos x="T30" y="T31"/>
                        </a:cxn>
                        <a:cxn ang="T50">
                          <a:pos x="T32" y="T33"/>
                        </a:cxn>
                      </a:cxnLst>
                      <a:rect l="T51" t="T52" r="T53" b="T54"/>
                      <a:pathLst>
                        <a:path w="139" h="83">
                          <a:moveTo>
                            <a:pt x="70" y="83"/>
                          </a:moveTo>
                          <a:lnTo>
                            <a:pt x="96" y="81"/>
                          </a:lnTo>
                          <a:lnTo>
                            <a:pt x="118" y="72"/>
                          </a:lnTo>
                          <a:lnTo>
                            <a:pt x="133" y="61"/>
                          </a:lnTo>
                          <a:lnTo>
                            <a:pt x="139" y="46"/>
                          </a:lnTo>
                          <a:lnTo>
                            <a:pt x="133" y="31"/>
                          </a:lnTo>
                          <a:lnTo>
                            <a:pt x="118" y="17"/>
                          </a:lnTo>
                          <a:lnTo>
                            <a:pt x="96" y="4"/>
                          </a:lnTo>
                          <a:lnTo>
                            <a:pt x="70" y="0"/>
                          </a:lnTo>
                          <a:lnTo>
                            <a:pt x="42" y="4"/>
                          </a:lnTo>
                          <a:lnTo>
                            <a:pt x="20" y="17"/>
                          </a:lnTo>
                          <a:lnTo>
                            <a:pt x="5" y="31"/>
                          </a:lnTo>
                          <a:lnTo>
                            <a:pt x="0" y="46"/>
                          </a:lnTo>
                          <a:lnTo>
                            <a:pt x="5" y="61"/>
                          </a:lnTo>
                          <a:lnTo>
                            <a:pt x="20" y="72"/>
                          </a:lnTo>
                          <a:lnTo>
                            <a:pt x="42" y="81"/>
                          </a:lnTo>
                          <a:lnTo>
                            <a:pt x="70" y="83"/>
                          </a:lnTo>
                          <a:close/>
                        </a:path>
                      </a:pathLst>
                    </a:custGeom>
                    <a:solidFill>
                      <a:srgbClr val="B7B7B7"/>
                    </a:solidFill>
                    <a:ln w="0">
                      <a:solidFill>
                        <a:srgbClr val="B7B7B7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28" name="Freeform 248"/>
                    <p:cNvSpPr>
                      <a:spLocks/>
                    </p:cNvSpPr>
                    <p:nvPr/>
                  </p:nvSpPr>
                  <p:spPr bwMode="auto">
                    <a:xfrm>
                      <a:off x="1407" y="3224"/>
                      <a:ext cx="113" cy="68"/>
                    </a:xfrm>
                    <a:custGeom>
                      <a:avLst/>
                      <a:gdLst>
                        <a:gd name="T0" fmla="*/ 57 w 113"/>
                        <a:gd name="T1" fmla="*/ 68 h 68"/>
                        <a:gd name="T2" fmla="*/ 79 w 113"/>
                        <a:gd name="T3" fmla="*/ 67 h 68"/>
                        <a:gd name="T4" fmla="*/ 96 w 113"/>
                        <a:gd name="T5" fmla="*/ 61 h 68"/>
                        <a:gd name="T6" fmla="*/ 109 w 113"/>
                        <a:gd name="T7" fmla="*/ 50 h 68"/>
                        <a:gd name="T8" fmla="*/ 113 w 113"/>
                        <a:gd name="T9" fmla="*/ 39 h 68"/>
                        <a:gd name="T10" fmla="*/ 109 w 113"/>
                        <a:gd name="T11" fmla="*/ 26 h 68"/>
                        <a:gd name="T12" fmla="*/ 96 w 113"/>
                        <a:gd name="T13" fmla="*/ 13 h 68"/>
                        <a:gd name="T14" fmla="*/ 79 w 113"/>
                        <a:gd name="T15" fmla="*/ 4 h 68"/>
                        <a:gd name="T16" fmla="*/ 57 w 113"/>
                        <a:gd name="T17" fmla="*/ 0 h 68"/>
                        <a:gd name="T18" fmla="*/ 35 w 113"/>
                        <a:gd name="T19" fmla="*/ 4 h 68"/>
                        <a:gd name="T20" fmla="*/ 16 w 113"/>
                        <a:gd name="T21" fmla="*/ 13 h 68"/>
                        <a:gd name="T22" fmla="*/ 5 w 113"/>
                        <a:gd name="T23" fmla="*/ 26 h 68"/>
                        <a:gd name="T24" fmla="*/ 0 w 113"/>
                        <a:gd name="T25" fmla="*/ 39 h 68"/>
                        <a:gd name="T26" fmla="*/ 5 w 113"/>
                        <a:gd name="T27" fmla="*/ 50 h 68"/>
                        <a:gd name="T28" fmla="*/ 16 w 113"/>
                        <a:gd name="T29" fmla="*/ 61 h 68"/>
                        <a:gd name="T30" fmla="*/ 35 w 113"/>
                        <a:gd name="T31" fmla="*/ 67 h 68"/>
                        <a:gd name="T32" fmla="*/ 57 w 113"/>
                        <a:gd name="T33" fmla="*/ 68 h 68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w 113"/>
                        <a:gd name="T52" fmla="*/ 0 h 68"/>
                        <a:gd name="T53" fmla="*/ 113 w 113"/>
                        <a:gd name="T54" fmla="*/ 68 h 68"/>
                      </a:gdLst>
                      <a:ahLst/>
                      <a:cxnLst>
                        <a:cxn ang="T34">
                          <a:pos x="T0" y="T1"/>
                        </a:cxn>
                        <a:cxn ang="T35">
                          <a:pos x="T2" y="T3"/>
                        </a:cxn>
                        <a:cxn ang="T36">
                          <a:pos x="T4" y="T5"/>
                        </a:cxn>
                        <a:cxn ang="T37">
                          <a:pos x="T6" y="T7"/>
                        </a:cxn>
                        <a:cxn ang="T38">
                          <a:pos x="T8" y="T9"/>
                        </a:cxn>
                        <a:cxn ang="T39">
                          <a:pos x="T10" y="T11"/>
                        </a:cxn>
                        <a:cxn ang="T40">
                          <a:pos x="T12" y="T13"/>
                        </a:cxn>
                        <a:cxn ang="T41">
                          <a:pos x="T14" y="T15"/>
                        </a:cxn>
                        <a:cxn ang="T42">
                          <a:pos x="T16" y="T17"/>
                        </a:cxn>
                        <a:cxn ang="T43">
                          <a:pos x="T18" y="T19"/>
                        </a:cxn>
                        <a:cxn ang="T44">
                          <a:pos x="T20" y="T21"/>
                        </a:cxn>
                        <a:cxn ang="T45">
                          <a:pos x="T22" y="T23"/>
                        </a:cxn>
                        <a:cxn ang="T46">
                          <a:pos x="T24" y="T25"/>
                        </a:cxn>
                        <a:cxn ang="T47">
                          <a:pos x="T26" y="T27"/>
                        </a:cxn>
                        <a:cxn ang="T48">
                          <a:pos x="T28" y="T29"/>
                        </a:cxn>
                        <a:cxn ang="T49">
                          <a:pos x="T30" y="T31"/>
                        </a:cxn>
                        <a:cxn ang="T50">
                          <a:pos x="T32" y="T33"/>
                        </a:cxn>
                      </a:cxnLst>
                      <a:rect l="T51" t="T52" r="T53" b="T54"/>
                      <a:pathLst>
                        <a:path w="113" h="68">
                          <a:moveTo>
                            <a:pt x="57" y="68"/>
                          </a:moveTo>
                          <a:lnTo>
                            <a:pt x="79" y="67"/>
                          </a:lnTo>
                          <a:lnTo>
                            <a:pt x="96" y="61"/>
                          </a:lnTo>
                          <a:lnTo>
                            <a:pt x="109" y="50"/>
                          </a:lnTo>
                          <a:lnTo>
                            <a:pt x="113" y="39"/>
                          </a:lnTo>
                          <a:lnTo>
                            <a:pt x="109" y="26"/>
                          </a:lnTo>
                          <a:lnTo>
                            <a:pt x="96" y="13"/>
                          </a:lnTo>
                          <a:lnTo>
                            <a:pt x="79" y="4"/>
                          </a:lnTo>
                          <a:lnTo>
                            <a:pt x="57" y="0"/>
                          </a:lnTo>
                          <a:lnTo>
                            <a:pt x="35" y="4"/>
                          </a:lnTo>
                          <a:lnTo>
                            <a:pt x="16" y="13"/>
                          </a:lnTo>
                          <a:lnTo>
                            <a:pt x="5" y="26"/>
                          </a:lnTo>
                          <a:lnTo>
                            <a:pt x="0" y="39"/>
                          </a:lnTo>
                          <a:lnTo>
                            <a:pt x="5" y="50"/>
                          </a:lnTo>
                          <a:lnTo>
                            <a:pt x="16" y="61"/>
                          </a:lnTo>
                          <a:lnTo>
                            <a:pt x="35" y="67"/>
                          </a:lnTo>
                          <a:lnTo>
                            <a:pt x="57" y="68"/>
                          </a:lnTo>
                          <a:close/>
                        </a:path>
                      </a:pathLst>
                    </a:custGeom>
                    <a:solidFill>
                      <a:srgbClr val="CFCFCF"/>
                    </a:solidFill>
                    <a:ln w="0">
                      <a:solidFill>
                        <a:srgbClr val="CFCFC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29" name="Freeform 249"/>
                    <p:cNvSpPr>
                      <a:spLocks/>
                    </p:cNvSpPr>
                    <p:nvPr/>
                  </p:nvSpPr>
                  <p:spPr bwMode="auto">
                    <a:xfrm>
                      <a:off x="1422" y="3226"/>
                      <a:ext cx="85" cy="52"/>
                    </a:xfrm>
                    <a:custGeom>
                      <a:avLst/>
                      <a:gdLst>
                        <a:gd name="T0" fmla="*/ 42 w 85"/>
                        <a:gd name="T1" fmla="*/ 52 h 52"/>
                        <a:gd name="T2" fmla="*/ 64 w 85"/>
                        <a:gd name="T3" fmla="*/ 50 h 52"/>
                        <a:gd name="T4" fmla="*/ 79 w 85"/>
                        <a:gd name="T5" fmla="*/ 41 h 52"/>
                        <a:gd name="T6" fmla="*/ 85 w 85"/>
                        <a:gd name="T7" fmla="*/ 29 h 52"/>
                        <a:gd name="T8" fmla="*/ 83 w 85"/>
                        <a:gd name="T9" fmla="*/ 20 h 52"/>
                        <a:gd name="T10" fmla="*/ 72 w 85"/>
                        <a:gd name="T11" fmla="*/ 9 h 52"/>
                        <a:gd name="T12" fmla="*/ 59 w 85"/>
                        <a:gd name="T13" fmla="*/ 3 h 52"/>
                        <a:gd name="T14" fmla="*/ 42 w 85"/>
                        <a:gd name="T15" fmla="*/ 0 h 52"/>
                        <a:gd name="T16" fmla="*/ 25 w 85"/>
                        <a:gd name="T17" fmla="*/ 3 h 52"/>
                        <a:gd name="T18" fmla="*/ 11 w 85"/>
                        <a:gd name="T19" fmla="*/ 9 h 52"/>
                        <a:gd name="T20" fmla="*/ 1 w 85"/>
                        <a:gd name="T21" fmla="*/ 20 h 52"/>
                        <a:gd name="T22" fmla="*/ 0 w 85"/>
                        <a:gd name="T23" fmla="*/ 29 h 52"/>
                        <a:gd name="T24" fmla="*/ 5 w 85"/>
                        <a:gd name="T25" fmla="*/ 41 h 52"/>
                        <a:gd name="T26" fmla="*/ 20 w 85"/>
                        <a:gd name="T27" fmla="*/ 50 h 52"/>
                        <a:gd name="T28" fmla="*/ 42 w 85"/>
                        <a:gd name="T29" fmla="*/ 52 h 52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w 85"/>
                        <a:gd name="T46" fmla="*/ 0 h 52"/>
                        <a:gd name="T47" fmla="*/ 85 w 85"/>
                        <a:gd name="T48" fmla="*/ 52 h 52"/>
                      </a:gdLst>
                      <a:ahLst/>
                      <a:cxnLst>
                        <a:cxn ang="T30">
                          <a:pos x="T0" y="T1"/>
                        </a:cxn>
                        <a:cxn ang="T31">
                          <a:pos x="T2" y="T3"/>
                        </a:cxn>
                        <a:cxn ang="T32">
                          <a:pos x="T4" y="T5"/>
                        </a:cxn>
                        <a:cxn ang="T33">
                          <a:pos x="T6" y="T7"/>
                        </a:cxn>
                        <a:cxn ang="T34">
                          <a:pos x="T8" y="T9"/>
                        </a:cxn>
                        <a:cxn ang="T35">
                          <a:pos x="T10" y="T11"/>
                        </a:cxn>
                        <a:cxn ang="T36">
                          <a:pos x="T12" y="T13"/>
                        </a:cxn>
                        <a:cxn ang="T37">
                          <a:pos x="T14" y="T15"/>
                        </a:cxn>
                        <a:cxn ang="T38">
                          <a:pos x="T16" y="T17"/>
                        </a:cxn>
                        <a:cxn ang="T39">
                          <a:pos x="T18" y="T19"/>
                        </a:cxn>
                        <a:cxn ang="T40">
                          <a:pos x="T20" y="T21"/>
                        </a:cxn>
                        <a:cxn ang="T41">
                          <a:pos x="T22" y="T23"/>
                        </a:cxn>
                        <a:cxn ang="T42">
                          <a:pos x="T24" y="T25"/>
                        </a:cxn>
                        <a:cxn ang="T43">
                          <a:pos x="T26" y="T27"/>
                        </a:cxn>
                        <a:cxn ang="T44">
                          <a:pos x="T28" y="T29"/>
                        </a:cxn>
                      </a:cxnLst>
                      <a:rect l="T45" t="T46" r="T47" b="T48"/>
                      <a:pathLst>
                        <a:path w="85" h="52">
                          <a:moveTo>
                            <a:pt x="42" y="52"/>
                          </a:moveTo>
                          <a:lnTo>
                            <a:pt x="64" y="50"/>
                          </a:lnTo>
                          <a:lnTo>
                            <a:pt x="79" y="41"/>
                          </a:lnTo>
                          <a:lnTo>
                            <a:pt x="85" y="29"/>
                          </a:lnTo>
                          <a:lnTo>
                            <a:pt x="83" y="20"/>
                          </a:lnTo>
                          <a:lnTo>
                            <a:pt x="72" y="9"/>
                          </a:lnTo>
                          <a:lnTo>
                            <a:pt x="59" y="3"/>
                          </a:lnTo>
                          <a:lnTo>
                            <a:pt x="42" y="0"/>
                          </a:lnTo>
                          <a:lnTo>
                            <a:pt x="25" y="3"/>
                          </a:lnTo>
                          <a:lnTo>
                            <a:pt x="11" y="9"/>
                          </a:lnTo>
                          <a:lnTo>
                            <a:pt x="1" y="20"/>
                          </a:lnTo>
                          <a:lnTo>
                            <a:pt x="0" y="29"/>
                          </a:lnTo>
                          <a:lnTo>
                            <a:pt x="5" y="41"/>
                          </a:lnTo>
                          <a:lnTo>
                            <a:pt x="20" y="50"/>
                          </a:lnTo>
                          <a:lnTo>
                            <a:pt x="42" y="52"/>
                          </a:lnTo>
                          <a:close/>
                        </a:path>
                      </a:pathLst>
                    </a:custGeom>
                    <a:solidFill>
                      <a:srgbClr val="E7E7E7"/>
                    </a:solidFill>
                    <a:ln w="0">
                      <a:solidFill>
                        <a:srgbClr val="E7E7E7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30" name="Freeform 250"/>
                    <p:cNvSpPr>
                      <a:spLocks/>
                    </p:cNvSpPr>
                    <p:nvPr/>
                  </p:nvSpPr>
                  <p:spPr bwMode="auto">
                    <a:xfrm>
                      <a:off x="1434" y="3228"/>
                      <a:ext cx="60" cy="35"/>
                    </a:xfrm>
                    <a:custGeom>
                      <a:avLst/>
                      <a:gdLst>
                        <a:gd name="T0" fmla="*/ 30 w 60"/>
                        <a:gd name="T1" fmla="*/ 35 h 35"/>
                        <a:gd name="T2" fmla="*/ 45 w 60"/>
                        <a:gd name="T3" fmla="*/ 33 h 35"/>
                        <a:gd name="T4" fmla="*/ 56 w 60"/>
                        <a:gd name="T5" fmla="*/ 27 h 35"/>
                        <a:gd name="T6" fmla="*/ 60 w 60"/>
                        <a:gd name="T7" fmla="*/ 20 h 35"/>
                        <a:gd name="T8" fmla="*/ 56 w 60"/>
                        <a:gd name="T9" fmla="*/ 11 h 35"/>
                        <a:gd name="T10" fmla="*/ 45 w 60"/>
                        <a:gd name="T11" fmla="*/ 1 h 35"/>
                        <a:gd name="T12" fmla="*/ 30 w 60"/>
                        <a:gd name="T13" fmla="*/ 0 h 35"/>
                        <a:gd name="T14" fmla="*/ 15 w 60"/>
                        <a:gd name="T15" fmla="*/ 1 h 35"/>
                        <a:gd name="T16" fmla="*/ 4 w 60"/>
                        <a:gd name="T17" fmla="*/ 11 h 35"/>
                        <a:gd name="T18" fmla="*/ 0 w 60"/>
                        <a:gd name="T19" fmla="*/ 20 h 35"/>
                        <a:gd name="T20" fmla="*/ 4 w 60"/>
                        <a:gd name="T21" fmla="*/ 27 h 35"/>
                        <a:gd name="T22" fmla="*/ 15 w 60"/>
                        <a:gd name="T23" fmla="*/ 33 h 35"/>
                        <a:gd name="T24" fmla="*/ 30 w 60"/>
                        <a:gd name="T25" fmla="*/ 35 h 35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w 60"/>
                        <a:gd name="T40" fmla="*/ 0 h 35"/>
                        <a:gd name="T41" fmla="*/ 60 w 60"/>
                        <a:gd name="T42" fmla="*/ 35 h 35"/>
                      </a:gdLst>
                      <a:ahLst/>
                      <a:cxnLst>
                        <a:cxn ang="T26">
                          <a:pos x="T0" y="T1"/>
                        </a:cxn>
                        <a:cxn ang="T27">
                          <a:pos x="T2" y="T3"/>
                        </a:cxn>
                        <a:cxn ang="T28">
                          <a:pos x="T4" y="T5"/>
                        </a:cxn>
                        <a:cxn ang="T29">
                          <a:pos x="T6" y="T7"/>
                        </a:cxn>
                        <a:cxn ang="T30">
                          <a:pos x="T8" y="T9"/>
                        </a:cxn>
                        <a:cxn ang="T31">
                          <a:pos x="T10" y="T11"/>
                        </a:cxn>
                        <a:cxn ang="T32">
                          <a:pos x="T12" y="T13"/>
                        </a:cxn>
                        <a:cxn ang="T33">
                          <a:pos x="T14" y="T15"/>
                        </a:cxn>
                        <a:cxn ang="T34">
                          <a:pos x="T16" y="T17"/>
                        </a:cxn>
                        <a:cxn ang="T35">
                          <a:pos x="T18" y="T19"/>
                        </a:cxn>
                        <a:cxn ang="T36">
                          <a:pos x="T20" y="T21"/>
                        </a:cxn>
                        <a:cxn ang="T37">
                          <a:pos x="T22" y="T23"/>
                        </a:cxn>
                        <a:cxn ang="T38">
                          <a:pos x="T24" y="T25"/>
                        </a:cxn>
                      </a:cxnLst>
                      <a:rect l="T39" t="T40" r="T41" b="T42"/>
                      <a:pathLst>
                        <a:path w="60" h="35">
                          <a:moveTo>
                            <a:pt x="30" y="35"/>
                          </a:moveTo>
                          <a:lnTo>
                            <a:pt x="45" y="33"/>
                          </a:lnTo>
                          <a:lnTo>
                            <a:pt x="56" y="27"/>
                          </a:lnTo>
                          <a:lnTo>
                            <a:pt x="60" y="20"/>
                          </a:lnTo>
                          <a:lnTo>
                            <a:pt x="56" y="11"/>
                          </a:lnTo>
                          <a:lnTo>
                            <a:pt x="45" y="1"/>
                          </a:lnTo>
                          <a:lnTo>
                            <a:pt x="30" y="0"/>
                          </a:lnTo>
                          <a:lnTo>
                            <a:pt x="15" y="1"/>
                          </a:lnTo>
                          <a:lnTo>
                            <a:pt x="4" y="11"/>
                          </a:lnTo>
                          <a:lnTo>
                            <a:pt x="0" y="20"/>
                          </a:lnTo>
                          <a:lnTo>
                            <a:pt x="4" y="27"/>
                          </a:lnTo>
                          <a:lnTo>
                            <a:pt x="15" y="33"/>
                          </a:lnTo>
                          <a:lnTo>
                            <a:pt x="30" y="35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0">
                      <a:solidFill>
                        <a:srgbClr val="FFFF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15" name="Group 422"/>
                  <p:cNvGrpSpPr>
                    <a:grpSpLocks/>
                  </p:cNvGrpSpPr>
                  <p:nvPr/>
                </p:nvGrpSpPr>
                <p:grpSpPr bwMode="auto">
                  <a:xfrm>
                    <a:off x="1597" y="1478"/>
                    <a:ext cx="864" cy="457"/>
                    <a:chOff x="1636" y="1430"/>
                    <a:chExt cx="864" cy="457"/>
                  </a:xfrm>
                </p:grpSpPr>
                <p:sp>
                  <p:nvSpPr>
                    <p:cNvPr id="9255" name="Freeform 375"/>
                    <p:cNvSpPr>
                      <a:spLocks/>
                    </p:cNvSpPr>
                    <p:nvPr/>
                  </p:nvSpPr>
                  <p:spPr bwMode="auto">
                    <a:xfrm>
                      <a:off x="2195" y="1702"/>
                      <a:ext cx="152" cy="168"/>
                    </a:xfrm>
                    <a:custGeom>
                      <a:avLst/>
                      <a:gdLst>
                        <a:gd name="T0" fmla="*/ 0 w 152"/>
                        <a:gd name="T1" fmla="*/ 0 h 168"/>
                        <a:gd name="T2" fmla="*/ 0 w 152"/>
                        <a:gd name="T3" fmla="*/ 3 h 168"/>
                        <a:gd name="T4" fmla="*/ 0 w 152"/>
                        <a:gd name="T5" fmla="*/ 15 h 168"/>
                        <a:gd name="T6" fmla="*/ 2 w 152"/>
                        <a:gd name="T7" fmla="*/ 33 h 168"/>
                        <a:gd name="T8" fmla="*/ 5 w 152"/>
                        <a:gd name="T9" fmla="*/ 53 h 168"/>
                        <a:gd name="T10" fmla="*/ 13 w 152"/>
                        <a:gd name="T11" fmla="*/ 76 h 168"/>
                        <a:gd name="T12" fmla="*/ 24 w 152"/>
                        <a:gd name="T13" fmla="*/ 100 h 168"/>
                        <a:gd name="T14" fmla="*/ 39 w 152"/>
                        <a:gd name="T15" fmla="*/ 120 h 168"/>
                        <a:gd name="T16" fmla="*/ 59 w 152"/>
                        <a:gd name="T17" fmla="*/ 139 h 168"/>
                        <a:gd name="T18" fmla="*/ 85 w 152"/>
                        <a:gd name="T19" fmla="*/ 150 h 168"/>
                        <a:gd name="T20" fmla="*/ 78 w 152"/>
                        <a:gd name="T21" fmla="*/ 165 h 168"/>
                        <a:gd name="T22" fmla="*/ 152 w 152"/>
                        <a:gd name="T23" fmla="*/ 168 h 168"/>
                        <a:gd name="T24" fmla="*/ 124 w 152"/>
                        <a:gd name="T25" fmla="*/ 98 h 168"/>
                        <a:gd name="T26" fmla="*/ 115 w 152"/>
                        <a:gd name="T27" fmla="*/ 115 h 168"/>
                        <a:gd name="T28" fmla="*/ 111 w 152"/>
                        <a:gd name="T29" fmla="*/ 115 h 168"/>
                        <a:gd name="T30" fmla="*/ 106 w 152"/>
                        <a:gd name="T31" fmla="*/ 117 h 168"/>
                        <a:gd name="T32" fmla="*/ 96 w 152"/>
                        <a:gd name="T33" fmla="*/ 115 h 168"/>
                        <a:gd name="T34" fmla="*/ 83 w 152"/>
                        <a:gd name="T35" fmla="*/ 111 h 168"/>
                        <a:gd name="T36" fmla="*/ 68 w 152"/>
                        <a:gd name="T37" fmla="*/ 104 h 168"/>
                        <a:gd name="T38" fmla="*/ 52 w 152"/>
                        <a:gd name="T39" fmla="*/ 89 h 168"/>
                        <a:gd name="T40" fmla="*/ 35 w 152"/>
                        <a:gd name="T41" fmla="*/ 68 h 168"/>
                        <a:gd name="T42" fmla="*/ 16 w 152"/>
                        <a:gd name="T43" fmla="*/ 39 h 168"/>
                        <a:gd name="T44" fmla="*/ 0 w 152"/>
                        <a:gd name="T45" fmla="*/ 0 h 168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w 152"/>
                        <a:gd name="T70" fmla="*/ 0 h 168"/>
                        <a:gd name="T71" fmla="*/ 152 w 152"/>
                        <a:gd name="T72" fmla="*/ 168 h 168"/>
                      </a:gdLst>
                      <a:ahLst/>
                      <a:cxnLst>
                        <a:cxn ang="T46">
                          <a:pos x="T0" y="T1"/>
                        </a:cxn>
                        <a:cxn ang="T47">
                          <a:pos x="T2" y="T3"/>
                        </a:cxn>
                        <a:cxn ang="T48">
                          <a:pos x="T4" y="T5"/>
                        </a:cxn>
                        <a:cxn ang="T49">
                          <a:pos x="T6" y="T7"/>
                        </a:cxn>
                        <a:cxn ang="T50">
                          <a:pos x="T8" y="T9"/>
                        </a:cxn>
                        <a:cxn ang="T51">
                          <a:pos x="T10" y="T11"/>
                        </a:cxn>
                        <a:cxn ang="T52">
                          <a:pos x="T12" y="T13"/>
                        </a:cxn>
                        <a:cxn ang="T53">
                          <a:pos x="T14" y="T15"/>
                        </a:cxn>
                        <a:cxn ang="T54">
                          <a:pos x="T16" y="T17"/>
                        </a:cxn>
                        <a:cxn ang="T55">
                          <a:pos x="T18" y="T19"/>
                        </a:cxn>
                        <a:cxn ang="T56">
                          <a:pos x="T20" y="T21"/>
                        </a:cxn>
                        <a:cxn ang="T57">
                          <a:pos x="T22" y="T23"/>
                        </a:cxn>
                        <a:cxn ang="T58">
                          <a:pos x="T24" y="T25"/>
                        </a:cxn>
                        <a:cxn ang="T59">
                          <a:pos x="T26" y="T27"/>
                        </a:cxn>
                        <a:cxn ang="T60">
                          <a:pos x="T28" y="T29"/>
                        </a:cxn>
                        <a:cxn ang="T61">
                          <a:pos x="T30" y="T31"/>
                        </a:cxn>
                        <a:cxn ang="T62">
                          <a:pos x="T32" y="T33"/>
                        </a:cxn>
                        <a:cxn ang="T63">
                          <a:pos x="T34" y="T35"/>
                        </a:cxn>
                        <a:cxn ang="T64">
                          <a:pos x="T36" y="T37"/>
                        </a:cxn>
                        <a:cxn ang="T65">
                          <a:pos x="T38" y="T39"/>
                        </a:cxn>
                        <a:cxn ang="T66">
                          <a:pos x="T40" y="T41"/>
                        </a:cxn>
                        <a:cxn ang="T67">
                          <a:pos x="T42" y="T43"/>
                        </a:cxn>
                        <a:cxn ang="T68">
                          <a:pos x="T44" y="T45"/>
                        </a:cxn>
                      </a:cxnLst>
                      <a:rect l="T69" t="T70" r="T71" b="T72"/>
                      <a:pathLst>
                        <a:path w="152" h="168">
                          <a:moveTo>
                            <a:pt x="0" y="0"/>
                          </a:moveTo>
                          <a:lnTo>
                            <a:pt x="0" y="3"/>
                          </a:lnTo>
                          <a:lnTo>
                            <a:pt x="0" y="15"/>
                          </a:lnTo>
                          <a:lnTo>
                            <a:pt x="2" y="33"/>
                          </a:lnTo>
                          <a:lnTo>
                            <a:pt x="5" y="53"/>
                          </a:lnTo>
                          <a:lnTo>
                            <a:pt x="13" y="76"/>
                          </a:lnTo>
                          <a:lnTo>
                            <a:pt x="24" y="100"/>
                          </a:lnTo>
                          <a:lnTo>
                            <a:pt x="39" y="120"/>
                          </a:lnTo>
                          <a:lnTo>
                            <a:pt x="59" y="139"/>
                          </a:lnTo>
                          <a:lnTo>
                            <a:pt x="85" y="150"/>
                          </a:lnTo>
                          <a:lnTo>
                            <a:pt x="78" y="165"/>
                          </a:lnTo>
                          <a:lnTo>
                            <a:pt x="152" y="168"/>
                          </a:lnTo>
                          <a:lnTo>
                            <a:pt x="124" y="98"/>
                          </a:lnTo>
                          <a:lnTo>
                            <a:pt x="115" y="115"/>
                          </a:lnTo>
                          <a:lnTo>
                            <a:pt x="111" y="115"/>
                          </a:lnTo>
                          <a:lnTo>
                            <a:pt x="106" y="117"/>
                          </a:lnTo>
                          <a:lnTo>
                            <a:pt x="96" y="115"/>
                          </a:lnTo>
                          <a:lnTo>
                            <a:pt x="83" y="111"/>
                          </a:lnTo>
                          <a:lnTo>
                            <a:pt x="68" y="104"/>
                          </a:lnTo>
                          <a:lnTo>
                            <a:pt x="52" y="89"/>
                          </a:lnTo>
                          <a:lnTo>
                            <a:pt x="35" y="68"/>
                          </a:lnTo>
                          <a:lnTo>
                            <a:pt x="16" y="39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00FFFF"/>
                    </a:solidFill>
                    <a:ln w="0">
                      <a:solidFill>
                        <a:srgbClr val="00FF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256" name="Freeform 376"/>
                    <p:cNvSpPr>
                      <a:spLocks/>
                    </p:cNvSpPr>
                    <p:nvPr/>
                  </p:nvSpPr>
                  <p:spPr bwMode="auto">
                    <a:xfrm>
                      <a:off x="2199" y="1711"/>
                      <a:ext cx="144" cy="176"/>
                    </a:xfrm>
                    <a:custGeom>
                      <a:avLst/>
                      <a:gdLst>
                        <a:gd name="T0" fmla="*/ 0 w 144"/>
                        <a:gd name="T1" fmla="*/ 0 h 176"/>
                        <a:gd name="T2" fmla="*/ 0 w 144"/>
                        <a:gd name="T3" fmla="*/ 4 h 176"/>
                        <a:gd name="T4" fmla="*/ 0 w 144"/>
                        <a:gd name="T5" fmla="*/ 17 h 176"/>
                        <a:gd name="T6" fmla="*/ 0 w 144"/>
                        <a:gd name="T7" fmla="*/ 33 h 176"/>
                        <a:gd name="T8" fmla="*/ 3 w 144"/>
                        <a:gd name="T9" fmla="*/ 56 h 176"/>
                        <a:gd name="T10" fmla="*/ 11 w 144"/>
                        <a:gd name="T11" fmla="*/ 78 h 176"/>
                        <a:gd name="T12" fmla="*/ 20 w 144"/>
                        <a:gd name="T13" fmla="*/ 102 h 176"/>
                        <a:gd name="T14" fmla="*/ 35 w 144"/>
                        <a:gd name="T15" fmla="*/ 122 h 176"/>
                        <a:gd name="T16" fmla="*/ 53 w 144"/>
                        <a:gd name="T17" fmla="*/ 141 h 176"/>
                        <a:gd name="T18" fmla="*/ 79 w 144"/>
                        <a:gd name="T19" fmla="*/ 156 h 176"/>
                        <a:gd name="T20" fmla="*/ 72 w 144"/>
                        <a:gd name="T21" fmla="*/ 169 h 176"/>
                        <a:gd name="T22" fmla="*/ 144 w 144"/>
                        <a:gd name="T23" fmla="*/ 176 h 176"/>
                        <a:gd name="T24" fmla="*/ 118 w 144"/>
                        <a:gd name="T25" fmla="*/ 102 h 176"/>
                        <a:gd name="T26" fmla="*/ 109 w 144"/>
                        <a:gd name="T27" fmla="*/ 121 h 176"/>
                        <a:gd name="T28" fmla="*/ 107 w 144"/>
                        <a:gd name="T29" fmla="*/ 121 h 176"/>
                        <a:gd name="T30" fmla="*/ 100 w 144"/>
                        <a:gd name="T31" fmla="*/ 121 h 176"/>
                        <a:gd name="T32" fmla="*/ 90 w 144"/>
                        <a:gd name="T33" fmla="*/ 119 h 176"/>
                        <a:gd name="T34" fmla="*/ 79 w 144"/>
                        <a:gd name="T35" fmla="*/ 115 h 176"/>
                        <a:gd name="T36" fmla="*/ 64 w 144"/>
                        <a:gd name="T37" fmla="*/ 106 h 176"/>
                        <a:gd name="T38" fmla="*/ 48 w 144"/>
                        <a:gd name="T39" fmla="*/ 93 h 176"/>
                        <a:gd name="T40" fmla="*/ 31 w 144"/>
                        <a:gd name="T41" fmla="*/ 70 h 176"/>
                        <a:gd name="T42" fmla="*/ 14 w 144"/>
                        <a:gd name="T43" fmla="*/ 41 h 176"/>
                        <a:gd name="T44" fmla="*/ 0 w 144"/>
                        <a:gd name="T45" fmla="*/ 0 h 17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w 144"/>
                        <a:gd name="T70" fmla="*/ 0 h 176"/>
                        <a:gd name="T71" fmla="*/ 144 w 144"/>
                        <a:gd name="T72" fmla="*/ 176 h 176"/>
                      </a:gdLst>
                      <a:ahLst/>
                      <a:cxnLst>
                        <a:cxn ang="T46">
                          <a:pos x="T0" y="T1"/>
                        </a:cxn>
                        <a:cxn ang="T47">
                          <a:pos x="T2" y="T3"/>
                        </a:cxn>
                        <a:cxn ang="T48">
                          <a:pos x="T4" y="T5"/>
                        </a:cxn>
                        <a:cxn ang="T49">
                          <a:pos x="T6" y="T7"/>
                        </a:cxn>
                        <a:cxn ang="T50">
                          <a:pos x="T8" y="T9"/>
                        </a:cxn>
                        <a:cxn ang="T51">
                          <a:pos x="T10" y="T11"/>
                        </a:cxn>
                        <a:cxn ang="T52">
                          <a:pos x="T12" y="T13"/>
                        </a:cxn>
                        <a:cxn ang="T53">
                          <a:pos x="T14" y="T15"/>
                        </a:cxn>
                        <a:cxn ang="T54">
                          <a:pos x="T16" y="T17"/>
                        </a:cxn>
                        <a:cxn ang="T55">
                          <a:pos x="T18" y="T19"/>
                        </a:cxn>
                        <a:cxn ang="T56">
                          <a:pos x="T20" y="T21"/>
                        </a:cxn>
                        <a:cxn ang="T57">
                          <a:pos x="T22" y="T23"/>
                        </a:cxn>
                        <a:cxn ang="T58">
                          <a:pos x="T24" y="T25"/>
                        </a:cxn>
                        <a:cxn ang="T59">
                          <a:pos x="T26" y="T27"/>
                        </a:cxn>
                        <a:cxn ang="T60">
                          <a:pos x="T28" y="T29"/>
                        </a:cxn>
                        <a:cxn ang="T61">
                          <a:pos x="T30" y="T31"/>
                        </a:cxn>
                        <a:cxn ang="T62">
                          <a:pos x="T32" y="T33"/>
                        </a:cxn>
                        <a:cxn ang="T63">
                          <a:pos x="T34" y="T35"/>
                        </a:cxn>
                        <a:cxn ang="T64">
                          <a:pos x="T36" y="T37"/>
                        </a:cxn>
                        <a:cxn ang="T65">
                          <a:pos x="T38" y="T39"/>
                        </a:cxn>
                        <a:cxn ang="T66">
                          <a:pos x="T40" y="T41"/>
                        </a:cxn>
                        <a:cxn ang="T67">
                          <a:pos x="T42" y="T43"/>
                        </a:cxn>
                        <a:cxn ang="T68">
                          <a:pos x="T44" y="T45"/>
                        </a:cxn>
                      </a:cxnLst>
                      <a:rect l="T69" t="T70" r="T71" b="T72"/>
                      <a:pathLst>
                        <a:path w="144" h="176">
                          <a:moveTo>
                            <a:pt x="0" y="0"/>
                          </a:moveTo>
                          <a:lnTo>
                            <a:pt x="0" y="4"/>
                          </a:lnTo>
                          <a:lnTo>
                            <a:pt x="0" y="17"/>
                          </a:lnTo>
                          <a:lnTo>
                            <a:pt x="0" y="33"/>
                          </a:lnTo>
                          <a:lnTo>
                            <a:pt x="3" y="56"/>
                          </a:lnTo>
                          <a:lnTo>
                            <a:pt x="11" y="78"/>
                          </a:lnTo>
                          <a:lnTo>
                            <a:pt x="20" y="102"/>
                          </a:lnTo>
                          <a:lnTo>
                            <a:pt x="35" y="122"/>
                          </a:lnTo>
                          <a:lnTo>
                            <a:pt x="53" y="141"/>
                          </a:lnTo>
                          <a:lnTo>
                            <a:pt x="79" y="156"/>
                          </a:lnTo>
                          <a:lnTo>
                            <a:pt x="72" y="169"/>
                          </a:lnTo>
                          <a:lnTo>
                            <a:pt x="144" y="176"/>
                          </a:lnTo>
                          <a:lnTo>
                            <a:pt x="118" y="102"/>
                          </a:lnTo>
                          <a:lnTo>
                            <a:pt x="109" y="121"/>
                          </a:lnTo>
                          <a:lnTo>
                            <a:pt x="107" y="121"/>
                          </a:lnTo>
                          <a:lnTo>
                            <a:pt x="100" y="121"/>
                          </a:lnTo>
                          <a:lnTo>
                            <a:pt x="90" y="119"/>
                          </a:lnTo>
                          <a:lnTo>
                            <a:pt x="79" y="115"/>
                          </a:lnTo>
                          <a:lnTo>
                            <a:pt x="64" y="106"/>
                          </a:lnTo>
                          <a:lnTo>
                            <a:pt x="48" y="93"/>
                          </a:lnTo>
                          <a:lnTo>
                            <a:pt x="31" y="70"/>
                          </a:lnTo>
                          <a:lnTo>
                            <a:pt x="14" y="41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0000FF"/>
                    </a:solidFill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257" name="Text Box 414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1636" y="1430"/>
                      <a:ext cx="864" cy="301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>
                      <a:spAutoFit/>
                    </a:bodyPr>
                    <a:lstStyle/>
                    <a:p>
                      <a:pPr algn="ctr" eaLnBrk="0" hangingPunct="0">
                        <a:spcBef>
                          <a:spcPct val="50000"/>
                        </a:spcBef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Add 5 </a:t>
                      </a:r>
                      <a:r>
                        <a:rPr lang="en-US" sz="1200" dirty="0" err="1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cryomodules</a:t>
                      </a:r>
                      <a:endParaRPr lang="en-US" sz="1200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</p:grpSp>
              <p:grpSp>
                <p:nvGrpSpPr>
                  <p:cNvPr id="16" name="Group 420"/>
                  <p:cNvGrpSpPr>
                    <a:grpSpLocks/>
                  </p:cNvGrpSpPr>
                  <p:nvPr/>
                </p:nvGrpSpPr>
                <p:grpSpPr bwMode="auto">
                  <a:xfrm>
                    <a:off x="2313" y="2792"/>
                    <a:ext cx="864" cy="341"/>
                    <a:chOff x="2352" y="2744"/>
                    <a:chExt cx="864" cy="341"/>
                  </a:xfrm>
                </p:grpSpPr>
                <p:sp>
                  <p:nvSpPr>
                    <p:cNvPr id="9252" name="Freeform 371"/>
                    <p:cNvSpPr>
                      <a:spLocks/>
                    </p:cNvSpPr>
                    <p:nvPr/>
                  </p:nvSpPr>
                  <p:spPr bwMode="auto">
                    <a:xfrm>
                      <a:off x="2475" y="2744"/>
                      <a:ext cx="176" cy="146"/>
                    </a:xfrm>
                    <a:custGeom>
                      <a:avLst/>
                      <a:gdLst>
                        <a:gd name="T0" fmla="*/ 176 w 176"/>
                        <a:gd name="T1" fmla="*/ 144 h 146"/>
                        <a:gd name="T2" fmla="*/ 172 w 176"/>
                        <a:gd name="T3" fmla="*/ 146 h 146"/>
                        <a:gd name="T4" fmla="*/ 159 w 176"/>
                        <a:gd name="T5" fmla="*/ 144 h 146"/>
                        <a:gd name="T6" fmla="*/ 143 w 176"/>
                        <a:gd name="T7" fmla="*/ 144 h 146"/>
                        <a:gd name="T8" fmla="*/ 122 w 176"/>
                        <a:gd name="T9" fmla="*/ 141 h 146"/>
                        <a:gd name="T10" fmla="*/ 98 w 176"/>
                        <a:gd name="T11" fmla="*/ 135 h 146"/>
                        <a:gd name="T12" fmla="*/ 74 w 176"/>
                        <a:gd name="T13" fmla="*/ 126 h 146"/>
                        <a:gd name="T14" fmla="*/ 54 w 176"/>
                        <a:gd name="T15" fmla="*/ 111 h 146"/>
                        <a:gd name="T16" fmla="*/ 33 w 176"/>
                        <a:gd name="T17" fmla="*/ 93 h 146"/>
                        <a:gd name="T18" fmla="*/ 20 w 176"/>
                        <a:gd name="T19" fmla="*/ 67 h 146"/>
                        <a:gd name="T20" fmla="*/ 7 w 176"/>
                        <a:gd name="T21" fmla="*/ 74 h 146"/>
                        <a:gd name="T22" fmla="*/ 0 w 176"/>
                        <a:gd name="T23" fmla="*/ 0 h 146"/>
                        <a:gd name="T24" fmla="*/ 72 w 176"/>
                        <a:gd name="T25" fmla="*/ 26 h 146"/>
                        <a:gd name="T26" fmla="*/ 55 w 176"/>
                        <a:gd name="T27" fmla="*/ 35 h 146"/>
                        <a:gd name="T28" fmla="*/ 55 w 176"/>
                        <a:gd name="T29" fmla="*/ 39 h 146"/>
                        <a:gd name="T30" fmla="*/ 55 w 176"/>
                        <a:gd name="T31" fmla="*/ 44 h 146"/>
                        <a:gd name="T32" fmla="*/ 55 w 176"/>
                        <a:gd name="T33" fmla="*/ 54 h 146"/>
                        <a:gd name="T34" fmla="*/ 61 w 176"/>
                        <a:gd name="T35" fmla="*/ 67 h 146"/>
                        <a:gd name="T36" fmla="*/ 68 w 176"/>
                        <a:gd name="T37" fmla="*/ 81 h 146"/>
                        <a:gd name="T38" fmla="*/ 83 w 176"/>
                        <a:gd name="T39" fmla="*/ 96 h 146"/>
                        <a:gd name="T40" fmla="*/ 106 w 176"/>
                        <a:gd name="T41" fmla="*/ 113 h 146"/>
                        <a:gd name="T42" fmla="*/ 135 w 176"/>
                        <a:gd name="T43" fmla="*/ 130 h 146"/>
                        <a:gd name="T44" fmla="*/ 176 w 176"/>
                        <a:gd name="T45" fmla="*/ 144 h 14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w 176"/>
                        <a:gd name="T70" fmla="*/ 0 h 146"/>
                        <a:gd name="T71" fmla="*/ 176 w 176"/>
                        <a:gd name="T72" fmla="*/ 146 h 146"/>
                      </a:gdLst>
                      <a:ahLst/>
                      <a:cxnLst>
                        <a:cxn ang="T46">
                          <a:pos x="T0" y="T1"/>
                        </a:cxn>
                        <a:cxn ang="T47">
                          <a:pos x="T2" y="T3"/>
                        </a:cxn>
                        <a:cxn ang="T48">
                          <a:pos x="T4" y="T5"/>
                        </a:cxn>
                        <a:cxn ang="T49">
                          <a:pos x="T6" y="T7"/>
                        </a:cxn>
                        <a:cxn ang="T50">
                          <a:pos x="T8" y="T9"/>
                        </a:cxn>
                        <a:cxn ang="T51">
                          <a:pos x="T10" y="T11"/>
                        </a:cxn>
                        <a:cxn ang="T52">
                          <a:pos x="T12" y="T13"/>
                        </a:cxn>
                        <a:cxn ang="T53">
                          <a:pos x="T14" y="T15"/>
                        </a:cxn>
                        <a:cxn ang="T54">
                          <a:pos x="T16" y="T17"/>
                        </a:cxn>
                        <a:cxn ang="T55">
                          <a:pos x="T18" y="T19"/>
                        </a:cxn>
                        <a:cxn ang="T56">
                          <a:pos x="T20" y="T21"/>
                        </a:cxn>
                        <a:cxn ang="T57">
                          <a:pos x="T22" y="T23"/>
                        </a:cxn>
                        <a:cxn ang="T58">
                          <a:pos x="T24" y="T25"/>
                        </a:cxn>
                        <a:cxn ang="T59">
                          <a:pos x="T26" y="T27"/>
                        </a:cxn>
                        <a:cxn ang="T60">
                          <a:pos x="T28" y="T29"/>
                        </a:cxn>
                        <a:cxn ang="T61">
                          <a:pos x="T30" y="T31"/>
                        </a:cxn>
                        <a:cxn ang="T62">
                          <a:pos x="T32" y="T33"/>
                        </a:cxn>
                        <a:cxn ang="T63">
                          <a:pos x="T34" y="T35"/>
                        </a:cxn>
                        <a:cxn ang="T64">
                          <a:pos x="T36" y="T37"/>
                        </a:cxn>
                        <a:cxn ang="T65">
                          <a:pos x="T38" y="T39"/>
                        </a:cxn>
                        <a:cxn ang="T66">
                          <a:pos x="T40" y="T41"/>
                        </a:cxn>
                        <a:cxn ang="T67">
                          <a:pos x="T42" y="T43"/>
                        </a:cxn>
                        <a:cxn ang="T68">
                          <a:pos x="T44" y="T45"/>
                        </a:cxn>
                      </a:cxnLst>
                      <a:rect l="T69" t="T70" r="T71" b="T72"/>
                      <a:pathLst>
                        <a:path w="176" h="146">
                          <a:moveTo>
                            <a:pt x="176" y="144"/>
                          </a:moveTo>
                          <a:lnTo>
                            <a:pt x="172" y="146"/>
                          </a:lnTo>
                          <a:lnTo>
                            <a:pt x="159" y="144"/>
                          </a:lnTo>
                          <a:lnTo>
                            <a:pt x="143" y="144"/>
                          </a:lnTo>
                          <a:lnTo>
                            <a:pt x="122" y="141"/>
                          </a:lnTo>
                          <a:lnTo>
                            <a:pt x="98" y="135"/>
                          </a:lnTo>
                          <a:lnTo>
                            <a:pt x="74" y="126"/>
                          </a:lnTo>
                          <a:lnTo>
                            <a:pt x="54" y="111"/>
                          </a:lnTo>
                          <a:lnTo>
                            <a:pt x="33" y="93"/>
                          </a:lnTo>
                          <a:lnTo>
                            <a:pt x="20" y="67"/>
                          </a:lnTo>
                          <a:lnTo>
                            <a:pt x="7" y="74"/>
                          </a:lnTo>
                          <a:lnTo>
                            <a:pt x="0" y="0"/>
                          </a:lnTo>
                          <a:lnTo>
                            <a:pt x="72" y="26"/>
                          </a:lnTo>
                          <a:lnTo>
                            <a:pt x="55" y="35"/>
                          </a:lnTo>
                          <a:lnTo>
                            <a:pt x="55" y="39"/>
                          </a:lnTo>
                          <a:lnTo>
                            <a:pt x="55" y="44"/>
                          </a:lnTo>
                          <a:lnTo>
                            <a:pt x="55" y="54"/>
                          </a:lnTo>
                          <a:lnTo>
                            <a:pt x="61" y="67"/>
                          </a:lnTo>
                          <a:lnTo>
                            <a:pt x="68" y="81"/>
                          </a:lnTo>
                          <a:lnTo>
                            <a:pt x="83" y="96"/>
                          </a:lnTo>
                          <a:lnTo>
                            <a:pt x="106" y="113"/>
                          </a:lnTo>
                          <a:lnTo>
                            <a:pt x="135" y="130"/>
                          </a:lnTo>
                          <a:lnTo>
                            <a:pt x="176" y="144"/>
                          </a:lnTo>
                          <a:close/>
                        </a:path>
                      </a:pathLst>
                    </a:custGeom>
                    <a:solidFill>
                      <a:srgbClr val="00FFFF"/>
                    </a:solidFill>
                    <a:ln w="0">
                      <a:solidFill>
                        <a:srgbClr val="00FF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253" name="Freeform 372"/>
                    <p:cNvSpPr>
                      <a:spLocks/>
                    </p:cNvSpPr>
                    <p:nvPr/>
                  </p:nvSpPr>
                  <p:spPr bwMode="auto">
                    <a:xfrm>
                      <a:off x="2464" y="2748"/>
                      <a:ext cx="181" cy="139"/>
                    </a:xfrm>
                    <a:custGeom>
                      <a:avLst/>
                      <a:gdLst>
                        <a:gd name="T0" fmla="*/ 181 w 181"/>
                        <a:gd name="T1" fmla="*/ 139 h 139"/>
                        <a:gd name="T2" fmla="*/ 178 w 181"/>
                        <a:gd name="T3" fmla="*/ 139 h 139"/>
                        <a:gd name="T4" fmla="*/ 165 w 181"/>
                        <a:gd name="T5" fmla="*/ 139 h 139"/>
                        <a:gd name="T6" fmla="*/ 148 w 181"/>
                        <a:gd name="T7" fmla="*/ 139 h 139"/>
                        <a:gd name="T8" fmla="*/ 128 w 181"/>
                        <a:gd name="T9" fmla="*/ 137 h 139"/>
                        <a:gd name="T10" fmla="*/ 104 w 181"/>
                        <a:gd name="T11" fmla="*/ 131 h 139"/>
                        <a:gd name="T12" fmla="*/ 79 w 181"/>
                        <a:gd name="T13" fmla="*/ 122 h 139"/>
                        <a:gd name="T14" fmla="*/ 57 w 181"/>
                        <a:gd name="T15" fmla="*/ 109 h 139"/>
                        <a:gd name="T16" fmla="*/ 37 w 181"/>
                        <a:gd name="T17" fmla="*/ 90 h 139"/>
                        <a:gd name="T18" fmla="*/ 24 w 181"/>
                        <a:gd name="T19" fmla="*/ 64 h 139"/>
                        <a:gd name="T20" fmla="*/ 11 w 181"/>
                        <a:gd name="T21" fmla="*/ 74 h 139"/>
                        <a:gd name="T22" fmla="*/ 0 w 181"/>
                        <a:gd name="T23" fmla="*/ 0 h 139"/>
                        <a:gd name="T24" fmla="*/ 74 w 181"/>
                        <a:gd name="T25" fmla="*/ 24 h 139"/>
                        <a:gd name="T26" fmla="*/ 57 w 181"/>
                        <a:gd name="T27" fmla="*/ 33 h 139"/>
                        <a:gd name="T28" fmla="*/ 55 w 181"/>
                        <a:gd name="T29" fmla="*/ 37 h 139"/>
                        <a:gd name="T30" fmla="*/ 55 w 181"/>
                        <a:gd name="T31" fmla="*/ 42 h 139"/>
                        <a:gd name="T32" fmla="*/ 57 w 181"/>
                        <a:gd name="T33" fmla="*/ 51 h 139"/>
                        <a:gd name="T34" fmla="*/ 63 w 181"/>
                        <a:gd name="T35" fmla="*/ 64 h 139"/>
                        <a:gd name="T36" fmla="*/ 72 w 181"/>
                        <a:gd name="T37" fmla="*/ 77 h 139"/>
                        <a:gd name="T38" fmla="*/ 87 w 181"/>
                        <a:gd name="T39" fmla="*/ 94 h 139"/>
                        <a:gd name="T40" fmla="*/ 109 w 181"/>
                        <a:gd name="T41" fmla="*/ 109 h 139"/>
                        <a:gd name="T42" fmla="*/ 141 w 181"/>
                        <a:gd name="T43" fmla="*/ 124 h 139"/>
                        <a:gd name="T44" fmla="*/ 181 w 181"/>
                        <a:gd name="T45" fmla="*/ 139 h 139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w 181"/>
                        <a:gd name="T70" fmla="*/ 0 h 139"/>
                        <a:gd name="T71" fmla="*/ 181 w 181"/>
                        <a:gd name="T72" fmla="*/ 139 h 139"/>
                      </a:gdLst>
                      <a:ahLst/>
                      <a:cxnLst>
                        <a:cxn ang="T46">
                          <a:pos x="T0" y="T1"/>
                        </a:cxn>
                        <a:cxn ang="T47">
                          <a:pos x="T2" y="T3"/>
                        </a:cxn>
                        <a:cxn ang="T48">
                          <a:pos x="T4" y="T5"/>
                        </a:cxn>
                        <a:cxn ang="T49">
                          <a:pos x="T6" y="T7"/>
                        </a:cxn>
                        <a:cxn ang="T50">
                          <a:pos x="T8" y="T9"/>
                        </a:cxn>
                        <a:cxn ang="T51">
                          <a:pos x="T10" y="T11"/>
                        </a:cxn>
                        <a:cxn ang="T52">
                          <a:pos x="T12" y="T13"/>
                        </a:cxn>
                        <a:cxn ang="T53">
                          <a:pos x="T14" y="T15"/>
                        </a:cxn>
                        <a:cxn ang="T54">
                          <a:pos x="T16" y="T17"/>
                        </a:cxn>
                        <a:cxn ang="T55">
                          <a:pos x="T18" y="T19"/>
                        </a:cxn>
                        <a:cxn ang="T56">
                          <a:pos x="T20" y="T21"/>
                        </a:cxn>
                        <a:cxn ang="T57">
                          <a:pos x="T22" y="T23"/>
                        </a:cxn>
                        <a:cxn ang="T58">
                          <a:pos x="T24" y="T25"/>
                        </a:cxn>
                        <a:cxn ang="T59">
                          <a:pos x="T26" y="T27"/>
                        </a:cxn>
                        <a:cxn ang="T60">
                          <a:pos x="T28" y="T29"/>
                        </a:cxn>
                        <a:cxn ang="T61">
                          <a:pos x="T30" y="T31"/>
                        </a:cxn>
                        <a:cxn ang="T62">
                          <a:pos x="T32" y="T33"/>
                        </a:cxn>
                        <a:cxn ang="T63">
                          <a:pos x="T34" y="T35"/>
                        </a:cxn>
                        <a:cxn ang="T64">
                          <a:pos x="T36" y="T37"/>
                        </a:cxn>
                        <a:cxn ang="T65">
                          <a:pos x="T38" y="T39"/>
                        </a:cxn>
                        <a:cxn ang="T66">
                          <a:pos x="T40" y="T41"/>
                        </a:cxn>
                        <a:cxn ang="T67">
                          <a:pos x="T42" y="T43"/>
                        </a:cxn>
                        <a:cxn ang="T68">
                          <a:pos x="T44" y="T45"/>
                        </a:cxn>
                      </a:cxnLst>
                      <a:rect l="T69" t="T70" r="T71" b="T72"/>
                      <a:pathLst>
                        <a:path w="181" h="139">
                          <a:moveTo>
                            <a:pt x="181" y="139"/>
                          </a:moveTo>
                          <a:lnTo>
                            <a:pt x="178" y="139"/>
                          </a:lnTo>
                          <a:lnTo>
                            <a:pt x="165" y="139"/>
                          </a:lnTo>
                          <a:lnTo>
                            <a:pt x="148" y="139"/>
                          </a:lnTo>
                          <a:lnTo>
                            <a:pt x="128" y="137"/>
                          </a:lnTo>
                          <a:lnTo>
                            <a:pt x="104" y="131"/>
                          </a:lnTo>
                          <a:lnTo>
                            <a:pt x="79" y="122"/>
                          </a:lnTo>
                          <a:lnTo>
                            <a:pt x="57" y="109"/>
                          </a:lnTo>
                          <a:lnTo>
                            <a:pt x="37" y="90"/>
                          </a:lnTo>
                          <a:lnTo>
                            <a:pt x="24" y="64"/>
                          </a:lnTo>
                          <a:lnTo>
                            <a:pt x="11" y="74"/>
                          </a:lnTo>
                          <a:lnTo>
                            <a:pt x="0" y="0"/>
                          </a:lnTo>
                          <a:lnTo>
                            <a:pt x="74" y="24"/>
                          </a:lnTo>
                          <a:lnTo>
                            <a:pt x="57" y="33"/>
                          </a:lnTo>
                          <a:lnTo>
                            <a:pt x="55" y="37"/>
                          </a:lnTo>
                          <a:lnTo>
                            <a:pt x="55" y="42"/>
                          </a:lnTo>
                          <a:lnTo>
                            <a:pt x="57" y="51"/>
                          </a:lnTo>
                          <a:lnTo>
                            <a:pt x="63" y="64"/>
                          </a:lnTo>
                          <a:lnTo>
                            <a:pt x="72" y="77"/>
                          </a:lnTo>
                          <a:lnTo>
                            <a:pt x="87" y="94"/>
                          </a:lnTo>
                          <a:lnTo>
                            <a:pt x="109" y="109"/>
                          </a:lnTo>
                          <a:lnTo>
                            <a:pt x="141" y="124"/>
                          </a:lnTo>
                          <a:lnTo>
                            <a:pt x="181" y="139"/>
                          </a:lnTo>
                          <a:close/>
                        </a:path>
                      </a:pathLst>
                    </a:custGeom>
                    <a:solidFill>
                      <a:srgbClr val="0000FF"/>
                    </a:solidFill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254" name="Text Box 415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2352" y="2784"/>
                      <a:ext cx="864" cy="301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>
                      <a:spAutoFit/>
                    </a:bodyPr>
                    <a:lstStyle/>
                    <a:p>
                      <a:pPr algn="ctr" eaLnBrk="0" hangingPunct="0">
                        <a:spcBef>
                          <a:spcPct val="50000"/>
                        </a:spcBef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Add 5 </a:t>
                      </a:r>
                      <a:r>
                        <a:rPr lang="en-US" sz="1200" dirty="0" err="1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cryomodules</a:t>
                      </a:r>
                      <a:endParaRPr lang="en-US" sz="1200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</p:grpSp>
              <p:grpSp>
                <p:nvGrpSpPr>
                  <p:cNvPr id="17" name="Group 419"/>
                  <p:cNvGrpSpPr>
                    <a:grpSpLocks/>
                  </p:cNvGrpSpPr>
                  <p:nvPr/>
                </p:nvGrpSpPr>
                <p:grpSpPr bwMode="auto">
                  <a:xfrm>
                    <a:off x="2883" y="2486"/>
                    <a:ext cx="1064" cy="238"/>
                    <a:chOff x="2922" y="2438"/>
                    <a:chExt cx="1064" cy="238"/>
                  </a:xfrm>
                </p:grpSpPr>
                <p:sp>
                  <p:nvSpPr>
                    <p:cNvPr id="9249" name="Freeform 292"/>
                    <p:cNvSpPr>
                      <a:spLocks/>
                    </p:cNvSpPr>
                    <p:nvPr/>
                  </p:nvSpPr>
                  <p:spPr bwMode="auto">
                    <a:xfrm>
                      <a:off x="2933" y="2438"/>
                      <a:ext cx="176" cy="146"/>
                    </a:xfrm>
                    <a:custGeom>
                      <a:avLst/>
                      <a:gdLst>
                        <a:gd name="T0" fmla="*/ 176 w 176"/>
                        <a:gd name="T1" fmla="*/ 146 h 146"/>
                        <a:gd name="T2" fmla="*/ 172 w 176"/>
                        <a:gd name="T3" fmla="*/ 146 h 146"/>
                        <a:gd name="T4" fmla="*/ 159 w 176"/>
                        <a:gd name="T5" fmla="*/ 146 h 146"/>
                        <a:gd name="T6" fmla="*/ 143 w 176"/>
                        <a:gd name="T7" fmla="*/ 144 h 146"/>
                        <a:gd name="T8" fmla="*/ 120 w 176"/>
                        <a:gd name="T9" fmla="*/ 141 h 146"/>
                        <a:gd name="T10" fmla="*/ 98 w 176"/>
                        <a:gd name="T11" fmla="*/ 135 h 146"/>
                        <a:gd name="T12" fmla="*/ 74 w 176"/>
                        <a:gd name="T13" fmla="*/ 126 h 146"/>
                        <a:gd name="T14" fmla="*/ 52 w 176"/>
                        <a:gd name="T15" fmla="*/ 111 h 146"/>
                        <a:gd name="T16" fmla="*/ 33 w 176"/>
                        <a:gd name="T17" fmla="*/ 93 h 146"/>
                        <a:gd name="T18" fmla="*/ 20 w 176"/>
                        <a:gd name="T19" fmla="*/ 67 h 146"/>
                        <a:gd name="T20" fmla="*/ 7 w 176"/>
                        <a:gd name="T21" fmla="*/ 74 h 146"/>
                        <a:gd name="T22" fmla="*/ 0 w 176"/>
                        <a:gd name="T23" fmla="*/ 0 h 146"/>
                        <a:gd name="T24" fmla="*/ 72 w 176"/>
                        <a:gd name="T25" fmla="*/ 26 h 146"/>
                        <a:gd name="T26" fmla="*/ 55 w 176"/>
                        <a:gd name="T27" fmla="*/ 37 h 146"/>
                        <a:gd name="T28" fmla="*/ 54 w 176"/>
                        <a:gd name="T29" fmla="*/ 39 h 146"/>
                        <a:gd name="T30" fmla="*/ 54 w 176"/>
                        <a:gd name="T31" fmla="*/ 44 h 146"/>
                        <a:gd name="T32" fmla="*/ 55 w 176"/>
                        <a:gd name="T33" fmla="*/ 54 h 146"/>
                        <a:gd name="T34" fmla="*/ 61 w 176"/>
                        <a:gd name="T35" fmla="*/ 67 h 146"/>
                        <a:gd name="T36" fmla="*/ 68 w 176"/>
                        <a:gd name="T37" fmla="*/ 81 h 146"/>
                        <a:gd name="T38" fmla="*/ 83 w 176"/>
                        <a:gd name="T39" fmla="*/ 96 h 146"/>
                        <a:gd name="T40" fmla="*/ 106 w 176"/>
                        <a:gd name="T41" fmla="*/ 113 h 146"/>
                        <a:gd name="T42" fmla="*/ 135 w 176"/>
                        <a:gd name="T43" fmla="*/ 130 h 146"/>
                        <a:gd name="T44" fmla="*/ 176 w 176"/>
                        <a:gd name="T45" fmla="*/ 146 h 14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w 176"/>
                        <a:gd name="T70" fmla="*/ 0 h 146"/>
                        <a:gd name="T71" fmla="*/ 176 w 176"/>
                        <a:gd name="T72" fmla="*/ 146 h 146"/>
                      </a:gdLst>
                      <a:ahLst/>
                      <a:cxnLst>
                        <a:cxn ang="T46">
                          <a:pos x="T0" y="T1"/>
                        </a:cxn>
                        <a:cxn ang="T47">
                          <a:pos x="T2" y="T3"/>
                        </a:cxn>
                        <a:cxn ang="T48">
                          <a:pos x="T4" y="T5"/>
                        </a:cxn>
                        <a:cxn ang="T49">
                          <a:pos x="T6" y="T7"/>
                        </a:cxn>
                        <a:cxn ang="T50">
                          <a:pos x="T8" y="T9"/>
                        </a:cxn>
                        <a:cxn ang="T51">
                          <a:pos x="T10" y="T11"/>
                        </a:cxn>
                        <a:cxn ang="T52">
                          <a:pos x="T12" y="T13"/>
                        </a:cxn>
                        <a:cxn ang="T53">
                          <a:pos x="T14" y="T15"/>
                        </a:cxn>
                        <a:cxn ang="T54">
                          <a:pos x="T16" y="T17"/>
                        </a:cxn>
                        <a:cxn ang="T55">
                          <a:pos x="T18" y="T19"/>
                        </a:cxn>
                        <a:cxn ang="T56">
                          <a:pos x="T20" y="T21"/>
                        </a:cxn>
                        <a:cxn ang="T57">
                          <a:pos x="T22" y="T23"/>
                        </a:cxn>
                        <a:cxn ang="T58">
                          <a:pos x="T24" y="T25"/>
                        </a:cxn>
                        <a:cxn ang="T59">
                          <a:pos x="T26" y="T27"/>
                        </a:cxn>
                        <a:cxn ang="T60">
                          <a:pos x="T28" y="T29"/>
                        </a:cxn>
                        <a:cxn ang="T61">
                          <a:pos x="T30" y="T31"/>
                        </a:cxn>
                        <a:cxn ang="T62">
                          <a:pos x="T32" y="T33"/>
                        </a:cxn>
                        <a:cxn ang="T63">
                          <a:pos x="T34" y="T35"/>
                        </a:cxn>
                        <a:cxn ang="T64">
                          <a:pos x="T36" y="T37"/>
                        </a:cxn>
                        <a:cxn ang="T65">
                          <a:pos x="T38" y="T39"/>
                        </a:cxn>
                        <a:cxn ang="T66">
                          <a:pos x="T40" y="T41"/>
                        </a:cxn>
                        <a:cxn ang="T67">
                          <a:pos x="T42" y="T43"/>
                        </a:cxn>
                        <a:cxn ang="T68">
                          <a:pos x="T44" y="T45"/>
                        </a:cxn>
                      </a:cxnLst>
                      <a:rect l="T69" t="T70" r="T71" b="T72"/>
                      <a:pathLst>
                        <a:path w="176" h="146">
                          <a:moveTo>
                            <a:pt x="176" y="146"/>
                          </a:moveTo>
                          <a:lnTo>
                            <a:pt x="172" y="146"/>
                          </a:lnTo>
                          <a:lnTo>
                            <a:pt x="159" y="146"/>
                          </a:lnTo>
                          <a:lnTo>
                            <a:pt x="143" y="144"/>
                          </a:lnTo>
                          <a:lnTo>
                            <a:pt x="120" y="141"/>
                          </a:lnTo>
                          <a:lnTo>
                            <a:pt x="98" y="135"/>
                          </a:lnTo>
                          <a:lnTo>
                            <a:pt x="74" y="126"/>
                          </a:lnTo>
                          <a:lnTo>
                            <a:pt x="52" y="111"/>
                          </a:lnTo>
                          <a:lnTo>
                            <a:pt x="33" y="93"/>
                          </a:lnTo>
                          <a:lnTo>
                            <a:pt x="20" y="67"/>
                          </a:lnTo>
                          <a:lnTo>
                            <a:pt x="7" y="74"/>
                          </a:lnTo>
                          <a:lnTo>
                            <a:pt x="0" y="0"/>
                          </a:lnTo>
                          <a:lnTo>
                            <a:pt x="72" y="26"/>
                          </a:lnTo>
                          <a:lnTo>
                            <a:pt x="55" y="37"/>
                          </a:lnTo>
                          <a:lnTo>
                            <a:pt x="54" y="39"/>
                          </a:lnTo>
                          <a:lnTo>
                            <a:pt x="54" y="44"/>
                          </a:lnTo>
                          <a:lnTo>
                            <a:pt x="55" y="54"/>
                          </a:lnTo>
                          <a:lnTo>
                            <a:pt x="61" y="67"/>
                          </a:lnTo>
                          <a:lnTo>
                            <a:pt x="68" y="81"/>
                          </a:lnTo>
                          <a:lnTo>
                            <a:pt x="83" y="96"/>
                          </a:lnTo>
                          <a:lnTo>
                            <a:pt x="106" y="113"/>
                          </a:lnTo>
                          <a:lnTo>
                            <a:pt x="135" y="130"/>
                          </a:lnTo>
                          <a:lnTo>
                            <a:pt x="176" y="146"/>
                          </a:lnTo>
                          <a:close/>
                        </a:path>
                      </a:pathLst>
                    </a:custGeom>
                    <a:solidFill>
                      <a:srgbClr val="00FFFF"/>
                    </a:solidFill>
                    <a:ln w="0">
                      <a:solidFill>
                        <a:srgbClr val="00FF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250" name="Freeform 293"/>
                    <p:cNvSpPr>
                      <a:spLocks/>
                    </p:cNvSpPr>
                    <p:nvPr/>
                  </p:nvSpPr>
                  <p:spPr bwMode="auto">
                    <a:xfrm>
                      <a:off x="2922" y="2443"/>
                      <a:ext cx="181" cy="138"/>
                    </a:xfrm>
                    <a:custGeom>
                      <a:avLst/>
                      <a:gdLst>
                        <a:gd name="T0" fmla="*/ 181 w 181"/>
                        <a:gd name="T1" fmla="*/ 138 h 138"/>
                        <a:gd name="T2" fmla="*/ 178 w 181"/>
                        <a:gd name="T3" fmla="*/ 138 h 138"/>
                        <a:gd name="T4" fmla="*/ 165 w 181"/>
                        <a:gd name="T5" fmla="*/ 138 h 138"/>
                        <a:gd name="T6" fmla="*/ 148 w 181"/>
                        <a:gd name="T7" fmla="*/ 138 h 138"/>
                        <a:gd name="T8" fmla="*/ 126 w 181"/>
                        <a:gd name="T9" fmla="*/ 136 h 138"/>
                        <a:gd name="T10" fmla="*/ 104 w 181"/>
                        <a:gd name="T11" fmla="*/ 130 h 138"/>
                        <a:gd name="T12" fmla="*/ 79 w 181"/>
                        <a:gd name="T13" fmla="*/ 121 h 138"/>
                        <a:gd name="T14" fmla="*/ 57 w 181"/>
                        <a:gd name="T15" fmla="*/ 108 h 138"/>
                        <a:gd name="T16" fmla="*/ 37 w 181"/>
                        <a:gd name="T17" fmla="*/ 89 h 138"/>
                        <a:gd name="T18" fmla="*/ 24 w 181"/>
                        <a:gd name="T19" fmla="*/ 65 h 138"/>
                        <a:gd name="T20" fmla="*/ 11 w 181"/>
                        <a:gd name="T21" fmla="*/ 73 h 138"/>
                        <a:gd name="T22" fmla="*/ 0 w 181"/>
                        <a:gd name="T23" fmla="*/ 0 h 138"/>
                        <a:gd name="T24" fmla="*/ 74 w 181"/>
                        <a:gd name="T25" fmla="*/ 23 h 138"/>
                        <a:gd name="T26" fmla="*/ 55 w 181"/>
                        <a:gd name="T27" fmla="*/ 32 h 138"/>
                        <a:gd name="T28" fmla="*/ 55 w 181"/>
                        <a:gd name="T29" fmla="*/ 36 h 138"/>
                        <a:gd name="T30" fmla="*/ 55 w 181"/>
                        <a:gd name="T31" fmla="*/ 41 h 138"/>
                        <a:gd name="T32" fmla="*/ 57 w 181"/>
                        <a:gd name="T33" fmla="*/ 50 h 138"/>
                        <a:gd name="T34" fmla="*/ 63 w 181"/>
                        <a:gd name="T35" fmla="*/ 63 h 138"/>
                        <a:gd name="T36" fmla="*/ 72 w 181"/>
                        <a:gd name="T37" fmla="*/ 78 h 138"/>
                        <a:gd name="T38" fmla="*/ 87 w 181"/>
                        <a:gd name="T39" fmla="*/ 93 h 138"/>
                        <a:gd name="T40" fmla="*/ 109 w 181"/>
                        <a:gd name="T41" fmla="*/ 108 h 138"/>
                        <a:gd name="T42" fmla="*/ 141 w 181"/>
                        <a:gd name="T43" fmla="*/ 123 h 138"/>
                        <a:gd name="T44" fmla="*/ 181 w 181"/>
                        <a:gd name="T45" fmla="*/ 138 h 138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w 181"/>
                        <a:gd name="T70" fmla="*/ 0 h 138"/>
                        <a:gd name="T71" fmla="*/ 181 w 181"/>
                        <a:gd name="T72" fmla="*/ 138 h 138"/>
                      </a:gdLst>
                      <a:ahLst/>
                      <a:cxnLst>
                        <a:cxn ang="T46">
                          <a:pos x="T0" y="T1"/>
                        </a:cxn>
                        <a:cxn ang="T47">
                          <a:pos x="T2" y="T3"/>
                        </a:cxn>
                        <a:cxn ang="T48">
                          <a:pos x="T4" y="T5"/>
                        </a:cxn>
                        <a:cxn ang="T49">
                          <a:pos x="T6" y="T7"/>
                        </a:cxn>
                        <a:cxn ang="T50">
                          <a:pos x="T8" y="T9"/>
                        </a:cxn>
                        <a:cxn ang="T51">
                          <a:pos x="T10" y="T11"/>
                        </a:cxn>
                        <a:cxn ang="T52">
                          <a:pos x="T12" y="T13"/>
                        </a:cxn>
                        <a:cxn ang="T53">
                          <a:pos x="T14" y="T15"/>
                        </a:cxn>
                        <a:cxn ang="T54">
                          <a:pos x="T16" y="T17"/>
                        </a:cxn>
                        <a:cxn ang="T55">
                          <a:pos x="T18" y="T19"/>
                        </a:cxn>
                        <a:cxn ang="T56">
                          <a:pos x="T20" y="T21"/>
                        </a:cxn>
                        <a:cxn ang="T57">
                          <a:pos x="T22" y="T23"/>
                        </a:cxn>
                        <a:cxn ang="T58">
                          <a:pos x="T24" y="T25"/>
                        </a:cxn>
                        <a:cxn ang="T59">
                          <a:pos x="T26" y="T27"/>
                        </a:cxn>
                        <a:cxn ang="T60">
                          <a:pos x="T28" y="T29"/>
                        </a:cxn>
                        <a:cxn ang="T61">
                          <a:pos x="T30" y="T31"/>
                        </a:cxn>
                        <a:cxn ang="T62">
                          <a:pos x="T32" y="T33"/>
                        </a:cxn>
                        <a:cxn ang="T63">
                          <a:pos x="T34" y="T35"/>
                        </a:cxn>
                        <a:cxn ang="T64">
                          <a:pos x="T36" y="T37"/>
                        </a:cxn>
                        <a:cxn ang="T65">
                          <a:pos x="T38" y="T39"/>
                        </a:cxn>
                        <a:cxn ang="T66">
                          <a:pos x="T40" y="T41"/>
                        </a:cxn>
                        <a:cxn ang="T67">
                          <a:pos x="T42" y="T43"/>
                        </a:cxn>
                        <a:cxn ang="T68">
                          <a:pos x="T44" y="T45"/>
                        </a:cxn>
                      </a:cxnLst>
                      <a:rect l="T69" t="T70" r="T71" b="T72"/>
                      <a:pathLst>
                        <a:path w="181" h="138">
                          <a:moveTo>
                            <a:pt x="181" y="138"/>
                          </a:moveTo>
                          <a:lnTo>
                            <a:pt x="178" y="138"/>
                          </a:lnTo>
                          <a:lnTo>
                            <a:pt x="165" y="138"/>
                          </a:lnTo>
                          <a:lnTo>
                            <a:pt x="148" y="138"/>
                          </a:lnTo>
                          <a:lnTo>
                            <a:pt x="126" y="136"/>
                          </a:lnTo>
                          <a:lnTo>
                            <a:pt x="104" y="130"/>
                          </a:lnTo>
                          <a:lnTo>
                            <a:pt x="79" y="121"/>
                          </a:lnTo>
                          <a:lnTo>
                            <a:pt x="57" y="108"/>
                          </a:lnTo>
                          <a:lnTo>
                            <a:pt x="37" y="89"/>
                          </a:lnTo>
                          <a:lnTo>
                            <a:pt x="24" y="65"/>
                          </a:lnTo>
                          <a:lnTo>
                            <a:pt x="11" y="73"/>
                          </a:lnTo>
                          <a:lnTo>
                            <a:pt x="0" y="0"/>
                          </a:lnTo>
                          <a:lnTo>
                            <a:pt x="74" y="23"/>
                          </a:lnTo>
                          <a:lnTo>
                            <a:pt x="55" y="32"/>
                          </a:lnTo>
                          <a:lnTo>
                            <a:pt x="55" y="36"/>
                          </a:lnTo>
                          <a:lnTo>
                            <a:pt x="55" y="41"/>
                          </a:lnTo>
                          <a:lnTo>
                            <a:pt x="57" y="50"/>
                          </a:lnTo>
                          <a:lnTo>
                            <a:pt x="63" y="63"/>
                          </a:lnTo>
                          <a:lnTo>
                            <a:pt x="72" y="78"/>
                          </a:lnTo>
                          <a:lnTo>
                            <a:pt x="87" y="93"/>
                          </a:lnTo>
                          <a:lnTo>
                            <a:pt x="109" y="108"/>
                          </a:lnTo>
                          <a:lnTo>
                            <a:pt x="141" y="123"/>
                          </a:lnTo>
                          <a:lnTo>
                            <a:pt x="181" y="138"/>
                          </a:lnTo>
                          <a:close/>
                        </a:path>
                      </a:pathLst>
                    </a:custGeom>
                    <a:solidFill>
                      <a:srgbClr val="0000FF"/>
                    </a:solidFill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251" name="Text Box 416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2930" y="2496"/>
                      <a:ext cx="1056" cy="18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>
                      <a:spAutoFit/>
                    </a:bodyPr>
                    <a:lstStyle/>
                    <a:p>
                      <a:pPr algn="ctr" eaLnBrk="0" hangingPunct="0">
                        <a:spcBef>
                          <a:spcPct val="50000"/>
                        </a:spcBef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20 </a:t>
                      </a:r>
                      <a:r>
                        <a:rPr lang="en-US" sz="1200" dirty="0" err="1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cryomodules</a:t>
                      </a:r>
                      <a:endParaRPr lang="en-US" sz="1200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</p:grpSp>
              <p:grpSp>
                <p:nvGrpSpPr>
                  <p:cNvPr id="18" name="Group 421"/>
                  <p:cNvGrpSpPr>
                    <a:grpSpLocks/>
                  </p:cNvGrpSpPr>
                  <p:nvPr/>
                </p:nvGrpSpPr>
                <p:grpSpPr bwMode="auto">
                  <a:xfrm>
                    <a:off x="642" y="2016"/>
                    <a:ext cx="1098" cy="253"/>
                    <a:chOff x="681" y="1968"/>
                    <a:chExt cx="1098" cy="253"/>
                  </a:xfrm>
                </p:grpSpPr>
                <p:sp>
                  <p:nvSpPr>
                    <p:cNvPr id="9246" name="Freeform 294"/>
                    <p:cNvSpPr>
                      <a:spLocks/>
                    </p:cNvSpPr>
                    <p:nvPr/>
                  </p:nvSpPr>
                  <p:spPr bwMode="auto">
                    <a:xfrm>
                      <a:off x="1568" y="2086"/>
                      <a:ext cx="208" cy="122"/>
                    </a:xfrm>
                    <a:custGeom>
                      <a:avLst/>
                      <a:gdLst>
                        <a:gd name="T0" fmla="*/ 0 w 208"/>
                        <a:gd name="T1" fmla="*/ 0 h 122"/>
                        <a:gd name="T2" fmla="*/ 2 w 208"/>
                        <a:gd name="T3" fmla="*/ 5 h 122"/>
                        <a:gd name="T4" fmla="*/ 7 w 208"/>
                        <a:gd name="T5" fmla="*/ 14 h 122"/>
                        <a:gd name="T6" fmla="*/ 17 w 208"/>
                        <a:gd name="T7" fmla="*/ 29 h 122"/>
                        <a:gd name="T8" fmla="*/ 28 w 208"/>
                        <a:gd name="T9" fmla="*/ 48 h 122"/>
                        <a:gd name="T10" fmla="*/ 45 w 208"/>
                        <a:gd name="T11" fmla="*/ 66 h 122"/>
                        <a:gd name="T12" fmla="*/ 63 w 208"/>
                        <a:gd name="T13" fmla="*/ 83 h 122"/>
                        <a:gd name="T14" fmla="*/ 85 w 208"/>
                        <a:gd name="T15" fmla="*/ 96 h 122"/>
                        <a:gd name="T16" fmla="*/ 111 w 208"/>
                        <a:gd name="T17" fmla="*/ 105 h 122"/>
                        <a:gd name="T18" fmla="*/ 139 w 208"/>
                        <a:gd name="T19" fmla="*/ 105 h 122"/>
                        <a:gd name="T20" fmla="*/ 137 w 208"/>
                        <a:gd name="T21" fmla="*/ 122 h 122"/>
                        <a:gd name="T22" fmla="*/ 208 w 208"/>
                        <a:gd name="T23" fmla="*/ 96 h 122"/>
                        <a:gd name="T24" fmla="*/ 154 w 208"/>
                        <a:gd name="T25" fmla="*/ 42 h 122"/>
                        <a:gd name="T26" fmla="*/ 152 w 208"/>
                        <a:gd name="T27" fmla="*/ 63 h 122"/>
                        <a:gd name="T28" fmla="*/ 150 w 208"/>
                        <a:gd name="T29" fmla="*/ 63 h 122"/>
                        <a:gd name="T30" fmla="*/ 145 w 208"/>
                        <a:gd name="T31" fmla="*/ 66 h 122"/>
                        <a:gd name="T32" fmla="*/ 135 w 208"/>
                        <a:gd name="T33" fmla="*/ 68 h 122"/>
                        <a:gd name="T34" fmla="*/ 122 w 208"/>
                        <a:gd name="T35" fmla="*/ 70 h 122"/>
                        <a:gd name="T36" fmla="*/ 106 w 208"/>
                        <a:gd name="T37" fmla="*/ 68 h 122"/>
                        <a:gd name="T38" fmla="*/ 85 w 208"/>
                        <a:gd name="T39" fmla="*/ 63 h 122"/>
                        <a:gd name="T40" fmla="*/ 61 w 208"/>
                        <a:gd name="T41" fmla="*/ 50 h 122"/>
                        <a:gd name="T42" fmla="*/ 32 w 208"/>
                        <a:gd name="T43" fmla="*/ 29 h 122"/>
                        <a:gd name="T44" fmla="*/ 0 w 208"/>
                        <a:gd name="T45" fmla="*/ 0 h 122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w 208"/>
                        <a:gd name="T70" fmla="*/ 0 h 122"/>
                        <a:gd name="T71" fmla="*/ 208 w 208"/>
                        <a:gd name="T72" fmla="*/ 122 h 122"/>
                      </a:gdLst>
                      <a:ahLst/>
                      <a:cxnLst>
                        <a:cxn ang="T46">
                          <a:pos x="T0" y="T1"/>
                        </a:cxn>
                        <a:cxn ang="T47">
                          <a:pos x="T2" y="T3"/>
                        </a:cxn>
                        <a:cxn ang="T48">
                          <a:pos x="T4" y="T5"/>
                        </a:cxn>
                        <a:cxn ang="T49">
                          <a:pos x="T6" y="T7"/>
                        </a:cxn>
                        <a:cxn ang="T50">
                          <a:pos x="T8" y="T9"/>
                        </a:cxn>
                        <a:cxn ang="T51">
                          <a:pos x="T10" y="T11"/>
                        </a:cxn>
                        <a:cxn ang="T52">
                          <a:pos x="T12" y="T13"/>
                        </a:cxn>
                        <a:cxn ang="T53">
                          <a:pos x="T14" y="T15"/>
                        </a:cxn>
                        <a:cxn ang="T54">
                          <a:pos x="T16" y="T17"/>
                        </a:cxn>
                        <a:cxn ang="T55">
                          <a:pos x="T18" y="T19"/>
                        </a:cxn>
                        <a:cxn ang="T56">
                          <a:pos x="T20" y="T21"/>
                        </a:cxn>
                        <a:cxn ang="T57">
                          <a:pos x="T22" y="T23"/>
                        </a:cxn>
                        <a:cxn ang="T58">
                          <a:pos x="T24" y="T25"/>
                        </a:cxn>
                        <a:cxn ang="T59">
                          <a:pos x="T26" y="T27"/>
                        </a:cxn>
                        <a:cxn ang="T60">
                          <a:pos x="T28" y="T29"/>
                        </a:cxn>
                        <a:cxn ang="T61">
                          <a:pos x="T30" y="T31"/>
                        </a:cxn>
                        <a:cxn ang="T62">
                          <a:pos x="T32" y="T33"/>
                        </a:cxn>
                        <a:cxn ang="T63">
                          <a:pos x="T34" y="T35"/>
                        </a:cxn>
                        <a:cxn ang="T64">
                          <a:pos x="T36" y="T37"/>
                        </a:cxn>
                        <a:cxn ang="T65">
                          <a:pos x="T38" y="T39"/>
                        </a:cxn>
                        <a:cxn ang="T66">
                          <a:pos x="T40" y="T41"/>
                        </a:cxn>
                        <a:cxn ang="T67">
                          <a:pos x="T42" y="T43"/>
                        </a:cxn>
                        <a:cxn ang="T68">
                          <a:pos x="T44" y="T45"/>
                        </a:cxn>
                      </a:cxnLst>
                      <a:rect l="T69" t="T70" r="T71" b="T72"/>
                      <a:pathLst>
                        <a:path w="208" h="122">
                          <a:moveTo>
                            <a:pt x="0" y="0"/>
                          </a:moveTo>
                          <a:lnTo>
                            <a:pt x="2" y="5"/>
                          </a:lnTo>
                          <a:lnTo>
                            <a:pt x="7" y="14"/>
                          </a:lnTo>
                          <a:lnTo>
                            <a:pt x="17" y="29"/>
                          </a:lnTo>
                          <a:lnTo>
                            <a:pt x="28" y="48"/>
                          </a:lnTo>
                          <a:lnTo>
                            <a:pt x="45" y="66"/>
                          </a:lnTo>
                          <a:lnTo>
                            <a:pt x="63" y="83"/>
                          </a:lnTo>
                          <a:lnTo>
                            <a:pt x="85" y="96"/>
                          </a:lnTo>
                          <a:lnTo>
                            <a:pt x="111" y="105"/>
                          </a:lnTo>
                          <a:lnTo>
                            <a:pt x="139" y="105"/>
                          </a:lnTo>
                          <a:lnTo>
                            <a:pt x="137" y="122"/>
                          </a:lnTo>
                          <a:lnTo>
                            <a:pt x="208" y="96"/>
                          </a:lnTo>
                          <a:lnTo>
                            <a:pt x="154" y="42"/>
                          </a:lnTo>
                          <a:lnTo>
                            <a:pt x="152" y="63"/>
                          </a:lnTo>
                          <a:lnTo>
                            <a:pt x="150" y="63"/>
                          </a:lnTo>
                          <a:lnTo>
                            <a:pt x="145" y="66"/>
                          </a:lnTo>
                          <a:lnTo>
                            <a:pt x="135" y="68"/>
                          </a:lnTo>
                          <a:lnTo>
                            <a:pt x="122" y="70"/>
                          </a:lnTo>
                          <a:lnTo>
                            <a:pt x="106" y="68"/>
                          </a:lnTo>
                          <a:lnTo>
                            <a:pt x="85" y="63"/>
                          </a:lnTo>
                          <a:lnTo>
                            <a:pt x="61" y="50"/>
                          </a:lnTo>
                          <a:lnTo>
                            <a:pt x="32" y="29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00FFFF"/>
                    </a:solidFill>
                    <a:ln w="0">
                      <a:solidFill>
                        <a:srgbClr val="00FF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247" name="Freeform 295"/>
                    <p:cNvSpPr>
                      <a:spLocks/>
                    </p:cNvSpPr>
                    <p:nvPr/>
                  </p:nvSpPr>
                  <p:spPr bwMode="auto">
                    <a:xfrm>
                      <a:off x="1575" y="2095"/>
                      <a:ext cx="204" cy="126"/>
                    </a:xfrm>
                    <a:custGeom>
                      <a:avLst/>
                      <a:gdLst>
                        <a:gd name="T0" fmla="*/ 0 w 204"/>
                        <a:gd name="T1" fmla="*/ 0 h 126"/>
                        <a:gd name="T2" fmla="*/ 2 w 204"/>
                        <a:gd name="T3" fmla="*/ 4 h 126"/>
                        <a:gd name="T4" fmla="*/ 8 w 204"/>
                        <a:gd name="T5" fmla="*/ 15 h 126"/>
                        <a:gd name="T6" fmla="*/ 15 w 204"/>
                        <a:gd name="T7" fmla="*/ 29 h 126"/>
                        <a:gd name="T8" fmla="*/ 26 w 204"/>
                        <a:gd name="T9" fmla="*/ 48 h 126"/>
                        <a:gd name="T10" fmla="*/ 41 w 204"/>
                        <a:gd name="T11" fmla="*/ 67 h 126"/>
                        <a:gd name="T12" fmla="*/ 60 w 204"/>
                        <a:gd name="T13" fmla="*/ 85 h 126"/>
                        <a:gd name="T14" fmla="*/ 82 w 204"/>
                        <a:gd name="T15" fmla="*/ 98 h 126"/>
                        <a:gd name="T16" fmla="*/ 106 w 204"/>
                        <a:gd name="T17" fmla="*/ 107 h 126"/>
                        <a:gd name="T18" fmla="*/ 136 w 204"/>
                        <a:gd name="T19" fmla="*/ 109 h 126"/>
                        <a:gd name="T20" fmla="*/ 134 w 204"/>
                        <a:gd name="T21" fmla="*/ 126 h 126"/>
                        <a:gd name="T22" fmla="*/ 204 w 204"/>
                        <a:gd name="T23" fmla="*/ 104 h 126"/>
                        <a:gd name="T24" fmla="*/ 153 w 204"/>
                        <a:gd name="T25" fmla="*/ 46 h 126"/>
                        <a:gd name="T26" fmla="*/ 149 w 204"/>
                        <a:gd name="T27" fmla="*/ 67 h 126"/>
                        <a:gd name="T28" fmla="*/ 147 w 204"/>
                        <a:gd name="T29" fmla="*/ 68 h 126"/>
                        <a:gd name="T30" fmla="*/ 141 w 204"/>
                        <a:gd name="T31" fmla="*/ 70 h 126"/>
                        <a:gd name="T32" fmla="*/ 132 w 204"/>
                        <a:gd name="T33" fmla="*/ 72 h 126"/>
                        <a:gd name="T34" fmla="*/ 119 w 204"/>
                        <a:gd name="T35" fmla="*/ 74 h 126"/>
                        <a:gd name="T36" fmla="*/ 102 w 204"/>
                        <a:gd name="T37" fmla="*/ 72 h 126"/>
                        <a:gd name="T38" fmla="*/ 82 w 204"/>
                        <a:gd name="T39" fmla="*/ 65 h 126"/>
                        <a:gd name="T40" fmla="*/ 58 w 204"/>
                        <a:gd name="T41" fmla="*/ 52 h 126"/>
                        <a:gd name="T42" fmla="*/ 32 w 204"/>
                        <a:gd name="T43" fmla="*/ 29 h 126"/>
                        <a:gd name="T44" fmla="*/ 0 w 204"/>
                        <a:gd name="T45" fmla="*/ 0 h 12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w 204"/>
                        <a:gd name="T70" fmla="*/ 0 h 126"/>
                        <a:gd name="T71" fmla="*/ 204 w 204"/>
                        <a:gd name="T72" fmla="*/ 126 h 126"/>
                      </a:gdLst>
                      <a:ahLst/>
                      <a:cxnLst>
                        <a:cxn ang="T46">
                          <a:pos x="T0" y="T1"/>
                        </a:cxn>
                        <a:cxn ang="T47">
                          <a:pos x="T2" y="T3"/>
                        </a:cxn>
                        <a:cxn ang="T48">
                          <a:pos x="T4" y="T5"/>
                        </a:cxn>
                        <a:cxn ang="T49">
                          <a:pos x="T6" y="T7"/>
                        </a:cxn>
                        <a:cxn ang="T50">
                          <a:pos x="T8" y="T9"/>
                        </a:cxn>
                        <a:cxn ang="T51">
                          <a:pos x="T10" y="T11"/>
                        </a:cxn>
                        <a:cxn ang="T52">
                          <a:pos x="T12" y="T13"/>
                        </a:cxn>
                        <a:cxn ang="T53">
                          <a:pos x="T14" y="T15"/>
                        </a:cxn>
                        <a:cxn ang="T54">
                          <a:pos x="T16" y="T17"/>
                        </a:cxn>
                        <a:cxn ang="T55">
                          <a:pos x="T18" y="T19"/>
                        </a:cxn>
                        <a:cxn ang="T56">
                          <a:pos x="T20" y="T21"/>
                        </a:cxn>
                        <a:cxn ang="T57">
                          <a:pos x="T22" y="T23"/>
                        </a:cxn>
                        <a:cxn ang="T58">
                          <a:pos x="T24" y="T25"/>
                        </a:cxn>
                        <a:cxn ang="T59">
                          <a:pos x="T26" y="T27"/>
                        </a:cxn>
                        <a:cxn ang="T60">
                          <a:pos x="T28" y="T29"/>
                        </a:cxn>
                        <a:cxn ang="T61">
                          <a:pos x="T30" y="T31"/>
                        </a:cxn>
                        <a:cxn ang="T62">
                          <a:pos x="T32" y="T33"/>
                        </a:cxn>
                        <a:cxn ang="T63">
                          <a:pos x="T34" y="T35"/>
                        </a:cxn>
                        <a:cxn ang="T64">
                          <a:pos x="T36" y="T37"/>
                        </a:cxn>
                        <a:cxn ang="T65">
                          <a:pos x="T38" y="T39"/>
                        </a:cxn>
                        <a:cxn ang="T66">
                          <a:pos x="T40" y="T41"/>
                        </a:cxn>
                        <a:cxn ang="T67">
                          <a:pos x="T42" y="T43"/>
                        </a:cxn>
                        <a:cxn ang="T68">
                          <a:pos x="T44" y="T45"/>
                        </a:cxn>
                      </a:cxnLst>
                      <a:rect l="T69" t="T70" r="T71" b="T72"/>
                      <a:pathLst>
                        <a:path w="204" h="126">
                          <a:moveTo>
                            <a:pt x="0" y="0"/>
                          </a:moveTo>
                          <a:lnTo>
                            <a:pt x="2" y="4"/>
                          </a:lnTo>
                          <a:lnTo>
                            <a:pt x="8" y="15"/>
                          </a:lnTo>
                          <a:lnTo>
                            <a:pt x="15" y="29"/>
                          </a:lnTo>
                          <a:lnTo>
                            <a:pt x="26" y="48"/>
                          </a:lnTo>
                          <a:lnTo>
                            <a:pt x="41" y="67"/>
                          </a:lnTo>
                          <a:lnTo>
                            <a:pt x="60" y="85"/>
                          </a:lnTo>
                          <a:lnTo>
                            <a:pt x="82" y="98"/>
                          </a:lnTo>
                          <a:lnTo>
                            <a:pt x="106" y="107"/>
                          </a:lnTo>
                          <a:lnTo>
                            <a:pt x="136" y="109"/>
                          </a:lnTo>
                          <a:lnTo>
                            <a:pt x="134" y="126"/>
                          </a:lnTo>
                          <a:lnTo>
                            <a:pt x="204" y="104"/>
                          </a:lnTo>
                          <a:lnTo>
                            <a:pt x="153" y="46"/>
                          </a:lnTo>
                          <a:lnTo>
                            <a:pt x="149" y="67"/>
                          </a:lnTo>
                          <a:lnTo>
                            <a:pt x="147" y="68"/>
                          </a:lnTo>
                          <a:lnTo>
                            <a:pt x="141" y="70"/>
                          </a:lnTo>
                          <a:lnTo>
                            <a:pt x="132" y="72"/>
                          </a:lnTo>
                          <a:lnTo>
                            <a:pt x="119" y="74"/>
                          </a:lnTo>
                          <a:lnTo>
                            <a:pt x="102" y="72"/>
                          </a:lnTo>
                          <a:lnTo>
                            <a:pt x="82" y="65"/>
                          </a:lnTo>
                          <a:lnTo>
                            <a:pt x="58" y="52"/>
                          </a:lnTo>
                          <a:lnTo>
                            <a:pt x="32" y="29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0000FF"/>
                    </a:solidFill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248" name="Text Box 417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681" y="1968"/>
                      <a:ext cx="1056" cy="18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>
                      <a:spAutoFit/>
                    </a:bodyPr>
                    <a:lstStyle/>
                    <a:p>
                      <a:pPr algn="ctr" eaLnBrk="0" hangingPunct="0">
                        <a:spcBef>
                          <a:spcPct val="50000"/>
                        </a:spcBef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20 </a:t>
                      </a:r>
                      <a:r>
                        <a:rPr lang="en-US" sz="1200" dirty="0" err="1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cryomodules</a:t>
                      </a:r>
                      <a:endParaRPr lang="en-US" sz="1200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</p:grpSp>
            </p:grpSp>
          </p:grpSp>
        </p:grpSp>
        <p:sp>
          <p:nvSpPr>
            <p:cNvPr id="9230" name="TextBox 329"/>
            <p:cNvSpPr txBox="1">
              <a:spLocks noChangeArrowheads="1"/>
            </p:cNvSpPr>
            <p:nvPr/>
          </p:nvSpPr>
          <p:spPr bwMode="auto">
            <a:xfrm>
              <a:off x="6013450" y="2286000"/>
              <a:ext cx="2292350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1200" dirty="0">
                  <a:latin typeface="Arial" pitchFamily="34" charset="0"/>
                  <a:cs typeface="Arial" pitchFamily="34" charset="0"/>
                </a:rPr>
                <a:t>Upgrade arc magnets </a:t>
              </a:r>
            </a:p>
            <a:p>
              <a:pPr algn="ctr"/>
              <a:r>
                <a:rPr lang="en-US" sz="1200" dirty="0">
                  <a:latin typeface="Arial" pitchFamily="34" charset="0"/>
                  <a:cs typeface="Arial" pitchFamily="34" charset="0"/>
                </a:rPr>
                <a:t>and supplies</a:t>
              </a:r>
            </a:p>
          </p:txBody>
        </p:sp>
        <p:sp>
          <p:nvSpPr>
            <p:cNvPr id="9231" name="Freeform 376"/>
            <p:cNvSpPr>
              <a:spLocks/>
            </p:cNvSpPr>
            <p:nvPr/>
          </p:nvSpPr>
          <p:spPr bwMode="auto">
            <a:xfrm rot="5400000">
              <a:off x="6109494" y="2374106"/>
              <a:ext cx="230188" cy="269875"/>
            </a:xfrm>
            <a:custGeom>
              <a:avLst/>
              <a:gdLst>
                <a:gd name="T0" fmla="*/ 0 w 144"/>
                <a:gd name="T1" fmla="*/ 0 h 176"/>
                <a:gd name="T2" fmla="*/ 0 w 144"/>
                <a:gd name="T3" fmla="*/ 6140 h 176"/>
                <a:gd name="T4" fmla="*/ 0 w 144"/>
                <a:gd name="T5" fmla="*/ 26095 h 176"/>
                <a:gd name="T6" fmla="*/ 0 w 144"/>
                <a:gd name="T7" fmla="*/ 50656 h 176"/>
                <a:gd name="T8" fmla="*/ 4792 w 144"/>
                <a:gd name="T9" fmla="*/ 85961 h 176"/>
                <a:gd name="T10" fmla="*/ 17571 w 144"/>
                <a:gd name="T11" fmla="*/ 119732 h 176"/>
                <a:gd name="T12" fmla="*/ 31947 w 144"/>
                <a:gd name="T13" fmla="*/ 156572 h 176"/>
                <a:gd name="T14" fmla="*/ 55908 w 144"/>
                <a:gd name="T15" fmla="*/ 187273 h 176"/>
                <a:gd name="T16" fmla="*/ 84660 w 144"/>
                <a:gd name="T17" fmla="*/ 216438 h 176"/>
                <a:gd name="T18" fmla="*/ 126192 w 144"/>
                <a:gd name="T19" fmla="*/ 239464 h 176"/>
                <a:gd name="T20" fmla="*/ 115011 w 144"/>
                <a:gd name="T21" fmla="*/ 259419 h 176"/>
                <a:gd name="T22" fmla="*/ 230021 w 144"/>
                <a:gd name="T23" fmla="*/ 270164 h 176"/>
                <a:gd name="T24" fmla="*/ 188489 w 144"/>
                <a:gd name="T25" fmla="*/ 156572 h 176"/>
                <a:gd name="T26" fmla="*/ 174113 w 144"/>
                <a:gd name="T27" fmla="*/ 185738 h 176"/>
                <a:gd name="T28" fmla="*/ 170918 w 144"/>
                <a:gd name="T29" fmla="*/ 185738 h 176"/>
                <a:gd name="T30" fmla="*/ 159737 w 144"/>
                <a:gd name="T31" fmla="*/ 185738 h 176"/>
                <a:gd name="T32" fmla="*/ 143763 w 144"/>
                <a:gd name="T33" fmla="*/ 182668 h 176"/>
                <a:gd name="T34" fmla="*/ 126192 w 144"/>
                <a:gd name="T35" fmla="*/ 176528 h 176"/>
                <a:gd name="T36" fmla="*/ 102232 w 144"/>
                <a:gd name="T37" fmla="*/ 162712 h 176"/>
                <a:gd name="T38" fmla="*/ 76674 w 144"/>
                <a:gd name="T39" fmla="*/ 142757 h 176"/>
                <a:gd name="T40" fmla="*/ 49518 w 144"/>
                <a:gd name="T41" fmla="*/ 107452 h 176"/>
                <a:gd name="T42" fmla="*/ 22363 w 144"/>
                <a:gd name="T43" fmla="*/ 62936 h 176"/>
                <a:gd name="T44" fmla="*/ 0 w 144"/>
                <a:gd name="T45" fmla="*/ 0 h 17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144"/>
                <a:gd name="T70" fmla="*/ 0 h 176"/>
                <a:gd name="T71" fmla="*/ 144 w 144"/>
                <a:gd name="T72" fmla="*/ 176 h 17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144" h="176">
                  <a:moveTo>
                    <a:pt x="0" y="0"/>
                  </a:moveTo>
                  <a:lnTo>
                    <a:pt x="0" y="4"/>
                  </a:lnTo>
                  <a:lnTo>
                    <a:pt x="0" y="17"/>
                  </a:lnTo>
                  <a:lnTo>
                    <a:pt x="0" y="33"/>
                  </a:lnTo>
                  <a:lnTo>
                    <a:pt x="3" y="56"/>
                  </a:lnTo>
                  <a:lnTo>
                    <a:pt x="11" y="78"/>
                  </a:lnTo>
                  <a:lnTo>
                    <a:pt x="20" y="102"/>
                  </a:lnTo>
                  <a:lnTo>
                    <a:pt x="35" y="122"/>
                  </a:lnTo>
                  <a:lnTo>
                    <a:pt x="53" y="141"/>
                  </a:lnTo>
                  <a:lnTo>
                    <a:pt x="79" y="156"/>
                  </a:lnTo>
                  <a:lnTo>
                    <a:pt x="72" y="169"/>
                  </a:lnTo>
                  <a:lnTo>
                    <a:pt x="144" y="176"/>
                  </a:lnTo>
                  <a:lnTo>
                    <a:pt x="118" y="102"/>
                  </a:lnTo>
                  <a:lnTo>
                    <a:pt x="109" y="121"/>
                  </a:lnTo>
                  <a:lnTo>
                    <a:pt x="107" y="121"/>
                  </a:lnTo>
                  <a:lnTo>
                    <a:pt x="100" y="121"/>
                  </a:lnTo>
                  <a:lnTo>
                    <a:pt x="90" y="119"/>
                  </a:lnTo>
                  <a:lnTo>
                    <a:pt x="79" y="115"/>
                  </a:lnTo>
                  <a:lnTo>
                    <a:pt x="64" y="106"/>
                  </a:lnTo>
                  <a:lnTo>
                    <a:pt x="48" y="93"/>
                  </a:lnTo>
                  <a:lnTo>
                    <a:pt x="31" y="70"/>
                  </a:lnTo>
                  <a:lnTo>
                    <a:pt x="14" y="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FF"/>
            </a:solidFill>
            <a:ln w="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233" name="Text Box 427"/>
            <p:cNvSpPr txBox="1">
              <a:spLocks noChangeArrowheads="1"/>
            </p:cNvSpPr>
            <p:nvPr/>
          </p:nvSpPr>
          <p:spPr bwMode="auto">
            <a:xfrm>
              <a:off x="4724400" y="3386435"/>
              <a:ext cx="996950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n-US" sz="1200" dirty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CHL upgrade</a:t>
              </a:r>
            </a:p>
          </p:txBody>
        </p:sp>
      </p:grpSp>
      <p:pic>
        <p:nvPicPr>
          <p:cNvPr id="33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0287" y="1066800"/>
            <a:ext cx="2229670" cy="2743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335" name="TextBox 334"/>
          <p:cNvSpPr txBox="1"/>
          <p:nvPr/>
        </p:nvSpPr>
        <p:spPr>
          <a:xfrm>
            <a:off x="381000" y="3886200"/>
            <a:ext cx="167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0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36" name="TextBox 335"/>
          <p:cNvSpPr txBox="1"/>
          <p:nvPr/>
        </p:nvSpPr>
        <p:spPr>
          <a:xfrm>
            <a:off x="381000" y="990600"/>
            <a:ext cx="1143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0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37" name="Rectangle 336"/>
          <p:cNvSpPr/>
          <p:nvPr/>
        </p:nvSpPr>
        <p:spPr>
          <a:xfrm>
            <a:off x="2590800" y="1295400"/>
            <a:ext cx="3886200" cy="609398"/>
          </a:xfrm>
          <a:prstGeom prst="rect">
            <a:avLst/>
          </a:prstGeom>
          <a:noFill/>
          <a:ln w="19050">
            <a:noFill/>
          </a:ln>
          <a:effectLst/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spcBef>
                <a:spcPct val="20000"/>
              </a:spcBef>
              <a:buSzPct val="100000"/>
            </a:pPr>
            <a:r>
              <a:rPr lang="en-US" sz="1400" dirty="0" smtClean="0">
                <a:latin typeface="Arial" pitchFamily="34" charset="0"/>
                <a:cs typeface="Arial" pitchFamily="34" charset="0"/>
              </a:rPr>
              <a:t>Upgrade is designed to build on existing facility: vast majority of accelerator and experimental equipment have continued use</a:t>
            </a:r>
          </a:p>
        </p:txBody>
      </p:sp>
      <p:grpSp>
        <p:nvGrpSpPr>
          <p:cNvPr id="343" name="Group 342"/>
          <p:cNvGrpSpPr/>
          <p:nvPr/>
        </p:nvGrpSpPr>
        <p:grpSpPr>
          <a:xfrm>
            <a:off x="47625" y="3962400"/>
            <a:ext cx="2362200" cy="1143000"/>
            <a:chOff x="152400" y="4038600"/>
            <a:chExt cx="2209800" cy="1143000"/>
          </a:xfrm>
        </p:grpSpPr>
        <p:sp>
          <p:nvSpPr>
            <p:cNvPr id="340" name="Rectangle 339"/>
            <p:cNvSpPr/>
            <p:nvPr/>
          </p:nvSpPr>
          <p:spPr bwMode="auto">
            <a:xfrm>
              <a:off x="228600" y="4038600"/>
              <a:ext cx="2133600" cy="1143000"/>
            </a:xfrm>
            <a:prstGeom prst="rect">
              <a:avLst/>
            </a:prstGeom>
            <a:solidFill>
              <a:srgbClr val="FFEDC9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glow rad="101600">
                <a:schemeClr val="accent4">
                  <a:lumMod val="65000"/>
                  <a:lumOff val="35000"/>
                  <a:alpha val="60000"/>
                </a:schemeClr>
              </a:glow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  <p:sp>
          <p:nvSpPr>
            <p:cNvPr id="339" name="Text Box 3"/>
            <p:cNvSpPr txBox="1">
              <a:spLocks noChangeArrowheads="1"/>
            </p:cNvSpPr>
            <p:nvPr/>
          </p:nvSpPr>
          <p:spPr bwMode="auto">
            <a:xfrm>
              <a:off x="152400" y="4088993"/>
              <a:ext cx="2133600" cy="10926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glow rad="101600">
                <a:schemeClr val="accent4">
                  <a:lumMod val="65000"/>
                  <a:lumOff val="35000"/>
                  <a:alpha val="60000"/>
                </a:schemeClr>
              </a:glow>
            </a:effectLst>
          </p:spPr>
          <p:txBody>
            <a:bodyPr wrap="square">
              <a:spAutoFit/>
            </a:bodyPr>
            <a:lstStyle/>
            <a:p>
              <a:pPr marL="112713" indent="4763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300" dirty="0" smtClean="0">
                  <a:latin typeface="Arial" pitchFamily="34" charset="0"/>
                  <a:cs typeface="Arial" pitchFamily="34" charset="0"/>
                </a:rPr>
                <a:t>The completion of the 12 </a:t>
              </a:r>
              <a:r>
                <a:rPr lang="en-US" sz="1300" dirty="0" err="1" smtClean="0">
                  <a:latin typeface="Arial" pitchFamily="34" charset="0"/>
                  <a:cs typeface="Arial" pitchFamily="34" charset="0"/>
                </a:rPr>
                <a:t>GeV</a:t>
              </a:r>
              <a:r>
                <a:rPr lang="en-US" sz="1300" dirty="0" smtClean="0">
                  <a:latin typeface="Arial" pitchFamily="34" charset="0"/>
                  <a:cs typeface="Arial" pitchFamily="34" charset="0"/>
                </a:rPr>
                <a:t> Upgrade of CEBAF was ranked the highest priority in the 2007 NSAC Long Range Plan.</a:t>
              </a:r>
              <a:endParaRPr lang="en-US" sz="1300" dirty="0">
                <a:latin typeface="Arial" pitchFamily="34" charset="0"/>
                <a:cs typeface="Arial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9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784225"/>
          </a:xfrm>
        </p:spPr>
        <p:txBody>
          <a:bodyPr/>
          <a:lstStyle/>
          <a:p>
            <a:pPr eaLnBrk="1" hangingPunct="1"/>
            <a:r>
              <a:rPr lang="en-US" smtClean="0">
                <a:cs typeface="Arial" pitchFamily="34" charset="0"/>
              </a:rPr>
              <a:t>12 GeV - $310M TPC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803275" y="962024"/>
            <a:ext cx="7578725" cy="5362575"/>
            <a:chOff x="803275" y="962024"/>
            <a:chExt cx="7578725" cy="5362575"/>
          </a:xfrm>
        </p:grpSpPr>
        <p:pic>
          <p:nvPicPr>
            <p:cNvPr id="60418" name="Picture 3"/>
            <p:cNvPicPr>
              <a:picLocks noChangeAspect="1" noChangeArrowheads="1"/>
            </p:cNvPicPr>
            <p:nvPr/>
          </p:nvPicPr>
          <p:blipFill rotWithShape="1">
            <a:blip r:embed="rId2" cstate="print"/>
            <a:srcRect t="2550"/>
            <a:stretch/>
          </p:blipFill>
          <p:spPr bwMode="auto">
            <a:xfrm>
              <a:off x="803275" y="962024"/>
              <a:ext cx="7578725" cy="536257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60420" name="TextBox 3"/>
            <p:cNvSpPr txBox="1">
              <a:spLocks noChangeArrowheads="1"/>
            </p:cNvSpPr>
            <p:nvPr/>
          </p:nvSpPr>
          <p:spPr bwMode="auto">
            <a:xfrm>
              <a:off x="4164187" y="2695321"/>
              <a:ext cx="1236488" cy="33855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800" b="1" dirty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ARRA Shift of $65M </a:t>
              </a:r>
            </a:p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800" b="1" dirty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from FY10/11 to FY09</a:t>
              </a:r>
            </a:p>
          </p:txBody>
        </p:sp>
        <p:sp>
          <p:nvSpPr>
            <p:cNvPr id="60423" name="Rectangle 12"/>
            <p:cNvSpPr>
              <a:spLocks noChangeArrowheads="1"/>
            </p:cNvSpPr>
            <p:nvPr/>
          </p:nvSpPr>
          <p:spPr bwMode="auto">
            <a:xfrm>
              <a:off x="4517771" y="3273429"/>
              <a:ext cx="107202" cy="1772978"/>
            </a:xfrm>
            <a:prstGeom prst="rect">
              <a:avLst/>
            </a:prstGeom>
            <a:noFill/>
            <a:ln w="19050" algn="ctr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3200" b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424" name="Rectangle 13"/>
            <p:cNvSpPr>
              <a:spLocks noChangeArrowheads="1"/>
            </p:cNvSpPr>
            <p:nvPr/>
          </p:nvSpPr>
          <p:spPr bwMode="auto">
            <a:xfrm>
              <a:off x="5020423" y="3108998"/>
              <a:ext cx="107202" cy="1199858"/>
            </a:xfrm>
            <a:prstGeom prst="rect">
              <a:avLst/>
            </a:prstGeom>
            <a:noFill/>
            <a:ln w="19050" algn="ctr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3200" b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425" name="Rectangle 22"/>
            <p:cNvSpPr>
              <a:spLocks noChangeArrowheads="1"/>
            </p:cNvSpPr>
            <p:nvPr/>
          </p:nvSpPr>
          <p:spPr bwMode="auto">
            <a:xfrm>
              <a:off x="4013916" y="2859986"/>
              <a:ext cx="107202" cy="1772978"/>
            </a:xfrm>
            <a:prstGeom prst="rect">
              <a:avLst/>
            </a:prstGeom>
            <a:noFill/>
            <a:ln w="19050" algn="ctr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3200" b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426" name="Rectangle 23"/>
            <p:cNvSpPr>
              <a:spLocks noChangeArrowheads="1"/>
            </p:cNvSpPr>
            <p:nvPr/>
          </p:nvSpPr>
          <p:spPr bwMode="auto">
            <a:xfrm>
              <a:off x="4021064" y="1637486"/>
              <a:ext cx="107202" cy="1199858"/>
            </a:xfrm>
            <a:prstGeom prst="rect">
              <a:avLst/>
            </a:prstGeom>
            <a:noFill/>
            <a:ln w="19050" algn="ctr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3200" b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486400" y="1066800"/>
              <a:ext cx="2702948" cy="623248"/>
            </a:xfrm>
            <a:prstGeom prst="rect">
              <a:avLst/>
            </a:prstGeom>
            <a:solidFill>
              <a:srgbClr val="FFFFCC"/>
            </a:solidFill>
          </p:spPr>
          <p:txBody>
            <a:bodyPr wrap="squar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150" b="1" dirty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FY12: reduction of $16M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150" b="1" dirty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FY13: Pres Request – no restoration 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150" b="1" dirty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CD-4B </a:t>
              </a:r>
              <a:r>
                <a:rPr lang="en-US" sz="1150" b="1" dirty="0" smtClean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may be </a:t>
              </a:r>
              <a:r>
                <a:rPr lang="en-US" sz="1150" b="1" dirty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at Risk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20248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5927647" y="1269609"/>
            <a:ext cx="3216353" cy="36240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1028700" lvl="2" indent="-228600" fontAlgn="base">
              <a:spcAft>
                <a:spcPct val="0"/>
              </a:spcAft>
              <a:buSzPct val="100000"/>
              <a:defRPr/>
            </a:pPr>
            <a:endParaRPr lang="en-US" sz="1200" b="1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marL="1028700" lvl="2" indent="-228600" fontAlgn="base">
              <a:spcAft>
                <a:spcPct val="0"/>
              </a:spcAft>
              <a:buSzPct val="100000"/>
              <a:defRPr/>
            </a:pPr>
            <a:endParaRPr lang="en-US" sz="1200" b="1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marL="1028700" lvl="2" indent="-228600" fontAlgn="base">
              <a:spcAft>
                <a:spcPct val="0"/>
              </a:spcAft>
              <a:buSzPct val="100000"/>
              <a:defRPr/>
            </a:pPr>
            <a:endParaRPr lang="en-US" sz="1200" b="1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marL="1028700" lvl="2" indent="-228600" fontAlgn="base">
              <a:spcAft>
                <a:spcPct val="0"/>
              </a:spcAft>
              <a:buSzPct val="100000"/>
              <a:defRPr/>
            </a:pPr>
            <a:endParaRPr lang="en-US" sz="1200" b="1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marL="1028700" lvl="2" indent="-228600" fontAlgn="base">
              <a:spcAft>
                <a:spcPct val="0"/>
              </a:spcAft>
              <a:buSzPct val="100000"/>
              <a:defRPr/>
            </a:pPr>
            <a:endParaRPr lang="en-US" sz="1200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marL="1028700" lvl="2" indent="-228600" fontAlgn="base">
              <a:spcBef>
                <a:spcPct val="50000"/>
              </a:spcBef>
              <a:spcAft>
                <a:spcPct val="0"/>
              </a:spcAft>
              <a:buSzPct val="100000"/>
              <a:defRPr/>
            </a:pPr>
            <a:r>
              <a:rPr lang="en-US" sz="1200" b="1" strike="dblStrike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12 </a:t>
            </a:r>
            <a:r>
              <a:rPr lang="en-US" sz="1200" b="1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16-month</a:t>
            </a:r>
            <a:r>
              <a:rPr lang="en-US" sz="1200" b="1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installation              </a:t>
            </a:r>
          </a:p>
          <a:p>
            <a:pPr marL="1028700" lvl="2" indent="-228600" fontAlgn="base">
              <a:spcAft>
                <a:spcPct val="0"/>
              </a:spcAft>
              <a:buSzPct val="100000"/>
              <a:defRPr/>
            </a:pPr>
            <a:r>
              <a:rPr lang="en-US" sz="1200" b="1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	May 2012 - </a:t>
            </a:r>
            <a:r>
              <a:rPr lang="en-US" sz="1200" b="1" strike="dblStrike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May</a:t>
            </a:r>
            <a:r>
              <a:rPr lang="en-US" sz="1200" b="1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Sept</a:t>
            </a:r>
            <a:r>
              <a:rPr lang="en-US" sz="1200" b="1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2013</a:t>
            </a:r>
          </a:p>
          <a:p>
            <a:pPr marL="1028700" lvl="2" indent="-228600" fontAlgn="base">
              <a:spcBef>
                <a:spcPct val="50000"/>
              </a:spcBef>
              <a:spcAft>
                <a:spcPct val="0"/>
              </a:spcAft>
              <a:buSzPct val="100000"/>
              <a:defRPr/>
            </a:pPr>
            <a:endParaRPr lang="en-US" sz="800" b="1" dirty="0">
              <a:solidFill>
                <a:srgbClr val="008000"/>
              </a:solidFill>
              <a:latin typeface="Arial" pitchFamily="34" charset="0"/>
              <a:cs typeface="Arial" pitchFamily="34" charset="0"/>
            </a:endParaRPr>
          </a:p>
          <a:p>
            <a:pPr marL="1028700" lvl="2" indent="-228600" fontAlgn="base">
              <a:spcBef>
                <a:spcPct val="50000"/>
              </a:spcBef>
              <a:spcAft>
                <a:spcPct val="0"/>
              </a:spcAft>
              <a:buSzPct val="100000"/>
              <a:defRPr/>
            </a:pPr>
            <a:r>
              <a:rPr lang="en-US" sz="1200" b="1" dirty="0">
                <a:solidFill>
                  <a:srgbClr val="009900"/>
                </a:solidFill>
                <a:latin typeface="Arial" pitchFamily="34" charset="0"/>
                <a:cs typeface="Arial" pitchFamily="34" charset="0"/>
              </a:rPr>
              <a:t>Hall A commissioning start       </a:t>
            </a:r>
            <a:r>
              <a:rPr lang="en-US" sz="1200" b="1" strike="dblStrike" dirty="0">
                <a:solidFill>
                  <a:srgbClr val="009900"/>
                </a:solidFill>
                <a:latin typeface="Arial" pitchFamily="34" charset="0"/>
                <a:cs typeface="Arial" pitchFamily="34" charset="0"/>
              </a:rPr>
              <a:t>Oct 2013</a:t>
            </a:r>
            <a:r>
              <a:rPr lang="en-US" sz="1200" b="1" dirty="0">
                <a:solidFill>
                  <a:srgbClr val="009900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n-US" sz="1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Feb 2014</a:t>
            </a:r>
          </a:p>
          <a:p>
            <a:pPr marL="1028700" lvl="2" indent="-228600" fontAlgn="base">
              <a:spcBef>
                <a:spcPct val="50000"/>
              </a:spcBef>
              <a:spcAft>
                <a:spcPct val="0"/>
              </a:spcAft>
              <a:buSzPct val="100000"/>
              <a:defRPr/>
            </a:pPr>
            <a:r>
              <a:rPr lang="en-US" sz="1200" b="1" dirty="0">
                <a:solidFill>
                  <a:srgbClr val="009900"/>
                </a:solidFill>
                <a:latin typeface="Arial" pitchFamily="34" charset="0"/>
                <a:cs typeface="Arial" pitchFamily="34" charset="0"/>
              </a:rPr>
              <a:t>Hall D commissioning start  </a:t>
            </a:r>
          </a:p>
          <a:p>
            <a:pPr marL="1028700" lvl="2" indent="-228600" fontAlgn="base">
              <a:spcAft>
                <a:spcPct val="0"/>
              </a:spcAft>
              <a:buSzPct val="100000"/>
              <a:defRPr/>
            </a:pPr>
            <a:r>
              <a:rPr lang="en-US" sz="1200" b="1" dirty="0">
                <a:solidFill>
                  <a:srgbClr val="009900"/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en-US" sz="1200" b="1" strike="dblStrike" dirty="0">
                <a:solidFill>
                  <a:srgbClr val="009900"/>
                </a:solidFill>
                <a:latin typeface="Arial" pitchFamily="34" charset="0"/>
                <a:cs typeface="Arial" pitchFamily="34" charset="0"/>
              </a:rPr>
              <a:t>April 2014</a:t>
            </a:r>
            <a:r>
              <a:rPr lang="en-US" sz="1200" b="1" dirty="0">
                <a:solidFill>
                  <a:srgbClr val="009900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n-US" sz="1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Oct 2014</a:t>
            </a:r>
          </a:p>
          <a:p>
            <a:pPr marL="1028700" lvl="2" indent="-228600" fontAlgn="base">
              <a:spcBef>
                <a:spcPct val="50000"/>
              </a:spcBef>
              <a:spcAft>
                <a:spcPct val="0"/>
              </a:spcAft>
              <a:buSzPct val="100000"/>
              <a:defRPr/>
            </a:pPr>
            <a:r>
              <a:rPr lang="en-US" sz="1200" b="1" dirty="0">
                <a:solidFill>
                  <a:srgbClr val="009900"/>
                </a:solidFill>
                <a:latin typeface="Arial" pitchFamily="34" charset="0"/>
                <a:cs typeface="Arial" pitchFamily="34" charset="0"/>
              </a:rPr>
              <a:t>Halls B &amp; C commissioning start </a:t>
            </a:r>
            <a:r>
              <a:rPr lang="en-US" sz="1200" b="1" strike="dblStrike" dirty="0">
                <a:solidFill>
                  <a:srgbClr val="009900"/>
                </a:solidFill>
                <a:latin typeface="Arial" pitchFamily="34" charset="0"/>
                <a:cs typeface="Arial" pitchFamily="34" charset="0"/>
              </a:rPr>
              <a:t>Oct 2014</a:t>
            </a:r>
            <a:r>
              <a:rPr lang="en-US" sz="1200" b="1" dirty="0">
                <a:solidFill>
                  <a:srgbClr val="009900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n-US" sz="1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Apr 2015</a:t>
            </a:r>
          </a:p>
          <a:p>
            <a:pPr marL="1028700" lvl="2" indent="-228600" fontAlgn="base">
              <a:spcBef>
                <a:spcPct val="50000"/>
              </a:spcBef>
              <a:spcAft>
                <a:spcPct val="0"/>
              </a:spcAft>
              <a:buSzPct val="100000"/>
              <a:defRPr/>
            </a:pPr>
            <a:endParaRPr lang="en-US" sz="500" b="1" dirty="0">
              <a:solidFill>
                <a:srgbClr val="008000"/>
              </a:solidFill>
              <a:latin typeface="Arial" pitchFamily="34" charset="0"/>
              <a:cs typeface="Arial" pitchFamily="34" charset="0"/>
            </a:endParaRPr>
          </a:p>
          <a:p>
            <a:pPr marL="1028700" lvl="2" indent="-228600" fontAlgn="base">
              <a:spcBef>
                <a:spcPct val="50000"/>
              </a:spcBef>
              <a:spcAft>
                <a:spcPct val="0"/>
              </a:spcAft>
              <a:buSzPct val="100000"/>
              <a:defRPr/>
            </a:pPr>
            <a:r>
              <a:rPr lang="en-US" sz="1200" b="1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Project Completion June </a:t>
            </a:r>
            <a:r>
              <a:rPr lang="en-US" sz="1200" b="1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2015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200" b="1" dirty="0">
              <a:solidFill>
                <a:srgbClr val="008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144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762000"/>
          </a:xfrm>
        </p:spPr>
        <p:txBody>
          <a:bodyPr/>
          <a:lstStyle/>
          <a:p>
            <a:r>
              <a:rPr lang="en-US" smtClean="0"/>
              <a:t>12 GeV Upgrade Project Schedule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477000" y="1042076"/>
            <a:ext cx="2667000" cy="600164"/>
          </a:xfrm>
          <a:prstGeom prst="rect">
            <a:avLst/>
          </a:prstGeom>
          <a:solidFill>
            <a:srgbClr val="FFFFCC"/>
          </a:solidFill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1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FY12: reduction of $16M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1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FY13: </a:t>
            </a:r>
            <a:r>
              <a:rPr lang="en-US" sz="1100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Pres</a:t>
            </a:r>
            <a:r>
              <a:rPr lang="en-US" sz="11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1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Request – no </a:t>
            </a:r>
            <a:r>
              <a:rPr lang="en-US" sz="11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restoration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1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CD-4B may be at Risk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9" t="1111" r="4924" b="3195"/>
          <a:stretch/>
        </p:blipFill>
        <p:spPr>
          <a:xfrm>
            <a:off x="109705" y="1028700"/>
            <a:ext cx="6367295" cy="52351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6705600" y="5695890"/>
            <a:ext cx="23358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Next DOE Project Review</a:t>
            </a:r>
          </a:p>
          <a:p>
            <a:pPr algn="ctr"/>
            <a:r>
              <a:rPr lang="en-US" sz="1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June 21, 2012</a:t>
            </a:r>
          </a:p>
        </p:txBody>
      </p:sp>
    </p:spTree>
    <p:extLst>
      <p:ext uri="{BB962C8B-B14F-4D97-AF65-F5344CB8AC3E}">
        <p14:creationId xmlns:p14="http://schemas.microsoft.com/office/powerpoint/2010/main" val="4180460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 bwMode="auto">
          <a:xfrm>
            <a:off x="381000" y="2021002"/>
            <a:ext cx="5279806" cy="2803248"/>
          </a:xfrm>
          <a:prstGeom prst="rect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16200000" scaled="0"/>
          </a:gradFill>
          <a:ln w="9525" cap="flat" cmpd="sng" algn="ctr">
            <a:solidFill>
              <a:schemeClr val="tx2">
                <a:lumMod val="85000"/>
                <a:lumOff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Clr>
                <a:srgbClr val="C00000"/>
              </a:buClr>
            </a:pPr>
            <a:endParaRPr lang="en-US" sz="2400" dirty="0">
              <a:solidFill>
                <a:srgbClr val="002060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Font typeface="Arial" pitchFamily="34" charset="0"/>
              <a:buNone/>
            </a:pPr>
            <a:endParaRPr lang="en-US" sz="28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838200"/>
            <a:ext cx="8991600" cy="5486400"/>
          </a:xfrm>
        </p:spPr>
        <p:txBody>
          <a:bodyPr/>
          <a:lstStyle/>
          <a:p>
            <a:pPr>
              <a:spcAft>
                <a:spcPts val="0"/>
              </a:spcAft>
            </a:pPr>
            <a:r>
              <a:rPr lang="en-US" sz="1600" b="1" dirty="0" smtClean="0"/>
              <a:t>High gradient </a:t>
            </a:r>
            <a:r>
              <a:rPr lang="en-US" sz="1600" b="1" dirty="0" err="1" smtClean="0"/>
              <a:t>cryomodule</a:t>
            </a:r>
            <a:r>
              <a:rPr lang="en-US" sz="1600" b="1" dirty="0" smtClean="0"/>
              <a:t> performance</a:t>
            </a:r>
          </a:p>
          <a:p>
            <a:pPr>
              <a:spcAft>
                <a:spcPts val="600"/>
              </a:spcAft>
              <a:buNone/>
            </a:pPr>
            <a:r>
              <a:rPr lang="en-US" sz="1600" b="1" dirty="0" smtClean="0"/>
              <a:t>	demonstrated in tunnel</a:t>
            </a:r>
          </a:p>
          <a:p>
            <a:pPr>
              <a:spcAft>
                <a:spcPts val="600"/>
              </a:spcAft>
              <a:buNone/>
            </a:pPr>
            <a:r>
              <a:rPr lang="en-US" sz="1600" b="1" dirty="0" smtClean="0">
                <a:sym typeface="Wingdings"/>
              </a:rPr>
              <a:t>	</a:t>
            </a:r>
            <a:r>
              <a:rPr lang="en-US" sz="1700" b="1" dirty="0" smtClean="0">
                <a:sym typeface="Wingdings 3"/>
              </a:rPr>
              <a:t> </a:t>
            </a:r>
            <a:r>
              <a:rPr lang="en-US" sz="1700" b="1" dirty="0" smtClean="0">
                <a:sym typeface="Wingdings"/>
              </a:rPr>
              <a:t>Met research beam spec. of </a:t>
            </a:r>
            <a:r>
              <a:rPr lang="en-US" sz="1700" b="1" dirty="0" smtClean="0">
                <a:solidFill>
                  <a:srgbClr val="4D7400"/>
                </a:solidFill>
                <a:sym typeface="Wingdings"/>
              </a:rPr>
              <a:t>108 </a:t>
            </a:r>
            <a:r>
              <a:rPr lang="en-US" sz="1700" b="1" dirty="0" err="1" smtClean="0">
                <a:solidFill>
                  <a:srgbClr val="4D7400"/>
                </a:solidFill>
                <a:sym typeface="Wingdings"/>
              </a:rPr>
              <a:t>MeV</a:t>
            </a:r>
            <a:r>
              <a:rPr lang="en-US" sz="1700" b="1" dirty="0" smtClean="0">
                <a:solidFill>
                  <a:srgbClr val="4D7400"/>
                </a:solidFill>
                <a:sym typeface="Wingdings"/>
              </a:rPr>
              <a:t> </a:t>
            </a:r>
            <a:r>
              <a:rPr lang="en-US" sz="1700" b="1" dirty="0" smtClean="0">
                <a:sym typeface="Wingdings"/>
              </a:rPr>
              <a:t>@</a:t>
            </a:r>
            <a:r>
              <a:rPr lang="en-US" sz="1700" b="1" dirty="0" smtClean="0">
                <a:solidFill>
                  <a:srgbClr val="4D7400"/>
                </a:solidFill>
                <a:sym typeface="Wingdings"/>
              </a:rPr>
              <a:t> </a:t>
            </a:r>
            <a:r>
              <a:rPr lang="en-US" sz="1700" b="1" dirty="0" smtClean="0">
                <a:solidFill>
                  <a:srgbClr val="0000CC"/>
                </a:solidFill>
                <a:sym typeface="Wingdings"/>
              </a:rPr>
              <a:t>465 </a:t>
            </a:r>
            <a:r>
              <a:rPr lang="en-US" sz="1700" b="1" dirty="0" err="1" smtClean="0">
                <a:solidFill>
                  <a:srgbClr val="0000CC"/>
                </a:solidFill>
                <a:latin typeface="Symbol" pitchFamily="18" charset="2"/>
                <a:sym typeface="Wingdings"/>
              </a:rPr>
              <a:t>m</a:t>
            </a:r>
            <a:r>
              <a:rPr lang="en-US" sz="1700" b="1" dirty="0" err="1" smtClean="0">
                <a:solidFill>
                  <a:srgbClr val="0000CC"/>
                </a:solidFill>
                <a:sym typeface="Wingdings"/>
              </a:rPr>
              <a:t>A</a:t>
            </a:r>
            <a:endParaRPr lang="en-US" sz="1700" b="1" dirty="0" smtClean="0">
              <a:solidFill>
                <a:srgbClr val="0000CC"/>
              </a:solidFill>
            </a:endParaRPr>
          </a:p>
          <a:p>
            <a:pPr>
              <a:spcAft>
                <a:spcPts val="1000"/>
              </a:spcAft>
            </a:pPr>
            <a:endParaRPr lang="en-US" sz="2000" b="1" dirty="0" smtClean="0"/>
          </a:p>
          <a:p>
            <a:pPr>
              <a:spcAft>
                <a:spcPts val="1000"/>
              </a:spcAft>
            </a:pPr>
            <a:endParaRPr lang="en-US" sz="1200" b="1" dirty="0" smtClean="0"/>
          </a:p>
          <a:p>
            <a:pPr lvl="1">
              <a:spcBef>
                <a:spcPts val="0"/>
              </a:spcBef>
              <a:spcAft>
                <a:spcPts val="0"/>
              </a:spcAft>
            </a:pPr>
            <a:endParaRPr lang="en-US" sz="1600" b="1" dirty="0" smtClean="0">
              <a:solidFill>
                <a:srgbClr val="FF0000"/>
              </a:solidFill>
              <a:sym typeface="Wingdings"/>
            </a:endParaRPr>
          </a:p>
          <a:p>
            <a:pPr lvl="1">
              <a:spcBef>
                <a:spcPts val="0"/>
              </a:spcBef>
              <a:spcAft>
                <a:spcPts val="0"/>
              </a:spcAft>
            </a:pPr>
            <a:endParaRPr lang="en-US" sz="1600" b="1" dirty="0" smtClean="0">
              <a:solidFill>
                <a:srgbClr val="FF0000"/>
              </a:solidFill>
              <a:sym typeface="Wingdings"/>
            </a:endParaRPr>
          </a:p>
          <a:p>
            <a:pPr>
              <a:spcBef>
                <a:spcPts val="0"/>
              </a:spcBef>
              <a:spcAft>
                <a:spcPts val="600"/>
              </a:spcAft>
            </a:pPr>
            <a:endParaRPr lang="en-US" sz="1800" b="1" dirty="0" smtClean="0">
              <a:solidFill>
                <a:srgbClr val="FF0000"/>
              </a:solidFill>
              <a:sym typeface="Wingdings"/>
            </a:endParaRPr>
          </a:p>
          <a:p>
            <a:pPr>
              <a:spcBef>
                <a:spcPts val="1200"/>
              </a:spcBef>
              <a:spcAft>
                <a:spcPts val="600"/>
              </a:spcAft>
            </a:pPr>
            <a:endParaRPr lang="en-US" sz="1600" b="1" dirty="0" smtClean="0"/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en-US" sz="1600" b="1" dirty="0" smtClean="0"/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en-US" sz="1600" b="1" dirty="0" smtClean="0"/>
          </a:p>
          <a:p>
            <a:pPr>
              <a:spcBef>
                <a:spcPts val="1200"/>
              </a:spcBef>
              <a:spcAft>
                <a:spcPts val="315"/>
              </a:spcAft>
            </a:pPr>
            <a:r>
              <a:rPr lang="en-US" sz="1600" b="1" dirty="0" smtClean="0"/>
              <a:t>Central Helium Liquefier-2 equipment in place</a:t>
            </a:r>
            <a:endParaRPr lang="en-US" sz="1600" b="1" dirty="0" smtClean="0">
              <a:sym typeface="Wingdings"/>
            </a:endParaRPr>
          </a:p>
          <a:p>
            <a:pPr>
              <a:spcBef>
                <a:spcPts val="600"/>
              </a:spcBef>
              <a:spcAft>
                <a:spcPts val="315"/>
              </a:spcAft>
            </a:pPr>
            <a:r>
              <a:rPr lang="en-US" sz="1600" b="1" dirty="0" smtClean="0"/>
              <a:t>Hall D – equipment installation in progress</a:t>
            </a:r>
            <a:endParaRPr lang="en-US" sz="1600" b="1" dirty="0" smtClean="0">
              <a:sym typeface="Wingdings"/>
            </a:endParaRPr>
          </a:p>
          <a:p>
            <a:pPr>
              <a:spcBef>
                <a:spcPts val="600"/>
              </a:spcBef>
              <a:spcAft>
                <a:spcPts val="315"/>
              </a:spcAft>
            </a:pPr>
            <a:r>
              <a:rPr lang="en-US" sz="1600" b="1" dirty="0" smtClean="0">
                <a:sym typeface="Wingdings"/>
              </a:rPr>
              <a:t>Superconducting magnets under construction</a:t>
            </a:r>
          </a:p>
          <a:p>
            <a:pPr>
              <a:spcBef>
                <a:spcPts val="600"/>
              </a:spcBef>
              <a:spcAft>
                <a:spcPts val="315"/>
              </a:spcAft>
            </a:pPr>
            <a:r>
              <a:rPr lang="en-US" sz="1600" b="1" dirty="0" smtClean="0">
                <a:sym typeface="Wingdings"/>
              </a:rPr>
              <a:t>All major detector systems under construction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/>
          <a:lstStyle/>
          <a:p>
            <a:r>
              <a:rPr lang="en-US" b="1" dirty="0" smtClean="0">
                <a:solidFill>
                  <a:schemeClr val="tx1"/>
                </a:solidFill>
              </a:rPr>
              <a:t>12 </a:t>
            </a:r>
            <a:r>
              <a:rPr lang="en-US" b="1" dirty="0" err="1" smtClean="0">
                <a:solidFill>
                  <a:schemeClr val="tx1"/>
                </a:solidFill>
              </a:rPr>
              <a:t>GeV</a:t>
            </a:r>
            <a:r>
              <a:rPr lang="en-US" b="1" dirty="0" smtClean="0">
                <a:solidFill>
                  <a:schemeClr val="tx1"/>
                </a:solidFill>
              </a:rPr>
              <a:t> Upgrade – </a:t>
            </a:r>
            <a:r>
              <a:rPr lang="en-US" dirty="0" smtClean="0">
                <a:solidFill>
                  <a:schemeClr val="tx1"/>
                </a:solidFill>
              </a:rPr>
              <a:t>Recent Progress</a:t>
            </a:r>
            <a:r>
              <a:rPr lang="en-US" b="1" dirty="0" smtClean="0">
                <a:solidFill>
                  <a:schemeClr val="tx1"/>
                </a:solidFill>
              </a:rPr>
              <a:t>  </a:t>
            </a:r>
            <a:endParaRPr lang="en-US" b="1" dirty="0">
              <a:solidFill>
                <a:schemeClr val="tx1"/>
              </a:solidFill>
            </a:endParaRPr>
          </a:p>
        </p:txBody>
      </p:sp>
      <p:pic>
        <p:nvPicPr>
          <p:cNvPr id="21" name="Picture 20" descr="DSCN4202.JP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324600" y="4648200"/>
            <a:ext cx="2335987" cy="17519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26" name="TextBox 25"/>
          <p:cNvSpPr txBox="1"/>
          <p:nvPr/>
        </p:nvSpPr>
        <p:spPr>
          <a:xfrm>
            <a:off x="6343345" y="6019800"/>
            <a:ext cx="819455" cy="33855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8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Hall C Dipole</a:t>
            </a:r>
          </a:p>
          <a:p>
            <a:pPr algn="ctr"/>
            <a:r>
              <a:rPr lang="en-US" sz="8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Magnet Coil</a:t>
            </a:r>
          </a:p>
        </p:txBody>
      </p:sp>
      <p:pic>
        <p:nvPicPr>
          <p:cNvPr id="17" name="Picture 1"/>
          <p:cNvPicPr>
            <a:picLocks noChangeAspect="1" noChangeArrowheads="1"/>
          </p:cNvPicPr>
          <p:nvPr/>
        </p:nvPicPr>
        <p:blipFill>
          <a:blip r:embed="rId4" cstate="print"/>
          <a:srcRect b="-9524"/>
          <a:stretch>
            <a:fillRect/>
          </a:stretch>
        </p:blipFill>
        <p:spPr bwMode="auto">
          <a:xfrm>
            <a:off x="6172200" y="2819400"/>
            <a:ext cx="2656412" cy="1752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27" name="TextBox 26"/>
          <p:cNvSpPr txBox="1"/>
          <p:nvPr/>
        </p:nvSpPr>
        <p:spPr>
          <a:xfrm>
            <a:off x="6248400" y="2971800"/>
            <a:ext cx="728084" cy="33855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8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CHL-2</a:t>
            </a:r>
          </a:p>
          <a:p>
            <a:pPr algn="ctr"/>
            <a:r>
              <a:rPr lang="en-US" sz="8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installation</a:t>
            </a:r>
          </a:p>
        </p:txBody>
      </p:sp>
      <p:grpSp>
        <p:nvGrpSpPr>
          <p:cNvPr id="4" name="Group 10"/>
          <p:cNvGrpSpPr/>
          <p:nvPr/>
        </p:nvGrpSpPr>
        <p:grpSpPr>
          <a:xfrm>
            <a:off x="6019800" y="914400"/>
            <a:ext cx="2940933" cy="1754010"/>
            <a:chOff x="4376909" y="4690561"/>
            <a:chExt cx="2940933" cy="1754010"/>
          </a:xfrm>
        </p:grpSpPr>
        <p:pic>
          <p:nvPicPr>
            <p:cNvPr id="12" name="Picture 5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376909" y="4690561"/>
              <a:ext cx="2940933" cy="175401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</p:pic>
        <p:sp>
          <p:nvSpPr>
            <p:cNvPr id="14" name="TextBox 13"/>
            <p:cNvSpPr txBox="1"/>
            <p:nvPr/>
          </p:nvSpPr>
          <p:spPr>
            <a:xfrm>
              <a:off x="4445805" y="4734417"/>
              <a:ext cx="1378904" cy="338554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800" b="1" dirty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Third C100 </a:t>
              </a:r>
              <a:r>
                <a:rPr lang="en-US" sz="800" b="1" dirty="0" err="1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Cryomodule</a:t>
              </a:r>
              <a:endParaRPr lang="en-US" sz="8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  <a:p>
              <a:pPr algn="ctr"/>
              <a:r>
                <a:rPr lang="en-US" sz="800" b="1" dirty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transferred to tunnel</a:t>
              </a:r>
            </a:p>
          </p:txBody>
        </p:sp>
      </p:grpSp>
      <p:sp>
        <p:nvSpPr>
          <p:cNvPr id="18" name="Subtitle 2"/>
          <p:cNvSpPr txBox="1">
            <a:spLocks/>
          </p:cNvSpPr>
          <p:nvPr/>
        </p:nvSpPr>
        <p:spPr bwMode="auto">
          <a:xfrm>
            <a:off x="1752600" y="4516820"/>
            <a:ext cx="2514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457200" indent="-457200" fontAlgn="base">
              <a:spcBef>
                <a:spcPct val="20000"/>
              </a:spcBef>
              <a:spcAft>
                <a:spcPct val="0"/>
              </a:spcAft>
            </a:pPr>
            <a:r>
              <a:rPr lang="en-US" sz="1200" b="1" kern="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TIME (in 20 minute increments)</a:t>
            </a:r>
          </a:p>
        </p:txBody>
      </p:sp>
      <p:sp>
        <p:nvSpPr>
          <p:cNvPr id="28" name="Subtitle 2"/>
          <p:cNvSpPr txBox="1">
            <a:spLocks/>
          </p:cNvSpPr>
          <p:nvPr/>
        </p:nvSpPr>
        <p:spPr bwMode="auto">
          <a:xfrm>
            <a:off x="4953000" y="2093027"/>
            <a:ext cx="619127" cy="2409112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457200" indent="-457200" algn="ctr" fontAlgn="base">
              <a:spcBef>
                <a:spcPct val="20000"/>
              </a:spcBef>
              <a:spcAft>
                <a:spcPct val="0"/>
              </a:spcAft>
            </a:pPr>
            <a:endParaRPr lang="en-US" sz="1200" b="1" kern="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466726" y="2078420"/>
            <a:ext cx="5105401" cy="2423719"/>
            <a:chOff x="457201" y="2057400"/>
            <a:chExt cx="5105401" cy="2423719"/>
          </a:xfrm>
        </p:grpSpPr>
        <p:sp>
          <p:nvSpPr>
            <p:cNvPr id="34" name="Subtitle 2"/>
            <p:cNvSpPr txBox="1">
              <a:spLocks/>
            </p:cNvSpPr>
            <p:nvPr/>
          </p:nvSpPr>
          <p:spPr bwMode="auto">
            <a:xfrm>
              <a:off x="487420" y="2057400"/>
              <a:ext cx="5075181" cy="275586"/>
            </a:xfrm>
            <a:prstGeom prst="rect">
              <a:avLst/>
            </a:prstGeom>
            <a:solidFill>
              <a:schemeClr val="bg2">
                <a:lumMod val="20000"/>
                <a:lumOff val="80000"/>
              </a:scheme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457200" indent="-457200" algn="ctr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1200" b="1" kern="0" dirty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C100 </a:t>
              </a:r>
              <a:r>
                <a:rPr lang="en-US" sz="1200" b="1" kern="0" dirty="0" err="1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Cryomodule</a:t>
              </a:r>
              <a:r>
                <a:rPr lang="en-US" sz="1200" b="1" kern="0" dirty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 Energy Gain – May 18</a:t>
              </a:r>
              <a:r>
                <a:rPr lang="en-US" sz="1200" b="1" kern="0" baseline="30000" dirty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th</a:t>
              </a:r>
              <a:endParaRPr lang="en-US" sz="1200" b="1" kern="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 rot="16200000">
              <a:off x="4431683" y="3204384"/>
              <a:ext cx="198483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rgbClr val="0000CC"/>
                  </a:solidFill>
                  <a:latin typeface="Arial" pitchFamily="34" charset="0"/>
                  <a:cs typeface="Arial" pitchFamily="34" charset="0"/>
                </a:rPr>
                <a:t>Beam Current/pass (</a:t>
              </a:r>
              <a:r>
                <a:rPr lang="en-US" sz="1200" b="1" dirty="0" err="1">
                  <a:solidFill>
                    <a:srgbClr val="0000CC"/>
                  </a:solidFill>
                  <a:latin typeface="Symbol" pitchFamily="18" charset="2"/>
                  <a:cs typeface="Arial" pitchFamily="34" charset="0"/>
                </a:rPr>
                <a:t>m</a:t>
              </a:r>
              <a:r>
                <a:rPr lang="en-US" sz="1200" b="1" dirty="0" err="1">
                  <a:solidFill>
                    <a:srgbClr val="0000CC"/>
                  </a:solidFill>
                  <a:latin typeface="Arial" pitchFamily="34" charset="0"/>
                  <a:cs typeface="Arial" pitchFamily="34" charset="0"/>
                </a:rPr>
                <a:t>A</a:t>
              </a:r>
              <a:r>
                <a:rPr lang="en-US" sz="1200" b="1" dirty="0">
                  <a:solidFill>
                    <a:srgbClr val="0000CC"/>
                  </a:solidFill>
                  <a:latin typeface="Arial" pitchFamily="34" charset="0"/>
                  <a:cs typeface="Arial" pitchFamily="34" charset="0"/>
                </a:rPr>
                <a:t>)</a:t>
              </a: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9571" y="2332986"/>
              <a:ext cx="4542308" cy="2148133"/>
            </a:xfrm>
            <a:prstGeom prst="rect">
              <a:avLst/>
            </a:prstGeom>
          </p:spPr>
        </p:pic>
        <p:sp>
          <p:nvSpPr>
            <p:cNvPr id="38" name="TextBox 37"/>
            <p:cNvSpPr txBox="1"/>
            <p:nvPr/>
          </p:nvSpPr>
          <p:spPr>
            <a:xfrm>
              <a:off x="4876800" y="3124200"/>
              <a:ext cx="444352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b="1" kern="0" dirty="0">
                  <a:solidFill>
                    <a:srgbClr val="0000CC"/>
                  </a:solidFill>
                  <a:latin typeface="Arial" pitchFamily="34" charset="0"/>
                  <a:cs typeface="Arial" pitchFamily="34" charset="0"/>
                </a:rPr>
                <a:t>– </a:t>
              </a:r>
              <a:r>
                <a:rPr lang="en-US" sz="800" b="1" dirty="0">
                  <a:solidFill>
                    <a:srgbClr val="0000CC"/>
                  </a:solidFill>
                  <a:latin typeface="Arial" pitchFamily="34" charset="0"/>
                  <a:cs typeface="Arial" pitchFamily="34" charset="0"/>
                </a:rPr>
                <a:t>150</a:t>
              </a:r>
            </a:p>
          </p:txBody>
        </p:sp>
        <p:sp>
          <p:nvSpPr>
            <p:cNvPr id="19" name="Subtitle 2"/>
            <p:cNvSpPr txBox="1">
              <a:spLocks/>
            </p:cNvSpPr>
            <p:nvPr/>
          </p:nvSpPr>
          <p:spPr>
            <a:xfrm rot="16200000">
              <a:off x="-495300" y="3238499"/>
              <a:ext cx="2133601" cy="228600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/>
            <a:p>
              <a:pPr algn="ctr">
                <a:spcBef>
                  <a:spcPct val="20000"/>
                </a:spcBef>
                <a:buFont typeface="Arial" pitchFamily="34" charset="0"/>
                <a:buNone/>
              </a:pPr>
              <a:r>
                <a:rPr lang="en-US" sz="1200" b="1" dirty="0">
                  <a:solidFill>
                    <a:srgbClr val="4D7400"/>
                  </a:solidFill>
                  <a:latin typeface="Arial" pitchFamily="34" charset="0"/>
                  <a:cs typeface="Arial" pitchFamily="34" charset="0"/>
                </a:rPr>
                <a:t> ENERGY GAIN (</a:t>
              </a:r>
              <a:r>
                <a:rPr lang="en-US" sz="1200" b="1" dirty="0" err="1">
                  <a:solidFill>
                    <a:srgbClr val="4D7400"/>
                  </a:solidFill>
                  <a:latin typeface="Arial" pitchFamily="34" charset="0"/>
                  <a:cs typeface="Arial" pitchFamily="34" charset="0"/>
                </a:rPr>
                <a:t>MeV</a:t>
              </a:r>
              <a:r>
                <a:rPr lang="en-US" sz="1200" b="1" dirty="0">
                  <a:solidFill>
                    <a:srgbClr val="4D7400"/>
                  </a:solidFill>
                  <a:latin typeface="Arial" pitchFamily="34" charset="0"/>
                  <a:cs typeface="Arial" pitchFamily="34" charset="0"/>
                </a:rPr>
                <a:t>)</a:t>
              </a: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4876800" y="4204156"/>
              <a:ext cx="415498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b="1" kern="0" dirty="0">
                  <a:solidFill>
                    <a:srgbClr val="0000CC"/>
                  </a:solidFill>
                  <a:latin typeface="Arial" pitchFamily="34" charset="0"/>
                  <a:cs typeface="Arial" pitchFamily="34" charset="0"/>
                </a:rPr>
                <a:t>– </a:t>
              </a:r>
              <a:r>
                <a:rPr lang="en-US" sz="800" b="1" dirty="0">
                  <a:solidFill>
                    <a:srgbClr val="0000CC"/>
                  </a:solidFill>
                  <a:latin typeface="Arial" pitchFamily="34" charset="0"/>
                  <a:cs typeface="Arial" pitchFamily="34" charset="0"/>
                </a:rPr>
                <a:t> 50</a:t>
              </a: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4876800" y="3670756"/>
              <a:ext cx="444352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b="1" kern="0" dirty="0">
                  <a:solidFill>
                    <a:srgbClr val="0000CC"/>
                  </a:solidFill>
                  <a:latin typeface="Arial" pitchFamily="34" charset="0"/>
                  <a:cs typeface="Arial" pitchFamily="34" charset="0"/>
                </a:rPr>
                <a:t>– </a:t>
              </a:r>
              <a:r>
                <a:rPr lang="en-US" sz="800" b="1" dirty="0">
                  <a:solidFill>
                    <a:srgbClr val="0000CC"/>
                  </a:solidFill>
                  <a:latin typeface="Arial" pitchFamily="34" charset="0"/>
                  <a:cs typeface="Arial" pitchFamily="34" charset="0"/>
                </a:rPr>
                <a:t>100</a:t>
              </a: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4876800" y="2527756"/>
              <a:ext cx="444352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b="1" kern="0" dirty="0">
                  <a:solidFill>
                    <a:srgbClr val="0000CC"/>
                  </a:solidFill>
                  <a:latin typeface="Arial" pitchFamily="34" charset="0"/>
                  <a:cs typeface="Arial" pitchFamily="34" charset="0"/>
                </a:rPr>
                <a:t>– </a:t>
              </a:r>
              <a:r>
                <a:rPr lang="en-US" sz="800" b="1" dirty="0">
                  <a:solidFill>
                    <a:srgbClr val="0000CC"/>
                  </a:solidFill>
                  <a:latin typeface="Arial" pitchFamily="34" charset="0"/>
                  <a:cs typeface="Arial" pitchFamily="34" charset="0"/>
                </a:rPr>
                <a:t>200</a:t>
              </a:r>
            </a:p>
          </p:txBody>
        </p:sp>
        <p:cxnSp>
          <p:nvCxnSpPr>
            <p:cNvPr id="43" name="Straight Connector 42"/>
            <p:cNvCxnSpPr/>
            <p:nvPr/>
          </p:nvCxnSpPr>
          <p:spPr bwMode="auto">
            <a:xfrm>
              <a:off x="4953000" y="2362200"/>
              <a:ext cx="0" cy="198120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0000CC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3" name="Subtitle 2"/>
            <p:cNvSpPr txBox="1">
              <a:spLocks/>
            </p:cNvSpPr>
            <p:nvPr/>
          </p:nvSpPr>
          <p:spPr>
            <a:xfrm>
              <a:off x="1464734" y="2590800"/>
              <a:ext cx="685800" cy="228600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/>
            <a:p>
              <a:pPr algn="ctr">
                <a:spcBef>
                  <a:spcPct val="20000"/>
                </a:spcBef>
                <a:buFont typeface="Arial" pitchFamily="34" charset="0"/>
                <a:buNone/>
              </a:pPr>
              <a:r>
                <a:rPr lang="en-US" sz="1000" b="1" dirty="0">
                  <a:solidFill>
                    <a:srgbClr val="4D7400"/>
                  </a:solidFill>
                  <a:latin typeface="Arial" pitchFamily="34" charset="0"/>
                  <a:cs typeface="Arial" pitchFamily="34" charset="0"/>
                </a:rPr>
                <a:t>98 </a:t>
              </a:r>
              <a:r>
                <a:rPr lang="en-US" sz="1000" b="1" dirty="0" err="1">
                  <a:solidFill>
                    <a:srgbClr val="4D7400"/>
                  </a:solidFill>
                  <a:latin typeface="Arial" pitchFamily="34" charset="0"/>
                  <a:cs typeface="Arial" pitchFamily="34" charset="0"/>
                </a:rPr>
                <a:t>MeV</a:t>
              </a:r>
              <a:endParaRPr lang="en-US" sz="1000" b="1" dirty="0">
                <a:solidFill>
                  <a:srgbClr val="4D74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4" name="Subtitle 2"/>
            <p:cNvSpPr txBox="1">
              <a:spLocks/>
            </p:cNvSpPr>
            <p:nvPr/>
          </p:nvSpPr>
          <p:spPr>
            <a:xfrm>
              <a:off x="2683934" y="2438400"/>
              <a:ext cx="990600" cy="228600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/>
            <a:p>
              <a:pPr algn="ctr">
                <a:spcBef>
                  <a:spcPct val="20000"/>
                </a:spcBef>
                <a:buFont typeface="Arial" pitchFamily="34" charset="0"/>
                <a:buNone/>
              </a:pPr>
              <a:r>
                <a:rPr lang="en-US" sz="1000" b="1" dirty="0">
                  <a:solidFill>
                    <a:srgbClr val="4D7400"/>
                  </a:solidFill>
                  <a:latin typeface="Arial" pitchFamily="34" charset="0"/>
                  <a:cs typeface="Arial" pitchFamily="34" charset="0"/>
                </a:rPr>
                <a:t>108 </a:t>
              </a:r>
              <a:r>
                <a:rPr lang="en-US" sz="1000" b="1" dirty="0" err="1">
                  <a:solidFill>
                    <a:srgbClr val="4D7400"/>
                  </a:solidFill>
                  <a:latin typeface="Arial" pitchFamily="34" charset="0"/>
                  <a:cs typeface="Arial" pitchFamily="34" charset="0"/>
                </a:rPr>
                <a:t>MeV</a:t>
              </a:r>
              <a:endParaRPr lang="en-US" sz="1000" b="1" dirty="0">
                <a:solidFill>
                  <a:srgbClr val="4D740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6833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21</a:t>
            </a:r>
            <a:r>
              <a:rPr lang="en-US" baseline="30000" dirty="0" smtClean="0">
                <a:solidFill>
                  <a:schemeClr val="tx1"/>
                </a:solidFill>
              </a:rPr>
              <a:t>st</a:t>
            </a:r>
            <a:r>
              <a:rPr lang="en-US" dirty="0" smtClean="0">
                <a:solidFill>
                  <a:schemeClr val="tx1"/>
                </a:solidFill>
              </a:rPr>
              <a:t> Century Science Questions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066800"/>
            <a:ext cx="7772400" cy="5334000"/>
          </a:xfrm>
        </p:spPr>
        <p:txBody>
          <a:bodyPr/>
          <a:lstStyle/>
          <a:p>
            <a:pPr>
              <a:spcBef>
                <a:spcPts val="0"/>
              </a:spcBef>
              <a:buClr>
                <a:srgbClr val="C00000"/>
              </a:buClr>
            </a:pPr>
            <a:r>
              <a:rPr lang="en-US" b="1" dirty="0" smtClean="0">
                <a:solidFill>
                  <a:srgbClr val="002060"/>
                </a:solidFill>
              </a:rPr>
              <a:t>What is the role of </a:t>
            </a:r>
            <a:r>
              <a:rPr lang="en-US" b="1" dirty="0" err="1" smtClean="0">
                <a:solidFill>
                  <a:srgbClr val="002060"/>
                </a:solidFill>
              </a:rPr>
              <a:t>gluonic</a:t>
            </a:r>
            <a:r>
              <a:rPr lang="en-US" b="1" dirty="0" smtClean="0">
                <a:solidFill>
                  <a:srgbClr val="002060"/>
                </a:solidFill>
              </a:rPr>
              <a:t> excitations in the spectroscopy of light mesons? </a:t>
            </a:r>
          </a:p>
          <a:p>
            <a:pPr>
              <a:spcBef>
                <a:spcPts val="0"/>
              </a:spcBef>
              <a:buClr>
                <a:srgbClr val="C00000"/>
              </a:buClr>
            </a:pPr>
            <a:endParaRPr lang="en-US" b="1" dirty="0" smtClean="0">
              <a:solidFill>
                <a:srgbClr val="002060"/>
              </a:solidFill>
            </a:endParaRPr>
          </a:p>
          <a:p>
            <a:pPr>
              <a:spcBef>
                <a:spcPts val="0"/>
              </a:spcBef>
              <a:buClr>
                <a:srgbClr val="C00000"/>
              </a:buClr>
            </a:pPr>
            <a:r>
              <a:rPr lang="en-US" b="1" dirty="0" smtClean="0">
                <a:solidFill>
                  <a:srgbClr val="002060"/>
                </a:solidFill>
              </a:rPr>
              <a:t>Where is the missing spin in the nucleon?</a:t>
            </a:r>
          </a:p>
          <a:p>
            <a:pPr>
              <a:spcBef>
                <a:spcPts val="0"/>
              </a:spcBef>
              <a:buClr>
                <a:srgbClr val="C00000"/>
              </a:buClr>
              <a:buNone/>
            </a:pPr>
            <a:r>
              <a:rPr lang="en-US" b="1" dirty="0" smtClean="0">
                <a:solidFill>
                  <a:srgbClr val="002060"/>
                </a:solidFill>
              </a:rPr>
              <a:t>	</a:t>
            </a:r>
            <a:r>
              <a:rPr lang="en-US" b="1" dirty="0" smtClean="0">
                <a:solidFill>
                  <a:srgbClr val="002060"/>
                </a:solidFill>
              </a:rPr>
              <a:t>Role </a:t>
            </a:r>
            <a:r>
              <a:rPr lang="en-US" b="1" dirty="0" smtClean="0">
                <a:solidFill>
                  <a:srgbClr val="002060"/>
                </a:solidFill>
              </a:rPr>
              <a:t>of orbital angular momentum?</a:t>
            </a:r>
          </a:p>
          <a:p>
            <a:pPr>
              <a:spcBef>
                <a:spcPts val="0"/>
              </a:spcBef>
              <a:buClr>
                <a:srgbClr val="C00000"/>
              </a:buClr>
              <a:buNone/>
            </a:pPr>
            <a:r>
              <a:rPr lang="en-US" b="1" dirty="0" smtClean="0">
                <a:solidFill>
                  <a:srgbClr val="002060"/>
                </a:solidFill>
              </a:rPr>
              <a:t> </a:t>
            </a:r>
          </a:p>
          <a:p>
            <a:pPr>
              <a:spcBef>
                <a:spcPts val="0"/>
              </a:spcBef>
              <a:buClr>
                <a:srgbClr val="C00000"/>
              </a:buClr>
            </a:pPr>
            <a:r>
              <a:rPr lang="en-US" b="1" dirty="0" smtClean="0">
                <a:solidFill>
                  <a:srgbClr val="002060"/>
                </a:solidFill>
              </a:rPr>
              <a:t>Can we reveal a novel landscape of nucleon substructure through measurements of new multidimensional distribution functions?</a:t>
            </a:r>
          </a:p>
          <a:p>
            <a:pPr>
              <a:spcBef>
                <a:spcPts val="0"/>
              </a:spcBef>
              <a:buClr>
                <a:srgbClr val="C00000"/>
              </a:buClr>
              <a:buNone/>
            </a:pPr>
            <a:endParaRPr lang="en-US" b="1" dirty="0" smtClean="0">
              <a:solidFill>
                <a:srgbClr val="002060"/>
              </a:solidFill>
            </a:endParaRPr>
          </a:p>
          <a:p>
            <a:pPr>
              <a:spcBef>
                <a:spcPts val="0"/>
              </a:spcBef>
              <a:buClr>
                <a:srgbClr val="C00000"/>
              </a:buClr>
            </a:pPr>
            <a:r>
              <a:rPr lang="en-US" b="1" dirty="0" smtClean="0">
                <a:solidFill>
                  <a:srgbClr val="002060"/>
                </a:solidFill>
              </a:rPr>
              <a:t>Can we discover evidence for physics</a:t>
            </a:r>
          </a:p>
          <a:p>
            <a:pPr>
              <a:spcBef>
                <a:spcPts val="0"/>
              </a:spcBef>
              <a:buClr>
                <a:srgbClr val="C00000"/>
              </a:buClr>
              <a:buNone/>
            </a:pPr>
            <a:r>
              <a:rPr lang="en-US" b="1" dirty="0" smtClean="0">
                <a:solidFill>
                  <a:srgbClr val="002060"/>
                </a:solidFill>
              </a:rPr>
              <a:t>	beyond the standard model</a:t>
            </a:r>
          </a:p>
          <a:p>
            <a:pPr>
              <a:spcBef>
                <a:spcPts val="0"/>
              </a:spcBef>
              <a:buClr>
                <a:srgbClr val="C00000"/>
              </a:buClr>
              <a:buNone/>
            </a:pPr>
            <a:r>
              <a:rPr lang="en-US" b="1" dirty="0" smtClean="0">
                <a:solidFill>
                  <a:srgbClr val="002060"/>
                </a:solidFill>
              </a:rPr>
              <a:t>	of particle physics?</a:t>
            </a:r>
            <a:endParaRPr lang="en-US" dirty="0">
              <a:solidFill>
                <a:srgbClr val="002060"/>
              </a:solidFill>
            </a:endParaRPr>
          </a:p>
        </p:txBody>
      </p:sp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2" cstate="print"/>
          <a:srcRect l="9353" t="9973" r="61652" b="50015"/>
          <a:stretch>
            <a:fillRect/>
          </a:stretch>
        </p:blipFill>
        <p:spPr bwMode="auto">
          <a:xfrm>
            <a:off x="7304314" y="838201"/>
            <a:ext cx="1687286" cy="1524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304129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67600" y="2505075"/>
            <a:ext cx="1517171" cy="19145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0" name="Picture 4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81800" y="4343400"/>
            <a:ext cx="2071687" cy="2209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 t="1784" b="1247"/>
          <a:stretch>
            <a:fillRect/>
          </a:stretch>
        </p:blipFill>
        <p:spPr bwMode="auto">
          <a:xfrm>
            <a:off x="304800" y="914400"/>
            <a:ext cx="8553450" cy="5181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grpSp>
        <p:nvGrpSpPr>
          <p:cNvPr id="2" name="Group 4"/>
          <p:cNvGrpSpPr/>
          <p:nvPr/>
        </p:nvGrpSpPr>
        <p:grpSpPr>
          <a:xfrm>
            <a:off x="2819400" y="1440358"/>
            <a:ext cx="5657783" cy="3893642"/>
            <a:chOff x="2819400" y="1383268"/>
            <a:chExt cx="5657783" cy="3893642"/>
          </a:xfrm>
        </p:grpSpPr>
        <p:sp>
          <p:nvSpPr>
            <p:cNvPr id="6" name="TextBox 5"/>
            <p:cNvSpPr txBox="1"/>
            <p:nvPr/>
          </p:nvSpPr>
          <p:spPr>
            <a:xfrm>
              <a:off x="6019800" y="2514600"/>
              <a:ext cx="787395" cy="369332"/>
            </a:xfrm>
            <a:prstGeom prst="rect">
              <a:avLst/>
            </a:prstGeom>
            <a:noFill/>
            <a:scene3d>
              <a:camera prst="orthographicFront">
                <a:rot lat="0" lon="0" rev="900000"/>
              </a:camera>
              <a:lightRig rig="threePt" dir="t"/>
            </a:scene3d>
          </p:spPr>
          <p:txBody>
            <a:bodyPr wrap="none" rtlCol="0">
              <a:spAutoFit/>
            </a:bodyPr>
            <a:lstStyle/>
            <a:p>
              <a:r>
                <a:rPr lang="en-US" sz="1800" dirty="0" smtClean="0">
                  <a:solidFill>
                    <a:srgbClr val="002060"/>
                  </a:solidFill>
                  <a:latin typeface="Helvetica" pitchFamily="34" charset="0"/>
                </a:rPr>
                <a:t>BCAL</a:t>
              </a:r>
              <a:endParaRPr lang="en-US" sz="1800" dirty="0">
                <a:solidFill>
                  <a:srgbClr val="002060"/>
                </a:solidFill>
                <a:latin typeface="Helvetica" pitchFamily="34" charset="0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6324600" y="3505200"/>
              <a:ext cx="787395" cy="369332"/>
            </a:xfrm>
            <a:prstGeom prst="rect">
              <a:avLst/>
            </a:prstGeom>
            <a:noFill/>
            <a:scene3d>
              <a:camera prst="orthographicFront">
                <a:rot lat="0" lon="0" rev="900000"/>
              </a:camera>
              <a:lightRig rig="threePt" dir="t"/>
            </a:scene3d>
          </p:spPr>
          <p:txBody>
            <a:bodyPr wrap="none" rtlCol="0">
              <a:spAutoFit/>
            </a:bodyPr>
            <a:lstStyle/>
            <a:p>
              <a:r>
                <a:rPr lang="en-US" sz="1800" dirty="0" smtClean="0">
                  <a:solidFill>
                    <a:srgbClr val="002060"/>
                  </a:solidFill>
                  <a:latin typeface="Helvetica" pitchFamily="34" charset="0"/>
                </a:rPr>
                <a:t>BCAL</a:t>
              </a:r>
              <a:endParaRPr lang="en-US" sz="1800" dirty="0">
                <a:solidFill>
                  <a:srgbClr val="002060"/>
                </a:solidFill>
                <a:latin typeface="Helvetica" pitchFamily="34" charset="0"/>
              </a:endParaRPr>
            </a:p>
          </p:txBody>
        </p:sp>
        <p:cxnSp>
          <p:nvCxnSpPr>
            <p:cNvPr id="8" name="Straight Connector 7"/>
            <p:cNvCxnSpPr/>
            <p:nvPr/>
          </p:nvCxnSpPr>
          <p:spPr>
            <a:xfrm>
              <a:off x="5000227" y="1760762"/>
              <a:ext cx="924983" cy="1592758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5628290" y="1557424"/>
              <a:ext cx="600075" cy="109906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6163733" y="3581400"/>
              <a:ext cx="1176867" cy="1032933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7137399" y="3276600"/>
              <a:ext cx="1035361" cy="82126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/>
            <p:cNvSpPr txBox="1"/>
            <p:nvPr/>
          </p:nvSpPr>
          <p:spPr>
            <a:xfrm>
              <a:off x="5562600" y="3516868"/>
              <a:ext cx="684804" cy="369332"/>
            </a:xfrm>
            <a:prstGeom prst="rect">
              <a:avLst/>
            </a:prstGeom>
            <a:noFill/>
            <a:scene3d>
              <a:camera prst="orthographicFront">
                <a:rot lat="0" lon="0" rev="900000"/>
              </a:camera>
              <a:lightRig rig="threePt" dir="t"/>
            </a:scene3d>
          </p:spPr>
          <p:txBody>
            <a:bodyPr wrap="none" rtlCol="0">
              <a:spAutoFit/>
            </a:bodyPr>
            <a:lstStyle/>
            <a:p>
              <a:r>
                <a:rPr lang="en-US" sz="1800" dirty="0" smtClean="0">
                  <a:solidFill>
                    <a:srgbClr val="FFFF00"/>
                  </a:solidFill>
                  <a:latin typeface="Helvetica" pitchFamily="34" charset="0"/>
                </a:rPr>
                <a:t>CDC</a:t>
              </a:r>
              <a:endParaRPr lang="en-US" sz="1800" dirty="0">
                <a:solidFill>
                  <a:srgbClr val="FFFF00"/>
                </a:solidFill>
                <a:latin typeface="Helvetica" pitchFamily="34" charset="0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6683901" y="3059668"/>
              <a:ext cx="659155" cy="369332"/>
            </a:xfrm>
            <a:prstGeom prst="rect">
              <a:avLst/>
            </a:prstGeom>
            <a:noFill/>
            <a:scene3d>
              <a:camera prst="orthographicFront">
                <a:rot lat="0" lon="0" rev="900000"/>
              </a:camera>
              <a:lightRig rig="threePt" dir="t"/>
            </a:scene3d>
          </p:spPr>
          <p:txBody>
            <a:bodyPr wrap="none" rtlCol="0">
              <a:spAutoFit/>
            </a:bodyPr>
            <a:lstStyle/>
            <a:p>
              <a:r>
                <a:rPr lang="en-US" sz="1800" dirty="0" smtClean="0">
                  <a:solidFill>
                    <a:srgbClr val="FFFF00"/>
                  </a:solidFill>
                  <a:latin typeface="Helvetica" pitchFamily="34" charset="0"/>
                </a:rPr>
                <a:t>FDC</a:t>
              </a:r>
              <a:endParaRPr lang="en-US" sz="1800" dirty="0">
                <a:solidFill>
                  <a:srgbClr val="FFFF00"/>
                </a:solidFill>
                <a:latin typeface="Helvetica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7530598" y="1916668"/>
              <a:ext cx="642162" cy="369332"/>
            </a:xfrm>
            <a:prstGeom prst="rect">
              <a:avLst/>
            </a:prstGeom>
            <a:noFill/>
            <a:scene3d>
              <a:camera prst="orthographicFront">
                <a:rot lat="20960233" lon="1562009" rev="20037934"/>
              </a:camera>
              <a:lightRig rig="threePt" dir="t"/>
            </a:scene3d>
          </p:spPr>
          <p:txBody>
            <a:bodyPr wrap="none" rtlCol="0">
              <a:spAutoFit/>
            </a:bodyPr>
            <a:lstStyle/>
            <a:p>
              <a:r>
                <a:rPr lang="en-US" sz="1800" dirty="0" smtClean="0">
                  <a:solidFill>
                    <a:srgbClr val="FFFF00"/>
                  </a:solidFill>
                  <a:latin typeface="Helvetica" pitchFamily="34" charset="0"/>
                </a:rPr>
                <a:t>TOF</a:t>
              </a:r>
              <a:endParaRPr lang="en-US" sz="1800" dirty="0">
                <a:solidFill>
                  <a:srgbClr val="FFFF00"/>
                </a:solidFill>
                <a:latin typeface="Helvetica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7676964" y="1383268"/>
              <a:ext cx="800219" cy="369332"/>
            </a:xfrm>
            <a:prstGeom prst="rect">
              <a:avLst/>
            </a:prstGeom>
            <a:noFill/>
            <a:scene3d>
              <a:camera prst="orthographicFront">
                <a:rot lat="20960233" lon="1562009" rev="20337934"/>
              </a:camera>
              <a:lightRig rig="threePt" dir="t"/>
            </a:scene3d>
          </p:spPr>
          <p:txBody>
            <a:bodyPr wrap="none" rtlCol="0">
              <a:spAutoFit/>
            </a:bodyPr>
            <a:lstStyle/>
            <a:p>
              <a:r>
                <a:rPr lang="en-US" sz="1800" dirty="0" smtClean="0">
                  <a:solidFill>
                    <a:srgbClr val="FFFF00"/>
                  </a:solidFill>
                  <a:latin typeface="Helvetica" pitchFamily="34" charset="0"/>
                </a:rPr>
                <a:t>FCAL</a:t>
              </a:r>
              <a:endParaRPr lang="en-US" sz="1800" dirty="0">
                <a:solidFill>
                  <a:srgbClr val="FFFF00"/>
                </a:solidFill>
                <a:latin typeface="Helvetica" pitchFamily="34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2819400" y="2907268"/>
              <a:ext cx="127791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>
                  <a:solidFill>
                    <a:srgbClr val="000000"/>
                  </a:solidFill>
                  <a:latin typeface="Helvetica" pitchFamily="34" charset="0"/>
                </a:rPr>
                <a:t>start counter</a:t>
              </a:r>
              <a:endParaRPr lang="en-US" sz="1400" b="1" dirty="0">
                <a:solidFill>
                  <a:srgbClr val="000000"/>
                </a:solidFill>
                <a:latin typeface="Helvetica" pitchFamily="34" charset="0"/>
              </a:endParaRPr>
            </a:p>
          </p:txBody>
        </p:sp>
        <p:cxnSp>
          <p:nvCxnSpPr>
            <p:cNvPr id="22" name="Straight Arrow Connector 21"/>
            <p:cNvCxnSpPr>
              <a:stCxn id="21" idx="3"/>
            </p:cNvCxnSpPr>
            <p:nvPr/>
          </p:nvCxnSpPr>
          <p:spPr bwMode="auto">
            <a:xfrm>
              <a:off x="4097314" y="3061157"/>
              <a:ext cx="1654454" cy="303311"/>
            </a:xfrm>
            <a:prstGeom prst="straightConnector1">
              <a:avLst/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7" name="Straight Connector 26"/>
            <p:cNvCxnSpPr/>
            <p:nvPr/>
          </p:nvCxnSpPr>
          <p:spPr>
            <a:xfrm>
              <a:off x="6315075" y="4444484"/>
              <a:ext cx="300037" cy="83242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Title 23"/>
          <p:cNvSpPr>
            <a:spLocks noGrp="1"/>
          </p:cNvSpPr>
          <p:nvPr>
            <p:ph type="title"/>
          </p:nvPr>
        </p:nvSpPr>
        <p:spPr>
          <a:xfrm>
            <a:off x="685800" y="-76200"/>
            <a:ext cx="7772400" cy="914400"/>
          </a:xfrm>
        </p:spPr>
        <p:txBody>
          <a:bodyPr/>
          <a:lstStyle/>
          <a:p>
            <a:r>
              <a:rPr lang="en-US" sz="3600" dirty="0" smtClean="0">
                <a:solidFill>
                  <a:schemeClr val="tx1"/>
                </a:solidFill>
              </a:rPr>
              <a:t>Hall D</a:t>
            </a:r>
            <a:endParaRPr lang="en-US" sz="3600" dirty="0">
              <a:solidFill>
                <a:schemeClr val="tx1"/>
              </a:solidFill>
            </a:endParaRPr>
          </a:p>
        </p:txBody>
      </p:sp>
      <p:pic>
        <p:nvPicPr>
          <p:cNvPr id="25" name="Picture 1"/>
          <p:cNvPicPr>
            <a:picLocks noChangeAspect="1" noChangeArrowheads="1"/>
          </p:cNvPicPr>
          <p:nvPr/>
        </p:nvPicPr>
        <p:blipFill>
          <a:blip r:embed="rId3" cstate="print"/>
          <a:srcRect l="9353" t="9973" r="61652" b="50015"/>
          <a:stretch>
            <a:fillRect/>
          </a:stretch>
        </p:blipFill>
        <p:spPr bwMode="auto">
          <a:xfrm>
            <a:off x="609600" y="2038290"/>
            <a:ext cx="2057400" cy="1858297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</p:spPr>
      </p:pic>
      <p:cxnSp>
        <p:nvCxnSpPr>
          <p:cNvPr id="29" name="Straight Connector 28"/>
          <p:cNvCxnSpPr/>
          <p:nvPr/>
        </p:nvCxnSpPr>
        <p:spPr>
          <a:xfrm flipH="1">
            <a:off x="8001000" y="1143000"/>
            <a:ext cx="110106" cy="3810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6683901" y="1449883"/>
            <a:ext cx="1240899" cy="46352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86400" y="1524000"/>
            <a:ext cx="3216017" cy="32099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21507" name="Title 3"/>
          <p:cNvSpPr>
            <a:spLocks noGrp="1"/>
          </p:cNvSpPr>
          <p:nvPr>
            <p:ph type="title"/>
          </p:nvPr>
        </p:nvSpPr>
        <p:spPr>
          <a:xfrm>
            <a:off x="4191000" y="838200"/>
            <a:ext cx="5562600" cy="639762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1400" i="1" dirty="0" smtClean="0"/>
              <a:t>Hall C</a:t>
            </a:r>
            <a:br>
              <a:rPr lang="en-US" sz="1400" i="1" dirty="0" smtClean="0"/>
            </a:br>
            <a:r>
              <a:rPr lang="en-US" sz="1400" i="1" dirty="0" smtClean="0"/>
              <a:t>SHMS </a:t>
            </a:r>
            <a:r>
              <a:rPr lang="en-US" sz="1400" i="1" dirty="0"/>
              <a:t>= “Super High Momentum Spectrometer</a:t>
            </a:r>
            <a:r>
              <a:rPr lang="en-US" sz="1400" i="1" dirty="0" smtClean="0"/>
              <a:t>”</a:t>
            </a:r>
            <a:endParaRPr lang="en-US" sz="1400" dirty="0"/>
          </a:p>
        </p:txBody>
      </p:sp>
      <p:sp>
        <p:nvSpPr>
          <p:cNvPr id="21508" name="Rectangle 5"/>
          <p:cNvSpPr txBox="1">
            <a:spLocks noChangeArrowheads="1"/>
          </p:cNvSpPr>
          <p:nvPr/>
        </p:nvSpPr>
        <p:spPr bwMode="auto">
          <a:xfrm>
            <a:off x="4572000" y="4876800"/>
            <a:ext cx="45720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228600" indent="-2286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1200" b="1" u="sng" dirty="0">
                <a:latin typeface="Arial" pitchFamily="34" charset="0"/>
                <a:cs typeface="Arial" pitchFamily="34" charset="0"/>
              </a:rPr>
              <a:t>Key Features:</a:t>
            </a:r>
          </a:p>
          <a:p>
            <a:pPr marL="576263" lvl="1" indent="-233363">
              <a:lnSpc>
                <a:spcPct val="90000"/>
              </a:lnSpc>
              <a:spcBef>
                <a:spcPct val="20000"/>
              </a:spcBef>
              <a:buFontTx/>
              <a:buChar char="–"/>
            </a:pPr>
            <a:r>
              <a:rPr lang="en-US" sz="1200" dirty="0" smtClean="0">
                <a:latin typeface="Arial" pitchFamily="34" charset="0"/>
                <a:cs typeface="Arial" pitchFamily="34" charset="0"/>
              </a:rPr>
              <a:t>3 </a:t>
            </a:r>
            <a:r>
              <a:rPr lang="en-US" sz="1200" dirty="0" err="1">
                <a:latin typeface="Arial" pitchFamily="34" charset="0"/>
                <a:cs typeface="Arial" pitchFamily="34" charset="0"/>
              </a:rPr>
              <a:t>quadrupole</a:t>
            </a:r>
            <a:r>
              <a:rPr lang="en-US" sz="1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200" dirty="0" smtClean="0">
                <a:latin typeface="Arial" pitchFamily="34" charset="0"/>
                <a:cs typeface="Arial" pitchFamily="34" charset="0"/>
              </a:rPr>
              <a:t>&amp; 1 </a:t>
            </a:r>
            <a:r>
              <a:rPr lang="en-US" sz="1200" dirty="0">
                <a:latin typeface="Arial" pitchFamily="34" charset="0"/>
                <a:cs typeface="Arial" pitchFamily="34" charset="0"/>
              </a:rPr>
              <a:t>dipole </a:t>
            </a:r>
            <a:r>
              <a:rPr lang="en-US" sz="1200" dirty="0" smtClean="0">
                <a:latin typeface="Arial" pitchFamily="34" charset="0"/>
                <a:cs typeface="Arial" pitchFamily="34" charset="0"/>
              </a:rPr>
              <a:t>&amp; 1 horizontal bend magnet </a:t>
            </a:r>
            <a:endParaRPr lang="en-US" sz="1200" dirty="0">
              <a:latin typeface="Arial" pitchFamily="34" charset="0"/>
              <a:cs typeface="Arial" pitchFamily="34" charset="0"/>
            </a:endParaRPr>
          </a:p>
          <a:p>
            <a:pPr marL="571500" indent="-228600">
              <a:lnSpc>
                <a:spcPct val="90000"/>
              </a:lnSpc>
              <a:spcBef>
                <a:spcPct val="20000"/>
              </a:spcBef>
              <a:buFontTx/>
              <a:buChar char="–"/>
            </a:pPr>
            <a:r>
              <a:rPr lang="en-US" sz="1200" dirty="0" smtClean="0">
                <a:latin typeface="Arial" pitchFamily="34" charset="0"/>
                <a:cs typeface="Arial" pitchFamily="34" charset="0"/>
              </a:rPr>
              <a:t>new 6 </a:t>
            </a:r>
            <a:r>
              <a:rPr lang="en-US" sz="1200" dirty="0">
                <a:latin typeface="Arial" pitchFamily="34" charset="0"/>
                <a:cs typeface="Arial" pitchFamily="34" charset="0"/>
              </a:rPr>
              <a:t>element detector package </a:t>
            </a:r>
            <a:endParaRPr lang="en-US" sz="1200" dirty="0" smtClean="0">
              <a:latin typeface="Arial" pitchFamily="34" charset="0"/>
              <a:cs typeface="Arial" pitchFamily="34" charset="0"/>
            </a:endParaRPr>
          </a:p>
          <a:p>
            <a:pPr marL="571500" lvl="1" indent="-228600">
              <a:lnSpc>
                <a:spcPct val="90000"/>
              </a:lnSpc>
              <a:spcBef>
                <a:spcPct val="20000"/>
              </a:spcBef>
              <a:buFontTx/>
              <a:buChar char="–"/>
            </a:pPr>
            <a:r>
              <a:rPr lang="en-US" sz="1200" dirty="0" smtClean="0">
                <a:latin typeface="Arial" pitchFamily="34" charset="0"/>
                <a:cs typeface="Arial" pitchFamily="34" charset="0"/>
              </a:rPr>
              <a:t>complementary to existing spectrometer (HMS)</a:t>
            </a:r>
          </a:p>
          <a:p>
            <a:pPr marL="571500" indent="-228600">
              <a:lnSpc>
                <a:spcPct val="90000"/>
              </a:lnSpc>
              <a:spcBef>
                <a:spcPct val="20000"/>
              </a:spcBef>
              <a:buFontTx/>
              <a:buChar char="–"/>
            </a:pPr>
            <a:r>
              <a:rPr lang="en-US" sz="1200" dirty="0" smtClean="0">
                <a:latin typeface="Arial" pitchFamily="34" charset="0"/>
                <a:cs typeface="Arial" pitchFamily="34" charset="0"/>
              </a:rPr>
              <a:t>rigid </a:t>
            </a:r>
            <a:r>
              <a:rPr lang="en-US" sz="1200" dirty="0">
                <a:latin typeface="Arial" pitchFamily="34" charset="0"/>
                <a:cs typeface="Arial" pitchFamily="34" charset="0"/>
              </a:rPr>
              <a:t>s</a:t>
            </a:r>
            <a:r>
              <a:rPr lang="en-US" sz="1200" dirty="0" smtClean="0">
                <a:latin typeface="Arial" pitchFamily="34" charset="0"/>
                <a:cs typeface="Arial" pitchFamily="34" charset="0"/>
              </a:rPr>
              <a:t>upport </a:t>
            </a:r>
            <a:r>
              <a:rPr lang="en-US" sz="1200" dirty="0">
                <a:latin typeface="Arial" pitchFamily="34" charset="0"/>
                <a:cs typeface="Arial" pitchFamily="34" charset="0"/>
              </a:rPr>
              <a:t>s</a:t>
            </a:r>
            <a:r>
              <a:rPr lang="en-US" sz="1200" dirty="0" smtClean="0">
                <a:latin typeface="Arial" pitchFamily="34" charset="0"/>
                <a:cs typeface="Arial" pitchFamily="34" charset="0"/>
              </a:rPr>
              <a:t>tructure </a:t>
            </a:r>
          </a:p>
          <a:p>
            <a:pPr marL="571500" indent="-228600">
              <a:lnSpc>
                <a:spcPct val="90000"/>
              </a:lnSpc>
              <a:spcBef>
                <a:spcPct val="20000"/>
              </a:spcBef>
              <a:buFontTx/>
              <a:buChar char="–"/>
            </a:pPr>
            <a:r>
              <a:rPr lang="en-US" sz="1200" dirty="0" smtClean="0">
                <a:latin typeface="Arial" pitchFamily="34" charset="0"/>
                <a:cs typeface="Arial" pitchFamily="34" charset="0"/>
              </a:rPr>
              <a:t>well-shielded </a:t>
            </a:r>
            <a:r>
              <a:rPr lang="en-US" sz="1200" dirty="0">
                <a:latin typeface="Arial" pitchFamily="34" charset="0"/>
                <a:cs typeface="Arial" pitchFamily="34" charset="0"/>
              </a:rPr>
              <a:t>d</a:t>
            </a:r>
            <a:r>
              <a:rPr lang="en-US" sz="1200" dirty="0" smtClean="0">
                <a:latin typeface="Arial" pitchFamily="34" charset="0"/>
                <a:cs typeface="Arial" pitchFamily="34" charset="0"/>
              </a:rPr>
              <a:t>etector </a:t>
            </a:r>
            <a:r>
              <a:rPr lang="en-US" sz="1200" dirty="0">
                <a:latin typeface="Arial" pitchFamily="34" charset="0"/>
                <a:cs typeface="Arial" pitchFamily="34" charset="0"/>
              </a:rPr>
              <a:t>e</a:t>
            </a:r>
            <a:r>
              <a:rPr lang="en-US" sz="1200" dirty="0" smtClean="0">
                <a:latin typeface="Arial" pitchFamily="34" charset="0"/>
                <a:cs typeface="Arial" pitchFamily="34" charset="0"/>
              </a:rPr>
              <a:t>nclosure</a:t>
            </a:r>
            <a:endParaRPr lang="en-US" sz="1200" dirty="0">
              <a:latin typeface="Arial" pitchFamily="34" charset="0"/>
              <a:cs typeface="Arial" pitchFamily="34" charset="0"/>
            </a:endParaRPr>
          </a:p>
          <a:p>
            <a:pPr marL="342900" lvl="1">
              <a:lnSpc>
                <a:spcPct val="90000"/>
              </a:lnSpc>
              <a:spcBef>
                <a:spcPct val="20000"/>
              </a:spcBef>
            </a:pPr>
            <a:r>
              <a:rPr lang="en-US" sz="1200" dirty="0" smtClean="0">
                <a:latin typeface="Arial" pitchFamily="34" charset="0"/>
                <a:cs typeface="Arial" pitchFamily="34" charset="0"/>
              </a:rPr>
              <a:t> </a:t>
            </a:r>
            <a:endParaRPr lang="en-US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itle 23"/>
          <p:cNvSpPr txBox="1">
            <a:spLocks/>
          </p:cNvSpPr>
          <p:nvPr/>
        </p:nvSpPr>
        <p:spPr bwMode="auto">
          <a:xfrm>
            <a:off x="685800" y="-76200"/>
            <a:ext cx="7772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Halls B and C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6" name="Title 3"/>
          <p:cNvSpPr txBox="1">
            <a:spLocks/>
          </p:cNvSpPr>
          <p:nvPr/>
        </p:nvSpPr>
        <p:spPr bwMode="auto">
          <a:xfrm>
            <a:off x="-152400" y="838200"/>
            <a:ext cx="4876800" cy="639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1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Hall B</a:t>
            </a:r>
            <a:br>
              <a:rPr kumimoji="0" lang="en-US" sz="1400" b="1" i="1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</a:br>
            <a:r>
              <a:rPr kumimoji="0" lang="en-US" sz="1400" b="1" i="1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CLAS12 = CEBAF Large Acceptance Spectrometer</a:t>
            </a: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7" name="Picture 8" descr="Hall B CLAs12 w Man3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1524000"/>
            <a:ext cx="4092333" cy="32099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8" name="Rectangle 5"/>
          <p:cNvSpPr txBox="1">
            <a:spLocks noChangeArrowheads="1"/>
          </p:cNvSpPr>
          <p:nvPr/>
        </p:nvSpPr>
        <p:spPr bwMode="auto">
          <a:xfrm>
            <a:off x="304800" y="4876800"/>
            <a:ext cx="45720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228600" indent="-2286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1200" b="1" u="sng" dirty="0">
                <a:latin typeface="Arial" pitchFamily="34" charset="0"/>
                <a:cs typeface="Arial" pitchFamily="34" charset="0"/>
              </a:rPr>
              <a:t>Key Features:</a:t>
            </a:r>
          </a:p>
          <a:p>
            <a:pPr marL="576263" lvl="1" indent="-233363">
              <a:lnSpc>
                <a:spcPct val="90000"/>
              </a:lnSpc>
              <a:spcBef>
                <a:spcPct val="20000"/>
              </a:spcBef>
              <a:buFontTx/>
              <a:buChar char="–"/>
            </a:pPr>
            <a:r>
              <a:rPr lang="en-US" sz="1200" dirty="0" smtClean="0">
                <a:latin typeface="Arial" pitchFamily="34" charset="0"/>
                <a:cs typeface="Arial" pitchFamily="34" charset="0"/>
              </a:rPr>
              <a:t>1 torus &amp; 1 solenoid magnet </a:t>
            </a:r>
          </a:p>
          <a:p>
            <a:pPr marL="571500" indent="-228600">
              <a:lnSpc>
                <a:spcPct val="90000"/>
              </a:lnSpc>
              <a:spcBef>
                <a:spcPct val="20000"/>
              </a:spcBef>
              <a:buFontTx/>
              <a:buChar char="–"/>
            </a:pPr>
            <a:r>
              <a:rPr lang="en-US" sz="1200" dirty="0" smtClean="0">
                <a:latin typeface="Arial" pitchFamily="34" charset="0"/>
                <a:cs typeface="Arial" pitchFamily="34" charset="0"/>
              </a:rPr>
              <a:t>new detectors: </a:t>
            </a:r>
            <a:r>
              <a:rPr lang="en-US" sz="1200" dirty="0" err="1" smtClean="0">
                <a:latin typeface="Arial" pitchFamily="34" charset="0"/>
                <a:cs typeface="Arial" pitchFamily="34" charset="0"/>
              </a:rPr>
              <a:t>Cerenkovs</a:t>
            </a:r>
            <a:r>
              <a:rPr lang="en-US" sz="1200" dirty="0" smtClean="0">
                <a:latin typeface="Arial" pitchFamily="34" charset="0"/>
                <a:cs typeface="Arial" pitchFamily="34" charset="0"/>
              </a:rPr>
              <a:t>, calorimeters,                    drift chambers, silicon vertex tracker </a:t>
            </a:r>
          </a:p>
          <a:p>
            <a:pPr marL="571500" lvl="1" indent="-228600">
              <a:lnSpc>
                <a:spcPct val="90000"/>
              </a:lnSpc>
              <a:spcBef>
                <a:spcPct val="20000"/>
              </a:spcBef>
            </a:pPr>
            <a:r>
              <a:rPr lang="en-US" sz="1200" dirty="0" smtClean="0">
                <a:latin typeface="Arial" pitchFamily="34" charset="0"/>
                <a:cs typeface="Arial" pitchFamily="34" charset="0"/>
              </a:rPr>
              <a:t>--   re-use some existing detectors</a:t>
            </a:r>
          </a:p>
          <a:p>
            <a:pPr marL="571500" indent="-228600">
              <a:lnSpc>
                <a:spcPct val="90000"/>
              </a:lnSpc>
              <a:spcBef>
                <a:spcPct val="20000"/>
              </a:spcBef>
              <a:buFontTx/>
              <a:buChar char="–"/>
            </a:pPr>
            <a:r>
              <a:rPr lang="en-US" sz="1200" dirty="0" smtClean="0">
                <a:latin typeface="Arial" pitchFamily="34" charset="0"/>
                <a:cs typeface="Arial" pitchFamily="34" charset="0"/>
              </a:rPr>
              <a:t>hermetic device, low beam current, high luminosity</a:t>
            </a:r>
            <a:endParaRPr lang="en-US" sz="1200" dirty="0">
              <a:latin typeface="Arial" pitchFamily="34" charset="0"/>
              <a:cs typeface="Arial" pitchFamily="34" charset="0"/>
            </a:endParaRPr>
          </a:p>
          <a:p>
            <a:pPr marL="342900" lvl="1">
              <a:lnSpc>
                <a:spcPct val="90000"/>
              </a:lnSpc>
              <a:spcBef>
                <a:spcPct val="20000"/>
              </a:spcBef>
            </a:pPr>
            <a:r>
              <a:rPr lang="en-US" sz="1200" dirty="0" smtClean="0">
                <a:latin typeface="Arial" pitchFamily="34" charset="0"/>
                <a:cs typeface="Arial" pitchFamily="34" charset="0"/>
              </a:rPr>
              <a:t> </a:t>
            </a:r>
            <a:endParaRPr lang="en-US" sz="12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930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762000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A Laboratory for Nuclear Science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29798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5401" y="1214080"/>
            <a:ext cx="6159940" cy="4729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oup 24"/>
          <p:cNvGrpSpPr/>
          <p:nvPr/>
        </p:nvGrpSpPr>
        <p:grpSpPr>
          <a:xfrm>
            <a:off x="6629400" y="685800"/>
            <a:ext cx="2514600" cy="2489775"/>
            <a:chOff x="6629400" y="685800"/>
            <a:chExt cx="2514600" cy="2489775"/>
          </a:xfrm>
        </p:grpSpPr>
        <p:pic>
          <p:nvPicPr>
            <p:cNvPr id="14" name="Picture 4"/>
            <p:cNvPicPr>
              <a:picLocks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629400" y="685800"/>
              <a:ext cx="2071687" cy="220980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sp>
          <p:nvSpPr>
            <p:cNvPr id="15" name="TextBox 14"/>
            <p:cNvSpPr txBox="1"/>
            <p:nvPr/>
          </p:nvSpPr>
          <p:spPr>
            <a:xfrm>
              <a:off x="6861003" y="2590800"/>
              <a:ext cx="228299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       Fundamental</a:t>
              </a:r>
            </a:p>
            <a:p>
              <a:r>
                <a:rPr lang="en-US" sz="1600" b="1" dirty="0" smtClean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Forces &amp; Symmetries</a:t>
              </a:r>
            </a:p>
          </p:txBody>
        </p:sp>
      </p:grpSp>
      <p:grpSp>
        <p:nvGrpSpPr>
          <p:cNvPr id="5" name="Group 23"/>
          <p:cNvGrpSpPr/>
          <p:nvPr/>
        </p:nvGrpSpPr>
        <p:grpSpPr>
          <a:xfrm>
            <a:off x="3747051" y="4614446"/>
            <a:ext cx="2044149" cy="1786354"/>
            <a:chOff x="3659833" y="990600"/>
            <a:chExt cx="2044149" cy="1786354"/>
          </a:xfrm>
        </p:grpSpPr>
        <p:pic>
          <p:nvPicPr>
            <p:cNvPr id="11" name="Picture 4" descr="ev2_side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733800" y="990600"/>
              <a:ext cx="1876324" cy="1447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scene3d>
              <a:camera prst="orthographicFront"/>
              <a:lightRig rig="threePt" dir="t"/>
            </a:scene3d>
            <a:sp3d>
              <a:bevelT/>
            </a:sp3d>
          </p:spPr>
        </p:pic>
        <p:sp>
          <p:nvSpPr>
            <p:cNvPr id="16" name="TextBox 15"/>
            <p:cNvSpPr txBox="1"/>
            <p:nvPr/>
          </p:nvSpPr>
          <p:spPr>
            <a:xfrm>
              <a:off x="3659833" y="2438400"/>
              <a:ext cx="204414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Hadrons from QGP</a:t>
              </a:r>
            </a:p>
          </p:txBody>
        </p:sp>
      </p:grpSp>
      <p:grpSp>
        <p:nvGrpSpPr>
          <p:cNvPr id="6" name="Group 28"/>
          <p:cNvGrpSpPr/>
          <p:nvPr/>
        </p:nvGrpSpPr>
        <p:grpSpPr>
          <a:xfrm>
            <a:off x="152400" y="2743200"/>
            <a:ext cx="1782860" cy="2091154"/>
            <a:chOff x="182660" y="2743200"/>
            <a:chExt cx="1782860" cy="2091154"/>
          </a:xfrm>
        </p:grpSpPr>
        <p:pic>
          <p:nvPicPr>
            <p:cNvPr id="13" name="Picture 3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63660" y="2743200"/>
              <a:ext cx="1169966" cy="1752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scene3d>
              <a:camera prst="orthographicFront"/>
              <a:lightRig rig="threePt" dir="t"/>
            </a:scene3d>
            <a:sp3d>
              <a:bevelT/>
            </a:sp3d>
          </p:spPr>
        </p:pic>
        <p:sp>
          <p:nvSpPr>
            <p:cNvPr id="18" name="TextBox 17"/>
            <p:cNvSpPr txBox="1"/>
            <p:nvPr/>
          </p:nvSpPr>
          <p:spPr>
            <a:xfrm>
              <a:off x="182660" y="4495800"/>
              <a:ext cx="178286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Medical Imaging</a:t>
              </a:r>
            </a:p>
          </p:txBody>
        </p:sp>
      </p:grpSp>
      <p:grpSp>
        <p:nvGrpSpPr>
          <p:cNvPr id="7" name="Group 27"/>
          <p:cNvGrpSpPr/>
          <p:nvPr/>
        </p:nvGrpSpPr>
        <p:grpSpPr>
          <a:xfrm>
            <a:off x="1187567" y="4876800"/>
            <a:ext cx="2089033" cy="1538644"/>
            <a:chOff x="1600200" y="4876800"/>
            <a:chExt cx="2089033" cy="1538644"/>
          </a:xfrm>
        </p:grpSpPr>
        <p:pic>
          <p:nvPicPr>
            <p:cNvPr id="12" name="Picture 3" descr="CSSMcover1280x1024lattice"/>
            <p:cNvPicPr>
              <a:picLocks noChangeAspect="1" noChangeArrowheads="1"/>
            </p:cNvPicPr>
            <p:nvPr/>
          </p:nvPicPr>
          <p:blipFill>
            <a:blip r:embed="rId6" cstate="print"/>
            <a:srcRect t="6697"/>
            <a:stretch>
              <a:fillRect/>
            </a:stretch>
          </p:blipFill>
          <p:spPr bwMode="auto">
            <a:xfrm>
              <a:off x="1828800" y="4876800"/>
              <a:ext cx="1676400" cy="12509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scene3d>
              <a:camera prst="orthographicFront"/>
              <a:lightRig rig="threePt" dir="t"/>
            </a:scene3d>
            <a:sp3d>
              <a:bevelT/>
            </a:sp3d>
          </p:spPr>
        </p:pic>
        <p:sp>
          <p:nvSpPr>
            <p:cNvPr id="19" name="TextBox 18"/>
            <p:cNvSpPr txBox="1"/>
            <p:nvPr/>
          </p:nvSpPr>
          <p:spPr>
            <a:xfrm>
              <a:off x="1600200" y="6076890"/>
              <a:ext cx="208903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Quark Confinement</a:t>
              </a:r>
            </a:p>
          </p:txBody>
        </p:sp>
      </p:grpSp>
      <p:grpSp>
        <p:nvGrpSpPr>
          <p:cNvPr id="8" name="Group 26"/>
          <p:cNvGrpSpPr/>
          <p:nvPr/>
        </p:nvGrpSpPr>
        <p:grpSpPr>
          <a:xfrm>
            <a:off x="2792690" y="819090"/>
            <a:ext cx="2236510" cy="1710154"/>
            <a:chOff x="4850090" y="4648200"/>
            <a:chExt cx="2236510" cy="1710154"/>
          </a:xfrm>
        </p:grpSpPr>
        <p:pic>
          <p:nvPicPr>
            <p:cNvPr id="297988" name="Picture 4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5181600" y="4648200"/>
              <a:ext cx="1657350" cy="13869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scene3d>
              <a:camera prst="orthographicFront"/>
              <a:lightRig rig="threePt" dir="t"/>
            </a:scene3d>
            <a:sp3d>
              <a:bevelT/>
            </a:sp3d>
          </p:spPr>
        </p:pic>
        <p:sp>
          <p:nvSpPr>
            <p:cNvPr id="20" name="TextBox 19"/>
            <p:cNvSpPr txBox="1"/>
            <p:nvPr/>
          </p:nvSpPr>
          <p:spPr>
            <a:xfrm>
              <a:off x="4850090" y="6019800"/>
              <a:ext cx="223651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Structure of Hadrons</a:t>
              </a:r>
            </a:p>
          </p:txBody>
        </p:sp>
      </p:grpSp>
      <p:grpSp>
        <p:nvGrpSpPr>
          <p:cNvPr id="9" name="Group 25"/>
          <p:cNvGrpSpPr/>
          <p:nvPr/>
        </p:nvGrpSpPr>
        <p:grpSpPr>
          <a:xfrm>
            <a:off x="6400800" y="3581400"/>
            <a:ext cx="2447734" cy="1024354"/>
            <a:chOff x="6400800" y="3581400"/>
            <a:chExt cx="2447734" cy="1024354"/>
          </a:xfrm>
        </p:grpSpPr>
        <p:pic>
          <p:nvPicPr>
            <p:cNvPr id="10" name="Picture 2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6400800" y="3581400"/>
              <a:ext cx="2447734" cy="61446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</p:pic>
        <p:sp>
          <p:nvSpPr>
            <p:cNvPr id="21" name="TextBox 20"/>
            <p:cNvSpPr txBox="1"/>
            <p:nvPr/>
          </p:nvSpPr>
          <p:spPr>
            <a:xfrm>
              <a:off x="6754746" y="4267200"/>
              <a:ext cx="177965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Accelerator S&amp;T</a:t>
              </a:r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609600" y="914400"/>
            <a:ext cx="2045443" cy="1786354"/>
            <a:chOff x="1371600" y="914400"/>
            <a:chExt cx="2045443" cy="1786354"/>
          </a:xfrm>
        </p:grpSpPr>
        <p:sp>
          <p:nvSpPr>
            <p:cNvPr id="17" name="TextBox 16"/>
            <p:cNvSpPr txBox="1"/>
            <p:nvPr/>
          </p:nvSpPr>
          <p:spPr>
            <a:xfrm>
              <a:off x="1384107" y="2362200"/>
              <a:ext cx="190629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Nuclear Structure</a:t>
              </a:r>
            </a:p>
          </p:txBody>
        </p:sp>
        <p:pic>
          <p:nvPicPr>
            <p:cNvPr id="297990" name="Picture 6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1371600" y="914400"/>
              <a:ext cx="2045443" cy="14573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scene3d>
              <a:camera prst="orthographicFront"/>
              <a:lightRig rig="threePt" dir="t"/>
            </a:scene3d>
            <a:sp3d>
              <a:bevelT/>
            </a:sp3d>
          </p:spPr>
        </p:pic>
      </p:grpSp>
      <p:grpSp>
        <p:nvGrpSpPr>
          <p:cNvPr id="23" name="Group 31"/>
          <p:cNvGrpSpPr/>
          <p:nvPr/>
        </p:nvGrpSpPr>
        <p:grpSpPr>
          <a:xfrm>
            <a:off x="6379988" y="4648200"/>
            <a:ext cx="2611612" cy="1710154"/>
            <a:chOff x="6248171" y="4648200"/>
            <a:chExt cx="2611612" cy="1710154"/>
          </a:xfrm>
        </p:grpSpPr>
        <p:pic>
          <p:nvPicPr>
            <p:cNvPr id="305153" name="Picture 1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6714020" y="4648200"/>
              <a:ext cx="1515580" cy="1371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scene3d>
              <a:camera prst="orthographicFront"/>
              <a:lightRig rig="threePt" dir="t"/>
            </a:scene3d>
            <a:sp3d>
              <a:bevelT/>
            </a:sp3d>
          </p:spPr>
        </p:pic>
        <p:sp>
          <p:nvSpPr>
            <p:cNvPr id="31" name="TextBox 30"/>
            <p:cNvSpPr txBox="1"/>
            <p:nvPr/>
          </p:nvSpPr>
          <p:spPr>
            <a:xfrm>
              <a:off x="6248171" y="6019800"/>
              <a:ext cx="261161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Theory and Computation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9375"/>
            <a:ext cx="7772400" cy="685800"/>
          </a:xfrm>
        </p:spPr>
        <p:txBody>
          <a:bodyPr/>
          <a:lstStyle/>
          <a:p>
            <a:r>
              <a:rPr lang="en-US" dirty="0" smtClean="0"/>
              <a:t>Hall A </a:t>
            </a:r>
            <a:r>
              <a:rPr lang="en-US" dirty="0">
                <a:solidFill>
                  <a:schemeClr val="tx1"/>
                </a:solidFill>
              </a:rPr>
              <a:t>–</a:t>
            </a:r>
            <a:r>
              <a:rPr lang="en-US" dirty="0" smtClean="0"/>
              <a:t> </a:t>
            </a:r>
            <a:r>
              <a:rPr lang="en-US" dirty="0" smtClean="0"/>
              <a:t>New Instrumentation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04800" y="1066800"/>
            <a:ext cx="4283545" cy="47089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6075" indent="-346075">
              <a:buClr>
                <a:srgbClr val="C00000"/>
              </a:buClr>
              <a:buFont typeface="Arial" pitchFamily="34" charset="0"/>
              <a:buChar char="•"/>
            </a:pPr>
            <a:r>
              <a:rPr lang="en-US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Super </a:t>
            </a:r>
            <a:r>
              <a:rPr lang="en-US" sz="20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BigBite</a:t>
            </a:r>
            <a:r>
              <a:rPr lang="en-US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Spectrometer</a:t>
            </a:r>
          </a:p>
          <a:p>
            <a:pPr marL="346075" indent="-346075">
              <a:buClr>
                <a:srgbClr val="C00000"/>
              </a:buClr>
            </a:pPr>
            <a:r>
              <a:rPr lang="en-US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		</a:t>
            </a:r>
            <a:r>
              <a:rPr lang="en-US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Extend form factors</a:t>
            </a:r>
          </a:p>
          <a:p>
            <a:pPr marL="346075" indent="-346075">
              <a:buClr>
                <a:srgbClr val="C00000"/>
              </a:buClr>
            </a:pPr>
            <a:r>
              <a:rPr lang="en-US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		</a:t>
            </a:r>
            <a:r>
              <a:rPr lang="en-US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TMD studies</a:t>
            </a:r>
            <a:endParaRPr lang="en-US" sz="20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346075" indent="-346075">
              <a:buClr>
                <a:srgbClr val="C00000"/>
              </a:buClr>
              <a:buFont typeface="Arial" pitchFamily="34" charset="0"/>
              <a:buChar char="•"/>
            </a:pPr>
            <a:endParaRPr lang="en-US" sz="20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346075" indent="-346075">
              <a:buClr>
                <a:srgbClr val="C00000"/>
              </a:buClr>
              <a:buFont typeface="Arial" pitchFamily="34" charset="0"/>
              <a:buChar char="•"/>
            </a:pPr>
            <a:endParaRPr lang="en-US" sz="20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346075" indent="-346075">
              <a:buClr>
                <a:srgbClr val="C00000"/>
              </a:buClr>
              <a:buFont typeface="Arial" pitchFamily="34" charset="0"/>
              <a:buChar char="•"/>
            </a:pPr>
            <a:endParaRPr lang="en-US" sz="20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346075" indent="-346075">
              <a:buClr>
                <a:srgbClr val="C00000"/>
              </a:buClr>
              <a:buFont typeface="Arial" pitchFamily="34" charset="0"/>
              <a:buChar char="•"/>
            </a:pPr>
            <a:r>
              <a:rPr lang="en-US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MOLLER experiment </a:t>
            </a:r>
          </a:p>
          <a:p>
            <a:pPr marL="346075" indent="-346075">
              <a:buClr>
                <a:srgbClr val="C00000"/>
              </a:buClr>
            </a:pPr>
            <a:r>
              <a:rPr lang="en-US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		</a:t>
            </a:r>
            <a:r>
              <a:rPr lang="en-US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PV e-e scattering</a:t>
            </a:r>
          </a:p>
          <a:p>
            <a:pPr marL="346075" indent="-346075">
              <a:buClr>
                <a:srgbClr val="C00000"/>
              </a:buClr>
            </a:pPr>
            <a:r>
              <a:rPr lang="en-US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		</a:t>
            </a:r>
            <a:r>
              <a:rPr lang="en-US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Precise standard model test</a:t>
            </a:r>
            <a:endParaRPr lang="en-US" sz="20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346075" indent="-346075">
              <a:buClr>
                <a:srgbClr val="C00000"/>
              </a:buClr>
              <a:buFont typeface="Arial" pitchFamily="34" charset="0"/>
              <a:buChar char="•"/>
            </a:pPr>
            <a:endParaRPr lang="en-US" sz="20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346075" indent="-346075">
              <a:buClr>
                <a:srgbClr val="C00000"/>
              </a:buClr>
              <a:buFont typeface="Arial" pitchFamily="34" charset="0"/>
              <a:buChar char="•"/>
            </a:pPr>
            <a:endParaRPr lang="en-US" sz="20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346075" indent="-346075">
              <a:buClr>
                <a:srgbClr val="C00000"/>
              </a:buClr>
              <a:buFont typeface="Arial" pitchFamily="34" charset="0"/>
              <a:buChar char="•"/>
            </a:pPr>
            <a:r>
              <a:rPr lang="en-US" sz="20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SoLID</a:t>
            </a:r>
            <a:r>
              <a:rPr lang="en-US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</a:t>
            </a:r>
          </a:p>
          <a:p>
            <a:pPr marL="346075" indent="-346075">
              <a:buClr>
                <a:srgbClr val="C00000"/>
              </a:buClr>
            </a:pPr>
            <a:r>
              <a:rPr lang="en-US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		</a:t>
            </a:r>
            <a:r>
              <a:rPr lang="en-US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PV e-quark scattering</a:t>
            </a:r>
          </a:p>
          <a:p>
            <a:pPr marL="346075" indent="-346075">
              <a:buClr>
                <a:srgbClr val="C00000"/>
              </a:buClr>
            </a:pPr>
            <a:r>
              <a:rPr lang="en-US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		</a:t>
            </a:r>
            <a:r>
              <a:rPr lang="en-US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High precision TMD studies</a:t>
            </a:r>
            <a:endParaRPr lang="en-US" sz="20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>
              <a:buClr>
                <a:srgbClr val="C00000"/>
              </a:buClr>
              <a:buFont typeface="Arial" pitchFamily="34" charset="0"/>
              <a:buChar char="•"/>
            </a:pPr>
            <a:endParaRPr lang="en-US" sz="20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29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86400" y="2895600"/>
            <a:ext cx="3048000" cy="12929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330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69599" y="4495800"/>
            <a:ext cx="2536201" cy="17089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331" name="Picture 3"/>
          <p:cNvPicPr>
            <a:picLocks noChangeAspect="1" noChangeArrowheads="1"/>
          </p:cNvPicPr>
          <p:nvPr/>
        </p:nvPicPr>
        <p:blipFill>
          <a:blip r:embed="rId4" cstate="print"/>
          <a:srcRect l="5313" t="17673" r="10429" b="24149"/>
          <a:stretch>
            <a:fillRect/>
          </a:stretch>
        </p:blipFill>
        <p:spPr bwMode="auto">
          <a:xfrm>
            <a:off x="5459455" y="762000"/>
            <a:ext cx="2922545" cy="1905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228600" y="6019800"/>
            <a:ext cx="28039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TMD = Transverse Momentum Dependence</a:t>
            </a:r>
          </a:p>
          <a:p>
            <a:r>
              <a:rPr lang="en-US" sz="1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PV = Parity Violating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797" name="Picture 5" descr="us_map"/>
          <p:cNvPicPr>
            <a:picLocks noChangeAspect="1" noChangeArrowheads="1"/>
          </p:cNvPicPr>
          <p:nvPr/>
        </p:nvPicPr>
        <p:blipFill>
          <a:blip r:embed="rId3" cstate="print"/>
          <a:srcRect r="7419"/>
          <a:stretch>
            <a:fillRect/>
          </a:stretch>
        </p:blipFill>
        <p:spPr bwMode="auto">
          <a:xfrm>
            <a:off x="381000" y="657464"/>
            <a:ext cx="7858124" cy="5927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381000" y="796370"/>
            <a:ext cx="2261629" cy="794929"/>
            <a:chOff x="2388" y="99"/>
            <a:chExt cx="2020" cy="710"/>
          </a:xfrm>
        </p:grpSpPr>
        <p:sp>
          <p:nvSpPr>
            <p:cNvPr id="251915" name="Rectangle 11"/>
            <p:cNvSpPr>
              <a:spLocks noChangeArrowheads="1"/>
            </p:cNvSpPr>
            <p:nvPr/>
          </p:nvSpPr>
          <p:spPr bwMode="auto">
            <a:xfrm>
              <a:off x="2388" y="99"/>
              <a:ext cx="2020" cy="71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3" name="Group 12"/>
            <p:cNvGrpSpPr>
              <a:grpSpLocks/>
            </p:cNvGrpSpPr>
            <p:nvPr/>
          </p:nvGrpSpPr>
          <p:grpSpPr bwMode="auto">
            <a:xfrm>
              <a:off x="2435" y="163"/>
              <a:ext cx="1907" cy="585"/>
              <a:chOff x="1107" y="3155"/>
              <a:chExt cx="1907" cy="585"/>
            </a:xfrm>
          </p:grpSpPr>
          <p:grpSp>
            <p:nvGrpSpPr>
              <p:cNvPr id="4" name="Group 13"/>
              <p:cNvGrpSpPr>
                <a:grpSpLocks/>
              </p:cNvGrpSpPr>
              <p:nvPr/>
            </p:nvGrpSpPr>
            <p:grpSpPr bwMode="auto">
              <a:xfrm>
                <a:off x="1107" y="3167"/>
                <a:ext cx="1907" cy="573"/>
                <a:chOff x="134" y="1251"/>
                <a:chExt cx="2763" cy="899"/>
              </a:xfrm>
            </p:grpSpPr>
            <p:sp>
              <p:nvSpPr>
                <p:cNvPr id="161846" name="Rectangle 14"/>
                <p:cNvSpPr>
                  <a:spLocks noChangeArrowheads="1"/>
                </p:cNvSpPr>
                <p:nvPr/>
              </p:nvSpPr>
              <p:spPr bwMode="auto">
                <a:xfrm>
                  <a:off x="160" y="1251"/>
                  <a:ext cx="2722" cy="899"/>
                </a:xfrm>
                <a:prstGeom prst="rect">
                  <a:avLst/>
                </a:prstGeom>
                <a:solidFill>
                  <a:schemeClr val="bg1"/>
                </a:solidFill>
                <a:ln w="47625">
                  <a:solidFill>
                    <a:srgbClr val="C0C0C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61847" name="Line 15"/>
                <p:cNvSpPr>
                  <a:spLocks noChangeShapeType="1"/>
                </p:cNvSpPr>
                <p:nvPr/>
              </p:nvSpPr>
              <p:spPr bwMode="auto">
                <a:xfrm flipV="1">
                  <a:off x="172" y="1688"/>
                  <a:ext cx="2716" cy="8"/>
                </a:xfrm>
                <a:prstGeom prst="line">
                  <a:avLst/>
                </a:prstGeom>
                <a:noFill/>
                <a:ln w="4762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1848" name="Line 16"/>
                <p:cNvSpPr>
                  <a:spLocks noChangeShapeType="1"/>
                </p:cNvSpPr>
                <p:nvPr/>
              </p:nvSpPr>
              <p:spPr bwMode="auto">
                <a:xfrm>
                  <a:off x="134" y="1936"/>
                  <a:ext cx="2763" cy="1"/>
                </a:xfrm>
                <a:prstGeom prst="line">
                  <a:avLst/>
                </a:prstGeom>
                <a:noFill/>
                <a:ln w="4762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1849" name="Line 17"/>
                <p:cNvSpPr>
                  <a:spLocks noChangeShapeType="1"/>
                </p:cNvSpPr>
                <p:nvPr/>
              </p:nvSpPr>
              <p:spPr bwMode="auto">
                <a:xfrm>
                  <a:off x="166" y="1474"/>
                  <a:ext cx="2715" cy="0"/>
                </a:xfrm>
                <a:prstGeom prst="line">
                  <a:avLst/>
                </a:prstGeom>
                <a:noFill/>
                <a:ln w="4762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1850" name="Line 18"/>
                <p:cNvSpPr>
                  <a:spLocks noChangeShapeType="1"/>
                </p:cNvSpPr>
                <p:nvPr/>
              </p:nvSpPr>
              <p:spPr bwMode="auto">
                <a:xfrm>
                  <a:off x="616" y="1270"/>
                  <a:ext cx="0" cy="868"/>
                </a:xfrm>
                <a:prstGeom prst="line">
                  <a:avLst/>
                </a:prstGeom>
                <a:noFill/>
                <a:ln w="4762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1851" name="Line 19"/>
                <p:cNvSpPr>
                  <a:spLocks noChangeShapeType="1"/>
                </p:cNvSpPr>
                <p:nvPr/>
              </p:nvSpPr>
              <p:spPr bwMode="auto">
                <a:xfrm>
                  <a:off x="1081" y="1271"/>
                  <a:ext cx="0" cy="868"/>
                </a:xfrm>
                <a:prstGeom prst="line">
                  <a:avLst/>
                </a:prstGeom>
                <a:noFill/>
                <a:ln w="4762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1852" name="Line 20"/>
                <p:cNvSpPr>
                  <a:spLocks noChangeShapeType="1"/>
                </p:cNvSpPr>
                <p:nvPr/>
              </p:nvSpPr>
              <p:spPr bwMode="auto">
                <a:xfrm>
                  <a:off x="1530" y="1264"/>
                  <a:ext cx="0" cy="868"/>
                </a:xfrm>
                <a:prstGeom prst="line">
                  <a:avLst/>
                </a:prstGeom>
                <a:noFill/>
                <a:ln w="4762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1853" name="Line 21"/>
                <p:cNvSpPr>
                  <a:spLocks noChangeShapeType="1"/>
                </p:cNvSpPr>
                <p:nvPr/>
              </p:nvSpPr>
              <p:spPr bwMode="auto">
                <a:xfrm>
                  <a:off x="1979" y="1265"/>
                  <a:ext cx="0" cy="868"/>
                </a:xfrm>
                <a:prstGeom prst="line">
                  <a:avLst/>
                </a:prstGeom>
                <a:noFill/>
                <a:ln w="4762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1854" name="Line 22"/>
                <p:cNvSpPr>
                  <a:spLocks noChangeShapeType="1"/>
                </p:cNvSpPr>
                <p:nvPr/>
              </p:nvSpPr>
              <p:spPr bwMode="auto">
                <a:xfrm>
                  <a:off x="2436" y="1266"/>
                  <a:ext cx="0" cy="868"/>
                </a:xfrm>
                <a:prstGeom prst="line">
                  <a:avLst/>
                </a:prstGeom>
                <a:noFill/>
                <a:ln w="4762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1855" name="Line 23"/>
                <p:cNvSpPr>
                  <a:spLocks noChangeShapeType="1"/>
                </p:cNvSpPr>
                <p:nvPr/>
              </p:nvSpPr>
              <p:spPr bwMode="auto">
                <a:xfrm>
                  <a:off x="2213" y="1259"/>
                  <a:ext cx="0" cy="884"/>
                </a:xfrm>
                <a:prstGeom prst="line">
                  <a:avLst/>
                </a:prstGeom>
                <a:noFill/>
                <a:ln w="4762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1856" name="Line 24"/>
                <p:cNvSpPr>
                  <a:spLocks noChangeShapeType="1"/>
                </p:cNvSpPr>
                <p:nvPr/>
              </p:nvSpPr>
              <p:spPr bwMode="auto">
                <a:xfrm>
                  <a:off x="1758" y="1251"/>
                  <a:ext cx="0" cy="882"/>
                </a:xfrm>
                <a:prstGeom prst="line">
                  <a:avLst/>
                </a:prstGeom>
                <a:noFill/>
                <a:ln w="4762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1857" name="Line 25"/>
                <p:cNvSpPr>
                  <a:spLocks noChangeShapeType="1"/>
                </p:cNvSpPr>
                <p:nvPr/>
              </p:nvSpPr>
              <p:spPr bwMode="auto">
                <a:xfrm>
                  <a:off x="1303" y="1261"/>
                  <a:ext cx="0" cy="868"/>
                </a:xfrm>
                <a:prstGeom prst="line">
                  <a:avLst/>
                </a:prstGeom>
                <a:noFill/>
                <a:ln w="4762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1858" name="Line 26"/>
                <p:cNvSpPr>
                  <a:spLocks noChangeShapeType="1"/>
                </p:cNvSpPr>
                <p:nvPr/>
              </p:nvSpPr>
              <p:spPr bwMode="auto">
                <a:xfrm>
                  <a:off x="847" y="1269"/>
                  <a:ext cx="0" cy="868"/>
                </a:xfrm>
                <a:prstGeom prst="line">
                  <a:avLst/>
                </a:prstGeom>
                <a:noFill/>
                <a:ln w="4762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1859" name="Line 27"/>
                <p:cNvSpPr>
                  <a:spLocks noChangeShapeType="1"/>
                </p:cNvSpPr>
                <p:nvPr/>
              </p:nvSpPr>
              <p:spPr bwMode="auto">
                <a:xfrm>
                  <a:off x="408" y="1272"/>
                  <a:ext cx="0" cy="869"/>
                </a:xfrm>
                <a:prstGeom prst="line">
                  <a:avLst/>
                </a:prstGeom>
                <a:noFill/>
                <a:ln w="4762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1860" name="Line 28"/>
                <p:cNvSpPr>
                  <a:spLocks noChangeShapeType="1"/>
                </p:cNvSpPr>
                <p:nvPr/>
              </p:nvSpPr>
              <p:spPr bwMode="auto">
                <a:xfrm>
                  <a:off x="2661" y="1252"/>
                  <a:ext cx="0" cy="885"/>
                </a:xfrm>
                <a:prstGeom prst="line">
                  <a:avLst/>
                </a:prstGeom>
                <a:noFill/>
                <a:ln w="4762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161845" name="Text Box 29"/>
              <p:cNvSpPr txBox="1">
                <a:spLocks noChangeArrowheads="1"/>
              </p:cNvSpPr>
              <p:nvPr/>
            </p:nvSpPr>
            <p:spPr bwMode="auto">
              <a:xfrm>
                <a:off x="1177" y="3155"/>
                <a:ext cx="1334" cy="464"/>
              </a:xfrm>
              <a:prstGeom prst="rect">
                <a:avLst/>
              </a:prstGeom>
              <a:noFill/>
              <a:ln w="952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GB" sz="4000" b="1" dirty="0">
                    <a:solidFill>
                      <a:srgbClr val="000099"/>
                    </a:solidFill>
                    <a:latin typeface="Arial" pitchFamily="34" charset="0"/>
                    <a:cs typeface="Arial" pitchFamily="34" charset="0"/>
                  </a:rPr>
                  <a:t>USQCD</a:t>
                </a:r>
              </a:p>
            </p:txBody>
          </p:sp>
        </p:grpSp>
      </p:grpSp>
      <p:grpSp>
        <p:nvGrpSpPr>
          <p:cNvPr id="5" name="Group 35"/>
          <p:cNvGrpSpPr>
            <a:grpSpLocks/>
          </p:cNvGrpSpPr>
          <p:nvPr/>
        </p:nvGrpSpPr>
        <p:grpSpPr bwMode="auto">
          <a:xfrm>
            <a:off x="466396" y="1719549"/>
            <a:ext cx="2408279" cy="2457116"/>
            <a:chOff x="298" y="988"/>
            <a:chExt cx="1578" cy="1610"/>
          </a:xfrm>
        </p:grpSpPr>
        <p:sp>
          <p:nvSpPr>
            <p:cNvPr id="161834" name="Rectangle 36"/>
            <p:cNvSpPr>
              <a:spLocks noChangeArrowheads="1"/>
            </p:cNvSpPr>
            <p:nvPr/>
          </p:nvSpPr>
          <p:spPr bwMode="auto">
            <a:xfrm>
              <a:off x="298" y="988"/>
              <a:ext cx="1578" cy="161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1835" name="Text Box 37"/>
            <p:cNvSpPr txBox="1">
              <a:spLocks noChangeArrowheads="1"/>
            </p:cNvSpPr>
            <p:nvPr/>
          </p:nvSpPr>
          <p:spPr bwMode="auto">
            <a:xfrm>
              <a:off x="1015" y="1152"/>
              <a:ext cx="814" cy="5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sz="1600" b="1" dirty="0">
                  <a:latin typeface="Arial" pitchFamily="34" charset="0"/>
                  <a:cs typeface="Arial" pitchFamily="34" charset="0"/>
                </a:rPr>
                <a:t>Executive </a:t>
              </a:r>
            </a:p>
            <a:p>
              <a:r>
                <a:rPr lang="en-GB" sz="1600" b="1" dirty="0">
                  <a:latin typeface="Arial" pitchFamily="34" charset="0"/>
                  <a:cs typeface="Arial" pitchFamily="34" charset="0"/>
                </a:rPr>
                <a:t>Committee </a:t>
              </a:r>
            </a:p>
            <a:p>
              <a:r>
                <a:rPr lang="en-GB" sz="1600" b="1" dirty="0">
                  <a:latin typeface="Arial" pitchFamily="34" charset="0"/>
                  <a:cs typeface="Arial" pitchFamily="34" charset="0"/>
                </a:rPr>
                <a:t>Member</a:t>
              </a:r>
            </a:p>
          </p:txBody>
        </p:sp>
        <p:pic>
          <p:nvPicPr>
            <p:cNvPr id="161836" name="Picture 38" descr="EdwardsR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35" y="1855"/>
              <a:ext cx="462" cy="6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61837" name="Text Box 39"/>
            <p:cNvSpPr txBox="1">
              <a:spLocks noChangeArrowheads="1"/>
            </p:cNvSpPr>
            <p:nvPr/>
          </p:nvSpPr>
          <p:spPr bwMode="auto">
            <a:xfrm>
              <a:off x="1015" y="1918"/>
              <a:ext cx="814" cy="5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sz="1600" b="1" dirty="0">
                  <a:latin typeface="Arial" pitchFamily="34" charset="0"/>
                  <a:cs typeface="Arial" pitchFamily="34" charset="0"/>
                </a:rPr>
                <a:t>Program </a:t>
              </a:r>
            </a:p>
            <a:p>
              <a:r>
                <a:rPr lang="en-GB" sz="1600" b="1" dirty="0">
                  <a:latin typeface="Arial" pitchFamily="34" charset="0"/>
                  <a:cs typeface="Arial" pitchFamily="34" charset="0"/>
                </a:rPr>
                <a:t>Committee </a:t>
              </a:r>
            </a:p>
            <a:p>
              <a:r>
                <a:rPr lang="en-GB" sz="1600" b="1" dirty="0">
                  <a:latin typeface="Arial" pitchFamily="34" charset="0"/>
                  <a:cs typeface="Arial" pitchFamily="34" charset="0"/>
                </a:rPr>
                <a:t>Chair</a:t>
              </a:r>
            </a:p>
          </p:txBody>
        </p:sp>
        <p:grpSp>
          <p:nvGrpSpPr>
            <p:cNvPr id="6" name="Group 40"/>
            <p:cNvGrpSpPr>
              <a:grpSpLocks/>
            </p:cNvGrpSpPr>
            <p:nvPr/>
          </p:nvGrpSpPr>
          <p:grpSpPr bwMode="auto">
            <a:xfrm>
              <a:off x="353" y="1088"/>
              <a:ext cx="638" cy="631"/>
              <a:chOff x="4577" y="3184"/>
              <a:chExt cx="638" cy="631"/>
            </a:xfrm>
          </p:grpSpPr>
          <p:pic>
            <p:nvPicPr>
              <p:cNvPr id="161839" name="Picture 41" descr="DRichards1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4583" y="3191"/>
                <a:ext cx="624" cy="6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61840" name="Rectangle 42"/>
              <p:cNvSpPr>
                <a:spLocks noChangeArrowheads="1"/>
              </p:cNvSpPr>
              <p:nvPr/>
            </p:nvSpPr>
            <p:spPr bwMode="auto">
              <a:xfrm>
                <a:off x="4577" y="3184"/>
                <a:ext cx="85" cy="630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61841" name="Rectangle 43"/>
              <p:cNvSpPr>
                <a:spLocks noChangeArrowheads="1"/>
              </p:cNvSpPr>
              <p:nvPr/>
            </p:nvSpPr>
            <p:spPr bwMode="auto">
              <a:xfrm>
                <a:off x="5130" y="3185"/>
                <a:ext cx="85" cy="630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9" name="Group 62"/>
          <p:cNvGrpSpPr>
            <a:grpSpLocks/>
          </p:cNvGrpSpPr>
          <p:nvPr/>
        </p:nvGrpSpPr>
        <p:grpSpPr bwMode="auto">
          <a:xfrm>
            <a:off x="458765" y="4314019"/>
            <a:ext cx="2432698" cy="1985533"/>
            <a:chOff x="124" y="1248"/>
            <a:chExt cx="1573" cy="1291"/>
          </a:xfrm>
        </p:grpSpPr>
        <p:sp>
          <p:nvSpPr>
            <p:cNvPr id="161824" name="Rectangle 63"/>
            <p:cNvSpPr>
              <a:spLocks noChangeArrowheads="1"/>
            </p:cNvSpPr>
            <p:nvPr/>
          </p:nvSpPr>
          <p:spPr bwMode="auto">
            <a:xfrm>
              <a:off x="124" y="1248"/>
              <a:ext cx="1573" cy="1291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161825" name="Picture 64" descr="newSciDAC-sm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36" y="1312"/>
              <a:ext cx="1525" cy="4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1826" name="Picture 65" descr="SUPER-logo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162" y="1933"/>
              <a:ext cx="1457" cy="4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51985" name="AutoShape 81"/>
          <p:cNvSpPr>
            <a:spLocks noChangeArrowheads="1"/>
          </p:cNvSpPr>
          <p:nvPr/>
        </p:nvSpPr>
        <p:spPr bwMode="auto">
          <a:xfrm>
            <a:off x="2891463" y="5509002"/>
            <a:ext cx="2051158" cy="312862"/>
          </a:xfrm>
          <a:prstGeom prst="rightArrow">
            <a:avLst>
              <a:gd name="adj1" fmla="val 50000"/>
              <a:gd name="adj2" fmla="val 196464"/>
            </a:avLst>
          </a:prstGeom>
          <a:solidFill>
            <a:schemeClr val="bg2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7" name="Rectangle 66"/>
          <p:cNvSpPr/>
          <p:nvPr/>
        </p:nvSpPr>
        <p:spPr bwMode="auto">
          <a:xfrm>
            <a:off x="7744343" y="2041901"/>
            <a:ext cx="1276632" cy="1775226"/>
          </a:xfrm>
          <a:prstGeom prst="rect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162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Clr>
                <a:srgbClr val="C00000"/>
              </a:buClr>
            </a:pPr>
            <a:endParaRPr lang="en-US" sz="2400" dirty="0">
              <a:solidFill>
                <a:srgbClr val="002060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Font typeface="Arial" pitchFamily="34" charset="0"/>
              <a:buNone/>
            </a:pPr>
            <a:endParaRPr lang="en-US" sz="28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0" name="Rectangle 69"/>
          <p:cNvSpPr/>
          <p:nvPr/>
        </p:nvSpPr>
        <p:spPr bwMode="auto">
          <a:xfrm>
            <a:off x="3065565" y="5759018"/>
            <a:ext cx="727460" cy="366278"/>
          </a:xfrm>
          <a:prstGeom prst="rect">
            <a:avLst/>
          </a:prstGeom>
          <a:solidFill>
            <a:srgbClr val="FFEDC9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grpSp>
        <p:nvGrpSpPr>
          <p:cNvPr id="10" name="Group 74"/>
          <p:cNvGrpSpPr>
            <a:grpSpLocks/>
          </p:cNvGrpSpPr>
          <p:nvPr/>
        </p:nvGrpSpPr>
        <p:grpSpPr bwMode="auto">
          <a:xfrm>
            <a:off x="4870890" y="4765761"/>
            <a:ext cx="3101156" cy="1532264"/>
            <a:chOff x="3374" y="1689"/>
            <a:chExt cx="2032" cy="1004"/>
          </a:xfrm>
        </p:grpSpPr>
        <p:sp>
          <p:nvSpPr>
            <p:cNvPr id="161818" name="Rectangle 75"/>
            <p:cNvSpPr>
              <a:spLocks noChangeArrowheads="1"/>
            </p:cNvSpPr>
            <p:nvPr/>
          </p:nvSpPr>
          <p:spPr bwMode="auto">
            <a:xfrm>
              <a:off x="3374" y="1689"/>
              <a:ext cx="2032" cy="1004"/>
            </a:xfrm>
            <a:prstGeom prst="rect">
              <a:avLst/>
            </a:prstGeom>
            <a:gradFill rotWithShape="1">
              <a:gsLst>
                <a:gs pos="0">
                  <a:schemeClr val="tx1">
                    <a:alpha val="75000"/>
                  </a:schemeClr>
                </a:gs>
                <a:gs pos="100000">
                  <a:srgbClr val="B2B2B2">
                    <a:alpha val="75998"/>
                  </a:srgbClr>
                </a:gs>
              </a:gsLst>
              <a:lin ang="27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1820" name="Oval 77"/>
            <p:cNvSpPr>
              <a:spLocks noChangeArrowheads="1"/>
            </p:cNvSpPr>
            <p:nvPr/>
          </p:nvSpPr>
          <p:spPr bwMode="auto">
            <a:xfrm>
              <a:off x="3413" y="1807"/>
              <a:ext cx="62" cy="54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1821" name="Oval 78"/>
            <p:cNvSpPr>
              <a:spLocks noChangeArrowheads="1"/>
            </p:cNvSpPr>
            <p:nvPr/>
          </p:nvSpPr>
          <p:spPr bwMode="auto">
            <a:xfrm>
              <a:off x="3413" y="1968"/>
              <a:ext cx="62" cy="54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1822" name="Oval 79"/>
            <p:cNvSpPr>
              <a:spLocks noChangeArrowheads="1"/>
            </p:cNvSpPr>
            <p:nvPr/>
          </p:nvSpPr>
          <p:spPr bwMode="auto">
            <a:xfrm>
              <a:off x="3413" y="2245"/>
              <a:ext cx="62" cy="54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1823" name="Oval 80"/>
            <p:cNvSpPr>
              <a:spLocks noChangeArrowheads="1"/>
            </p:cNvSpPr>
            <p:nvPr/>
          </p:nvSpPr>
          <p:spPr bwMode="auto">
            <a:xfrm>
              <a:off x="3413" y="2533"/>
              <a:ext cx="62" cy="54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1819" name="Text Box 76"/>
            <p:cNvSpPr txBox="1">
              <a:spLocks noChangeArrowheads="1"/>
            </p:cNvSpPr>
            <p:nvPr/>
          </p:nvSpPr>
          <p:spPr bwMode="auto">
            <a:xfrm>
              <a:off x="3466" y="1739"/>
              <a:ext cx="1848" cy="9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231775" indent="-231775"/>
              <a:r>
                <a:rPr lang="en-GB" sz="1400" b="1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Domain </a:t>
              </a:r>
              <a:r>
                <a:rPr lang="en-GB" sz="1400" b="1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specific language</a:t>
              </a:r>
            </a:p>
            <a:p>
              <a:pPr marL="231775" indent="-231775"/>
              <a:r>
                <a:rPr lang="en-GB" sz="1400" b="1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Optimize </a:t>
              </a:r>
              <a:r>
                <a:rPr lang="en-GB" sz="1400" b="1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codes for leadership</a:t>
              </a:r>
            </a:p>
            <a:p>
              <a:pPr marL="231775" indent="-231775"/>
              <a:r>
                <a:rPr lang="en-GB" sz="1400" b="1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&amp; </a:t>
              </a:r>
              <a:r>
                <a:rPr lang="en-GB" sz="1400" b="1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accelerated architectures</a:t>
              </a:r>
            </a:p>
            <a:p>
              <a:pPr marL="231775" indent="-231775"/>
              <a:r>
                <a:rPr lang="en-GB" sz="1400" b="1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Implement multi-grid </a:t>
              </a:r>
              <a:r>
                <a:rPr lang="en-GB" sz="1400" b="1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&amp; domain</a:t>
              </a:r>
            </a:p>
            <a:p>
              <a:pPr marL="231775" indent="-231775"/>
              <a:r>
                <a:rPr lang="en-GB" sz="1400" b="1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decomposed </a:t>
              </a:r>
              <a:r>
                <a:rPr lang="en-GB" sz="1400" b="1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inverters</a:t>
              </a:r>
            </a:p>
            <a:p>
              <a:pPr marL="231775" indent="-231775"/>
              <a:r>
                <a:rPr lang="en-GB" sz="1400" b="1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P</a:t>
              </a:r>
              <a:r>
                <a:rPr lang="en-GB" sz="1400" b="1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repare </a:t>
              </a:r>
              <a:r>
                <a:rPr lang="en-GB" sz="1400" b="1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for new technologies</a:t>
              </a:r>
            </a:p>
          </p:txBody>
        </p:sp>
      </p:grpSp>
      <p:pic>
        <p:nvPicPr>
          <p:cNvPr id="161795" name="Picture 3" descr="joo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068489" y="5059548"/>
            <a:ext cx="770711" cy="898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9" name="Title 307"/>
          <p:cNvSpPr txBox="1">
            <a:spLocks/>
          </p:cNvSpPr>
          <p:nvPr/>
        </p:nvSpPr>
        <p:spPr>
          <a:xfrm>
            <a:off x="0" y="23650"/>
            <a:ext cx="9144000" cy="762000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9pPr>
          </a:lstStyle>
          <a:p>
            <a:r>
              <a:rPr lang="en-US" dirty="0" smtClean="0"/>
              <a:t>Jefferson Lab Lattice QCD</a:t>
            </a:r>
            <a:endParaRPr lang="en-US" dirty="0"/>
          </a:p>
        </p:txBody>
      </p:sp>
      <p:grpSp>
        <p:nvGrpSpPr>
          <p:cNvPr id="11" name="Group 30"/>
          <p:cNvGrpSpPr>
            <a:grpSpLocks/>
          </p:cNvGrpSpPr>
          <p:nvPr/>
        </p:nvGrpSpPr>
        <p:grpSpPr bwMode="auto">
          <a:xfrm>
            <a:off x="5410200" y="802049"/>
            <a:ext cx="2739455" cy="631830"/>
            <a:chOff x="271" y="147"/>
            <a:chExt cx="2877" cy="414"/>
          </a:xfrm>
        </p:grpSpPr>
        <p:sp>
          <p:nvSpPr>
            <p:cNvPr id="251935" name="Rectangle 31"/>
            <p:cNvSpPr>
              <a:spLocks noChangeArrowheads="1"/>
            </p:cNvSpPr>
            <p:nvPr/>
          </p:nvSpPr>
          <p:spPr bwMode="auto">
            <a:xfrm>
              <a:off x="271" y="147"/>
              <a:ext cx="2877" cy="414"/>
            </a:xfrm>
            <a:prstGeom prst="rect">
              <a:avLst/>
            </a:prstGeom>
            <a:gradFill rotWithShape="1">
              <a:gsLst>
                <a:gs pos="0">
                  <a:srgbClr val="0033CC"/>
                </a:gs>
                <a:gs pos="100000">
                  <a:srgbClr val="000076"/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1817" name="Rectangle 174"/>
            <p:cNvSpPr>
              <a:spLocks noChangeArrowheads="1"/>
            </p:cNvSpPr>
            <p:nvPr/>
          </p:nvSpPr>
          <p:spPr bwMode="auto">
            <a:xfrm>
              <a:off x="366" y="186"/>
              <a:ext cx="2624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defTabSz="914400"/>
              <a:r>
                <a:rPr lang="en-US" sz="2800" b="1" dirty="0">
                  <a:solidFill>
                    <a:schemeClr val="bg1"/>
                  </a:solidFill>
                </a:rPr>
                <a:t> </a:t>
              </a:r>
              <a:r>
                <a:rPr lang="en-US" sz="2800" b="1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Infrastructure</a:t>
              </a:r>
            </a:p>
          </p:txBody>
        </p:sp>
      </p:grpSp>
      <p:grpSp>
        <p:nvGrpSpPr>
          <p:cNvPr id="8" name="Group 56"/>
          <p:cNvGrpSpPr>
            <a:grpSpLocks/>
          </p:cNvGrpSpPr>
          <p:nvPr/>
        </p:nvGrpSpPr>
        <p:grpSpPr bwMode="auto">
          <a:xfrm>
            <a:off x="4875470" y="1331626"/>
            <a:ext cx="3363655" cy="2402174"/>
            <a:chOff x="3294" y="434"/>
            <a:chExt cx="2204" cy="1574"/>
          </a:xfrm>
        </p:grpSpPr>
        <p:pic>
          <p:nvPicPr>
            <p:cNvPr id="161827" name="Picture 57" descr="jlabcluster2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3294" y="434"/>
              <a:ext cx="2204" cy="11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61830" name="Text Box 60"/>
            <p:cNvSpPr txBox="1">
              <a:spLocks noChangeArrowheads="1"/>
            </p:cNvSpPr>
            <p:nvPr/>
          </p:nvSpPr>
          <p:spPr bwMode="auto">
            <a:xfrm>
              <a:off x="3741" y="1623"/>
              <a:ext cx="1135" cy="385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GB" sz="1800" b="1" dirty="0">
                  <a:solidFill>
                    <a:schemeClr val="accent2"/>
                  </a:solidFill>
                  <a:latin typeface="Arial" pitchFamily="34" charset="0"/>
                  <a:cs typeface="Arial" pitchFamily="34" charset="0"/>
                </a:rPr>
                <a:t>ARRA </a:t>
              </a:r>
              <a:r>
                <a:rPr lang="en-GB" sz="1600" b="1" dirty="0">
                  <a:solidFill>
                    <a:schemeClr val="accent2"/>
                  </a:solidFill>
                  <a:latin typeface="Arial" pitchFamily="34" charset="0"/>
                  <a:cs typeface="Arial" pitchFamily="34" charset="0"/>
                </a:rPr>
                <a:t>&amp; </a:t>
              </a:r>
              <a:r>
                <a:rPr lang="en-GB" sz="1800" b="1" dirty="0">
                  <a:solidFill>
                    <a:schemeClr val="accent2"/>
                  </a:solidFill>
                  <a:latin typeface="Arial" pitchFamily="34" charset="0"/>
                  <a:cs typeface="Arial" pitchFamily="34" charset="0"/>
                </a:rPr>
                <a:t>NP</a:t>
              </a:r>
            </a:p>
            <a:p>
              <a:pPr algn="ctr"/>
              <a:r>
                <a:rPr lang="en-GB" sz="1600" b="1" dirty="0">
                  <a:solidFill>
                    <a:schemeClr val="accent2"/>
                  </a:solidFill>
                  <a:latin typeface="Arial" pitchFamily="34" charset="0"/>
                  <a:cs typeface="Arial" pitchFamily="34" charset="0"/>
                </a:rPr>
                <a:t>Facilities Project</a:t>
              </a:r>
            </a:p>
          </p:txBody>
        </p:sp>
        <p:sp>
          <p:nvSpPr>
            <p:cNvPr id="161829" name="Text Box 59"/>
            <p:cNvSpPr txBox="1">
              <a:spLocks noChangeArrowheads="1"/>
            </p:cNvSpPr>
            <p:nvPr/>
          </p:nvSpPr>
          <p:spPr bwMode="auto">
            <a:xfrm>
              <a:off x="3743" y="1375"/>
              <a:ext cx="1140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sz="1600" b="1" dirty="0">
                  <a:solidFill>
                    <a:srgbClr val="FF6600"/>
                  </a:solidFill>
                  <a:latin typeface="Arial" pitchFamily="34" charset="0"/>
                  <a:cs typeface="Arial" pitchFamily="34" charset="0"/>
                </a:rPr>
                <a:t>Clusters &amp; GPUs</a:t>
              </a:r>
            </a:p>
          </p:txBody>
        </p:sp>
      </p:grpSp>
      <p:grpSp>
        <p:nvGrpSpPr>
          <p:cNvPr id="7" name="Group 44"/>
          <p:cNvGrpSpPr>
            <a:grpSpLocks/>
          </p:cNvGrpSpPr>
          <p:nvPr/>
        </p:nvGrpSpPr>
        <p:grpSpPr bwMode="auto">
          <a:xfrm>
            <a:off x="3266898" y="2838224"/>
            <a:ext cx="1977902" cy="1088151"/>
            <a:chOff x="2189" y="3097"/>
            <a:chExt cx="1296" cy="713"/>
          </a:xfrm>
        </p:grpSpPr>
        <p:sp>
          <p:nvSpPr>
            <p:cNvPr id="161831" name="Rectangle 45"/>
            <p:cNvSpPr>
              <a:spLocks noChangeArrowheads="1"/>
            </p:cNvSpPr>
            <p:nvPr/>
          </p:nvSpPr>
          <p:spPr bwMode="auto">
            <a:xfrm>
              <a:off x="2189" y="3097"/>
              <a:ext cx="1296" cy="713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1832" name="Text Box 46"/>
            <p:cNvSpPr txBox="1">
              <a:spLocks noChangeArrowheads="1"/>
            </p:cNvSpPr>
            <p:nvPr/>
          </p:nvSpPr>
          <p:spPr bwMode="auto">
            <a:xfrm>
              <a:off x="2201" y="3102"/>
              <a:ext cx="1277" cy="365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GB" sz="3200" b="1" dirty="0">
                  <a:solidFill>
                    <a:srgbClr val="FF0000"/>
                  </a:solidFill>
                  <a:latin typeface="Lucida Calligraphy" pitchFamily="66" charset="0"/>
                </a:rPr>
                <a:t>C</a:t>
              </a:r>
              <a:r>
                <a:rPr lang="en-GB" sz="3200" b="1" dirty="0">
                  <a:solidFill>
                    <a:schemeClr val="folHlink"/>
                  </a:solidFill>
                  <a:latin typeface="Lucida Calligraphy" pitchFamily="66" charset="0"/>
                </a:rPr>
                <a:t>h</a:t>
              </a:r>
              <a:r>
                <a:rPr lang="en-GB" sz="3200" b="1" dirty="0">
                  <a:solidFill>
                    <a:srgbClr val="000099"/>
                  </a:solidFill>
                  <a:latin typeface="Lucida Calligraphy" pitchFamily="66" charset="0"/>
                </a:rPr>
                <a:t>r</a:t>
              </a:r>
              <a:r>
                <a:rPr lang="en-GB" sz="3200" b="1" dirty="0">
                  <a:solidFill>
                    <a:srgbClr val="FF9900"/>
                  </a:solidFill>
                  <a:latin typeface="Lucida Calligraphy" pitchFamily="66" charset="0"/>
                </a:rPr>
                <a:t>o</a:t>
              </a:r>
              <a:r>
                <a:rPr lang="en-GB" sz="3200" b="1" dirty="0">
                  <a:solidFill>
                    <a:srgbClr val="CC0066"/>
                  </a:solidFill>
                  <a:latin typeface="Lucida Calligraphy" pitchFamily="66" charset="0"/>
                </a:rPr>
                <a:t>m</a:t>
              </a:r>
              <a:r>
                <a:rPr lang="en-GB" sz="3200" b="1" dirty="0">
                  <a:solidFill>
                    <a:srgbClr val="996633"/>
                  </a:solidFill>
                  <a:latin typeface="Lucida Calligraphy" pitchFamily="66" charset="0"/>
                </a:rPr>
                <a:t>a</a:t>
              </a:r>
              <a:endParaRPr lang="en-GB" sz="3200" b="1" dirty="0">
                <a:solidFill>
                  <a:srgbClr val="FF9900"/>
                </a:solidFill>
              </a:endParaRPr>
            </a:p>
          </p:txBody>
        </p:sp>
        <p:pic>
          <p:nvPicPr>
            <p:cNvPr id="161833" name="Picture 47" descr="newSciDAC-sm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194" y="3417"/>
              <a:ext cx="1277" cy="3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60" name="Group 15"/>
          <p:cNvGrpSpPr>
            <a:grpSpLocks/>
          </p:cNvGrpSpPr>
          <p:nvPr/>
        </p:nvGrpSpPr>
        <p:grpSpPr bwMode="auto">
          <a:xfrm>
            <a:off x="7801864" y="1426030"/>
            <a:ext cx="1161590" cy="1603835"/>
            <a:chOff x="1622" y="516"/>
            <a:chExt cx="832" cy="1588"/>
          </a:xfrm>
        </p:grpSpPr>
        <p:pic>
          <p:nvPicPr>
            <p:cNvPr id="61" name="Picture 16" descr="D_Renner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1677" y="516"/>
              <a:ext cx="710" cy="133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62" name="Text Box 17"/>
            <p:cNvSpPr txBox="1">
              <a:spLocks noChangeArrowheads="1"/>
            </p:cNvSpPr>
            <p:nvPr/>
          </p:nvSpPr>
          <p:spPr bwMode="auto">
            <a:xfrm>
              <a:off x="1622" y="1799"/>
              <a:ext cx="832" cy="3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sz="1400" b="1" dirty="0" err="1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Dru</a:t>
              </a:r>
              <a:r>
                <a:rPr lang="en-GB" sz="1400" b="1" dirty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 Renner</a:t>
              </a:r>
            </a:p>
          </p:txBody>
        </p:sp>
      </p:grpSp>
      <p:sp>
        <p:nvSpPr>
          <p:cNvPr id="63" name="Text Box 47"/>
          <p:cNvSpPr txBox="1">
            <a:spLocks noChangeArrowheads="1"/>
          </p:cNvSpPr>
          <p:nvPr/>
        </p:nvSpPr>
        <p:spPr bwMode="auto">
          <a:xfrm>
            <a:off x="7612282" y="3005487"/>
            <a:ext cx="1565870" cy="784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GB" sz="1500" b="1" dirty="0">
                <a:solidFill>
                  <a:schemeClr val="tx2"/>
                </a:solidFill>
              </a:rPr>
              <a:t> </a:t>
            </a:r>
            <a:r>
              <a:rPr lang="en-GB" sz="15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Ken</a:t>
            </a:r>
            <a:r>
              <a:rPr lang="en-GB" sz="1500" b="1" dirty="0">
                <a:solidFill>
                  <a:schemeClr val="tx2"/>
                </a:solidFill>
              </a:rPr>
              <a:t> </a:t>
            </a:r>
            <a:r>
              <a:rPr lang="en-GB" sz="15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Wilson</a:t>
            </a:r>
            <a:r>
              <a:rPr lang="en-GB" sz="1500" b="1" dirty="0">
                <a:solidFill>
                  <a:schemeClr val="tx2"/>
                </a:solidFill>
              </a:rPr>
              <a:t> </a:t>
            </a:r>
            <a:r>
              <a:rPr lang="en-GB" sz="15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Lattice Award 2011</a:t>
            </a:r>
          </a:p>
        </p:txBody>
      </p:sp>
      <p:sp>
        <p:nvSpPr>
          <p:cNvPr id="64" name="Text Box 39"/>
          <p:cNvSpPr txBox="1">
            <a:spLocks noChangeArrowheads="1"/>
          </p:cNvSpPr>
          <p:nvPr/>
        </p:nvSpPr>
        <p:spPr bwMode="auto">
          <a:xfrm>
            <a:off x="7612282" y="4027102"/>
            <a:ext cx="15240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sz="1600" b="1" dirty="0" smtClean="0">
                <a:latin typeface="Arial" pitchFamily="34" charset="0"/>
                <a:cs typeface="Arial" pitchFamily="34" charset="0"/>
              </a:rPr>
              <a:t>Chair, Users</a:t>
            </a:r>
          </a:p>
          <a:p>
            <a:r>
              <a:rPr lang="en-GB" sz="1600" b="1" dirty="0" smtClean="0">
                <a:latin typeface="Arial" pitchFamily="34" charset="0"/>
                <a:cs typeface="Arial" pitchFamily="34" charset="0"/>
              </a:rPr>
              <a:t>Community </a:t>
            </a:r>
          </a:p>
          <a:p>
            <a:r>
              <a:rPr lang="en-GB" sz="1600" b="1" dirty="0" smtClean="0">
                <a:latin typeface="Arial" pitchFamily="34" charset="0"/>
                <a:cs typeface="Arial" pitchFamily="34" charset="0"/>
              </a:rPr>
              <a:t>ORNL</a:t>
            </a:r>
            <a:endParaRPr lang="en-GB" sz="1600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7"/>
          <p:cNvGrpSpPr>
            <a:grpSpLocks/>
          </p:cNvGrpSpPr>
          <p:nvPr/>
        </p:nvGrpSpPr>
        <p:grpSpPr bwMode="auto">
          <a:xfrm>
            <a:off x="76200" y="1492250"/>
            <a:ext cx="8686800" cy="1544637"/>
            <a:chOff x="-93" y="1212"/>
            <a:chExt cx="5472" cy="973"/>
          </a:xfrm>
        </p:grpSpPr>
        <p:sp>
          <p:nvSpPr>
            <p:cNvPr id="168992" name="AutoShape 2"/>
            <p:cNvSpPr>
              <a:spLocks noChangeArrowheads="1"/>
            </p:cNvSpPr>
            <p:nvPr/>
          </p:nvSpPr>
          <p:spPr bwMode="auto">
            <a:xfrm>
              <a:off x="1264" y="1297"/>
              <a:ext cx="3430" cy="888"/>
            </a:xfrm>
            <a:prstGeom prst="hexagon">
              <a:avLst>
                <a:gd name="adj" fmla="val 96565"/>
                <a:gd name="vf" fmla="val 115470"/>
              </a:avLst>
            </a:prstGeom>
            <a:solidFill>
              <a:srgbClr val="3399FF"/>
            </a:solidFill>
            <a:ln w="38100">
              <a:solidFill>
                <a:schemeClr val="accent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68993" name="Text Box 5"/>
            <p:cNvSpPr txBox="1">
              <a:spLocks noChangeArrowheads="1"/>
            </p:cNvSpPr>
            <p:nvPr/>
          </p:nvSpPr>
          <p:spPr bwMode="auto">
            <a:xfrm>
              <a:off x="-93" y="1574"/>
              <a:ext cx="1349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sz="2800" b="1" dirty="0" smtClean="0">
                  <a:latin typeface="Arial" pitchFamily="34" charset="0"/>
                  <a:cs typeface="Arial" pitchFamily="34" charset="0"/>
                </a:rPr>
                <a:t>Experiment</a:t>
              </a:r>
              <a:endParaRPr lang="en-GB" sz="2800" b="1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68994" name="Text Box 6"/>
            <p:cNvSpPr txBox="1">
              <a:spLocks noChangeArrowheads="1"/>
            </p:cNvSpPr>
            <p:nvPr/>
          </p:nvSpPr>
          <p:spPr bwMode="auto">
            <a:xfrm>
              <a:off x="1933" y="1212"/>
              <a:ext cx="2038" cy="9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>
                <a:lnSpc>
                  <a:spcPct val="160000"/>
                </a:lnSpc>
              </a:pPr>
              <a:r>
                <a:rPr lang="en-GB" sz="3200" b="1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GB" sz="2800" b="1" dirty="0" err="1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hadron</a:t>
              </a:r>
              <a:r>
                <a:rPr lang="en-GB" sz="2800" b="1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 spectrum</a:t>
              </a:r>
            </a:p>
            <a:p>
              <a:pPr algn="ctr">
                <a:lnSpc>
                  <a:spcPct val="160000"/>
                </a:lnSpc>
              </a:pPr>
              <a:r>
                <a:rPr lang="en-GB" sz="2800" b="1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GPDs, TMDs</a:t>
              </a:r>
            </a:p>
          </p:txBody>
        </p:sp>
        <p:sp>
          <p:nvSpPr>
            <p:cNvPr id="168995" name="Text Box 9"/>
            <p:cNvSpPr txBox="1">
              <a:spLocks noChangeArrowheads="1"/>
            </p:cNvSpPr>
            <p:nvPr/>
          </p:nvSpPr>
          <p:spPr bwMode="auto">
            <a:xfrm>
              <a:off x="4694" y="1544"/>
              <a:ext cx="685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sz="3200" b="1">
                  <a:solidFill>
                    <a:schemeClr val="accent2"/>
                  </a:solidFill>
                  <a:latin typeface="Arial" pitchFamily="34" charset="0"/>
                  <a:cs typeface="Arial" pitchFamily="34" charset="0"/>
                </a:rPr>
                <a:t>Q</a:t>
              </a:r>
              <a:r>
                <a:rPr lang="en-GB" sz="3200" b="1">
                  <a:solidFill>
                    <a:srgbClr val="009900"/>
                  </a:solidFill>
                  <a:latin typeface="Arial" pitchFamily="34" charset="0"/>
                  <a:cs typeface="Arial" pitchFamily="34" charset="0"/>
                </a:rPr>
                <a:t>C</a:t>
              </a:r>
              <a:r>
                <a:rPr lang="en-GB" sz="3200" b="1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D</a:t>
              </a:r>
            </a:p>
          </p:txBody>
        </p:sp>
      </p:grpSp>
      <p:sp>
        <p:nvSpPr>
          <p:cNvPr id="168991" name="Rectangle 174"/>
          <p:cNvSpPr>
            <a:spLocks noChangeArrowheads="1"/>
          </p:cNvSpPr>
          <p:nvPr/>
        </p:nvSpPr>
        <p:spPr bwMode="auto">
          <a:xfrm>
            <a:off x="0" y="106362"/>
            <a:ext cx="914399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914400"/>
            <a:r>
              <a:rPr lang="en-US" sz="3200" b="1" dirty="0" smtClean="0">
                <a:latin typeface="Arial" pitchFamily="34" charset="0"/>
                <a:cs typeface="Arial" pitchFamily="34" charset="0"/>
              </a:rPr>
              <a:t>Jefferson Lab </a:t>
            </a:r>
            <a:r>
              <a:rPr lang="en-US" sz="3200" b="1" dirty="0">
                <a:latin typeface="Arial" pitchFamily="34" charset="0"/>
                <a:cs typeface="Arial" pitchFamily="34" charset="0"/>
              </a:rPr>
              <a:t>Physics Analysis Center</a:t>
            </a:r>
          </a:p>
        </p:txBody>
      </p:sp>
      <p:sp>
        <p:nvSpPr>
          <p:cNvPr id="168967" name="Text Box 29"/>
          <p:cNvSpPr txBox="1">
            <a:spLocks noChangeArrowheads="1"/>
          </p:cNvSpPr>
          <p:nvPr/>
        </p:nvSpPr>
        <p:spPr bwMode="auto">
          <a:xfrm>
            <a:off x="381000" y="1143000"/>
            <a:ext cx="837921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/>
            <a:r>
              <a:rPr lang="en-GB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Definitive physics from high quality data </a:t>
            </a:r>
            <a:r>
              <a:rPr lang="en-GB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demands </a:t>
            </a:r>
            <a:r>
              <a:rPr lang="en-GB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precision analysis tools</a:t>
            </a:r>
          </a:p>
        </p:txBody>
      </p:sp>
      <p:grpSp>
        <p:nvGrpSpPr>
          <p:cNvPr id="8" name="Group 41"/>
          <p:cNvGrpSpPr>
            <a:grpSpLocks/>
          </p:cNvGrpSpPr>
          <p:nvPr/>
        </p:nvGrpSpPr>
        <p:grpSpPr bwMode="auto">
          <a:xfrm>
            <a:off x="0" y="3048000"/>
            <a:ext cx="7785100" cy="1903413"/>
            <a:chOff x="529" y="2264"/>
            <a:chExt cx="4904" cy="1199"/>
          </a:xfrm>
        </p:grpSpPr>
        <p:sp>
          <p:nvSpPr>
            <p:cNvPr id="168970" name="Rectangle 4"/>
            <p:cNvSpPr>
              <a:spLocks noChangeArrowheads="1"/>
            </p:cNvSpPr>
            <p:nvPr/>
          </p:nvSpPr>
          <p:spPr bwMode="auto">
            <a:xfrm>
              <a:off x="529" y="2405"/>
              <a:ext cx="4904" cy="6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  <p:grpSp>
          <p:nvGrpSpPr>
            <p:cNvPr id="9" name="Group 32"/>
            <p:cNvGrpSpPr>
              <a:grpSpLocks/>
            </p:cNvGrpSpPr>
            <p:nvPr/>
          </p:nvGrpSpPr>
          <p:grpSpPr bwMode="auto">
            <a:xfrm>
              <a:off x="577" y="2264"/>
              <a:ext cx="3741" cy="1199"/>
              <a:chOff x="665" y="1969"/>
              <a:chExt cx="3741" cy="1199"/>
            </a:xfrm>
          </p:grpSpPr>
          <p:sp>
            <p:nvSpPr>
              <p:cNvPr id="168975" name="Text Box 33"/>
              <p:cNvSpPr txBox="1">
                <a:spLocks noChangeArrowheads="1"/>
              </p:cNvSpPr>
              <p:nvPr/>
            </p:nvSpPr>
            <p:spPr bwMode="auto">
              <a:xfrm>
                <a:off x="665" y="1969"/>
                <a:ext cx="2987" cy="2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>
                  <a:lnSpc>
                    <a:spcPct val="150000"/>
                  </a:lnSpc>
                  <a:buFontTx/>
                  <a:buChar char="•"/>
                </a:pPr>
                <a:r>
                  <a:rPr lang="en-GB" sz="1500" dirty="0">
                    <a:latin typeface="Arial" pitchFamily="34" charset="0"/>
                    <a:cs typeface="Arial" pitchFamily="34" charset="0"/>
                  </a:rPr>
                  <a:t>   </a:t>
                </a:r>
                <a:r>
                  <a:rPr lang="en-GB" sz="1500" dirty="0" smtClean="0">
                    <a:latin typeface="Arial" pitchFamily="34" charset="0"/>
                    <a:cs typeface="Arial" pitchFamily="34" charset="0"/>
                  </a:rPr>
                  <a:t>Pool </a:t>
                </a:r>
                <a:r>
                  <a:rPr lang="en-GB" sz="1500" dirty="0">
                    <a:latin typeface="Arial" pitchFamily="34" charset="0"/>
                    <a:cs typeface="Arial" pitchFamily="34" charset="0"/>
                  </a:rPr>
                  <a:t>world theoretical/phenomenological expertise </a:t>
                </a:r>
              </a:p>
            </p:txBody>
          </p:sp>
          <p:sp>
            <p:nvSpPr>
              <p:cNvPr id="168977" name="Text Box 35"/>
              <p:cNvSpPr txBox="1">
                <a:spLocks noChangeArrowheads="1"/>
              </p:cNvSpPr>
              <p:nvPr/>
            </p:nvSpPr>
            <p:spPr bwMode="auto">
              <a:xfrm>
                <a:off x="665" y="2365"/>
                <a:ext cx="3741" cy="2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buFontTx/>
                  <a:buChar char="•"/>
                </a:pPr>
                <a:r>
                  <a:rPr lang="en-GB" sz="1500" dirty="0">
                    <a:latin typeface="Arial" pitchFamily="34" charset="0"/>
                    <a:cs typeface="Arial" pitchFamily="34" charset="0"/>
                  </a:rPr>
                  <a:t>   </a:t>
                </a:r>
                <a:r>
                  <a:rPr lang="en-GB" sz="1500" dirty="0" smtClean="0">
                    <a:latin typeface="Arial" pitchFamily="34" charset="0"/>
                    <a:cs typeface="Arial" pitchFamily="34" charset="0"/>
                  </a:rPr>
                  <a:t>Common</a:t>
                </a:r>
                <a:r>
                  <a:rPr lang="en-GB" sz="1500" dirty="0">
                    <a:latin typeface="Arial" pitchFamily="34" charset="0"/>
                    <a:cs typeface="Arial" pitchFamily="34" charset="0"/>
                  </a:rPr>
                  <a:t>, robust </a:t>
                </a:r>
                <a:r>
                  <a:rPr lang="en-GB" sz="1500" dirty="0" smtClean="0">
                    <a:latin typeface="Arial" pitchFamily="34" charset="0"/>
                    <a:cs typeface="Arial" pitchFamily="34" charset="0"/>
                  </a:rPr>
                  <a:t>methodologies, especially in </a:t>
                </a:r>
                <a:r>
                  <a:rPr lang="en-GB" sz="1500" dirty="0">
                    <a:latin typeface="Arial" pitchFamily="34" charset="0"/>
                    <a:cs typeface="Arial" pitchFamily="34" charset="0"/>
                  </a:rPr>
                  <a:t>Amplitude Analysis</a:t>
                </a:r>
              </a:p>
            </p:txBody>
          </p:sp>
          <p:sp>
            <p:nvSpPr>
              <p:cNvPr id="168978" name="Text Box 36"/>
              <p:cNvSpPr txBox="1">
                <a:spLocks noChangeArrowheads="1"/>
              </p:cNvSpPr>
              <p:nvPr/>
            </p:nvSpPr>
            <p:spPr bwMode="auto">
              <a:xfrm>
                <a:off x="711" y="2850"/>
                <a:ext cx="166" cy="31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>
                  <a:lnSpc>
                    <a:spcPct val="150000"/>
                  </a:lnSpc>
                  <a:buFontTx/>
                  <a:buChar char="•"/>
                </a:pPr>
                <a:endParaRPr lang="en-GB" sz="1800" b="1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60" name="Text Box 34"/>
              <p:cNvSpPr txBox="1">
                <a:spLocks noChangeArrowheads="1"/>
              </p:cNvSpPr>
              <p:nvPr/>
            </p:nvSpPr>
            <p:spPr bwMode="auto">
              <a:xfrm>
                <a:off x="699" y="2769"/>
                <a:ext cx="2976" cy="2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>
                  <a:lnSpc>
                    <a:spcPct val="150000"/>
                  </a:lnSpc>
                  <a:buFontTx/>
                  <a:buChar char="•"/>
                </a:pPr>
                <a:r>
                  <a:rPr lang="en-GB" sz="1500" dirty="0"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GB" sz="1500" dirty="0" smtClean="0">
                    <a:latin typeface="Arial" pitchFamily="34" charset="0"/>
                    <a:cs typeface="Arial" pitchFamily="34" charset="0"/>
                  </a:rPr>
                  <a:t> Train </a:t>
                </a:r>
                <a:r>
                  <a:rPr lang="en-GB" sz="1500" dirty="0">
                    <a:latin typeface="Arial" pitchFamily="34" charset="0"/>
                    <a:cs typeface="Arial" pitchFamily="34" charset="0"/>
                  </a:rPr>
                  <a:t>generation of experimentalists and theorists  </a:t>
                </a:r>
              </a:p>
            </p:txBody>
          </p:sp>
        </p:grpSp>
        <p:sp>
          <p:nvSpPr>
            <p:cNvPr id="168972" name="Oval 38"/>
            <p:cNvSpPr>
              <a:spLocks noChangeArrowheads="1"/>
            </p:cNvSpPr>
            <p:nvPr/>
          </p:nvSpPr>
          <p:spPr bwMode="auto">
            <a:xfrm>
              <a:off x="625" y="2372"/>
              <a:ext cx="90" cy="96"/>
            </a:xfrm>
            <a:prstGeom prst="ellipse">
              <a:avLst/>
            </a:prstGeom>
            <a:solidFill>
              <a:srgbClr val="3399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68973" name="Oval 39"/>
            <p:cNvSpPr>
              <a:spLocks noChangeArrowheads="1"/>
            </p:cNvSpPr>
            <p:nvPr/>
          </p:nvSpPr>
          <p:spPr bwMode="auto">
            <a:xfrm>
              <a:off x="625" y="2744"/>
              <a:ext cx="90" cy="96"/>
            </a:xfrm>
            <a:prstGeom prst="ellipse">
              <a:avLst/>
            </a:prstGeom>
            <a:solidFill>
              <a:srgbClr val="3399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68974" name="Oval 40"/>
            <p:cNvSpPr>
              <a:spLocks noChangeArrowheads="1"/>
            </p:cNvSpPr>
            <p:nvPr/>
          </p:nvSpPr>
          <p:spPr bwMode="auto">
            <a:xfrm>
              <a:off x="637" y="3164"/>
              <a:ext cx="90" cy="96"/>
            </a:xfrm>
            <a:prstGeom prst="ellipse">
              <a:avLst/>
            </a:prstGeom>
            <a:solidFill>
              <a:srgbClr val="3399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36" name="Group 55"/>
          <p:cNvGrpSpPr>
            <a:grpSpLocks/>
          </p:cNvGrpSpPr>
          <p:nvPr/>
        </p:nvGrpSpPr>
        <p:grpSpPr bwMode="auto">
          <a:xfrm>
            <a:off x="641351" y="3092449"/>
            <a:ext cx="8502650" cy="3155951"/>
            <a:chOff x="404" y="1952"/>
            <a:chExt cx="5356" cy="1988"/>
          </a:xfrm>
        </p:grpSpPr>
        <p:grpSp>
          <p:nvGrpSpPr>
            <p:cNvPr id="37" name="Group 24"/>
            <p:cNvGrpSpPr>
              <a:grpSpLocks/>
            </p:cNvGrpSpPr>
            <p:nvPr/>
          </p:nvGrpSpPr>
          <p:grpSpPr bwMode="auto">
            <a:xfrm>
              <a:off x="404" y="3275"/>
              <a:ext cx="2378" cy="577"/>
              <a:chOff x="425" y="3302"/>
              <a:chExt cx="2378" cy="577"/>
            </a:xfrm>
          </p:grpSpPr>
          <p:sp>
            <p:nvSpPr>
              <p:cNvPr id="57" name="Rectangle 25"/>
              <p:cNvSpPr>
                <a:spLocks noChangeArrowheads="1"/>
              </p:cNvSpPr>
              <p:nvPr/>
            </p:nvSpPr>
            <p:spPr bwMode="auto">
              <a:xfrm>
                <a:off x="425" y="3302"/>
                <a:ext cx="2378" cy="577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58" name="Text Box 26"/>
              <p:cNvSpPr txBox="1">
                <a:spLocks noChangeArrowheads="1"/>
              </p:cNvSpPr>
              <p:nvPr/>
            </p:nvSpPr>
            <p:spPr bwMode="auto">
              <a:xfrm>
                <a:off x="597" y="3302"/>
                <a:ext cx="2034" cy="3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GB" sz="2800" b="1" dirty="0">
                    <a:solidFill>
                      <a:schemeClr val="accent2"/>
                    </a:solidFill>
                    <a:latin typeface="Arial" pitchFamily="34" charset="0"/>
                    <a:cs typeface="Arial" pitchFamily="34" charset="0"/>
                  </a:rPr>
                  <a:t>global networking</a:t>
                </a:r>
              </a:p>
            </p:txBody>
          </p:sp>
          <p:sp>
            <p:nvSpPr>
              <p:cNvPr id="59" name="Text Box 27"/>
              <p:cNvSpPr txBox="1">
                <a:spLocks noChangeArrowheads="1"/>
              </p:cNvSpPr>
              <p:nvPr/>
            </p:nvSpPr>
            <p:spPr bwMode="auto">
              <a:xfrm>
                <a:off x="597" y="3638"/>
                <a:ext cx="1918" cy="2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GB" b="1" dirty="0" smtClean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to be led </a:t>
                </a:r>
                <a:r>
                  <a:rPr lang="en-GB" b="1" dirty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by Jefferson Lab</a:t>
                </a:r>
              </a:p>
            </p:txBody>
          </p:sp>
        </p:grpSp>
        <p:grpSp>
          <p:nvGrpSpPr>
            <p:cNvPr id="38" name="Group 54"/>
            <p:cNvGrpSpPr>
              <a:grpSpLocks/>
            </p:cNvGrpSpPr>
            <p:nvPr/>
          </p:nvGrpSpPr>
          <p:grpSpPr bwMode="auto">
            <a:xfrm>
              <a:off x="3063" y="1952"/>
              <a:ext cx="2697" cy="1988"/>
              <a:chOff x="3063" y="1952"/>
              <a:chExt cx="2697" cy="1988"/>
            </a:xfrm>
          </p:grpSpPr>
          <p:pic>
            <p:nvPicPr>
              <p:cNvPr id="39" name="Picture 19" descr="compass-0[1]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 rot="21306576">
                <a:off x="5039" y="3288"/>
                <a:ext cx="598" cy="652"/>
              </a:xfrm>
              <a:prstGeom prst="rect">
                <a:avLst/>
              </a:prstGeom>
              <a:noFill/>
              <a:effectLst>
                <a:outerShdw blurRad="63500" dist="63500" dir="2212194" algn="ctr" rotWithShape="0">
                  <a:schemeClr val="bg1">
                    <a:alpha val="74998"/>
                  </a:schemeClr>
                </a:outerShdw>
              </a:effectLst>
            </p:spPr>
          </p:pic>
          <p:pic>
            <p:nvPicPr>
              <p:cNvPr id="40" name="Picture 20" descr="pandagsilogo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5203" y="2544"/>
                <a:ext cx="557" cy="642"/>
              </a:xfrm>
              <a:prstGeom prst="rect">
                <a:avLst/>
              </a:prstGeom>
              <a:noFill/>
              <a:effectLst>
                <a:outerShdw blurRad="63500" dist="89803" dir="2700000" algn="ctr" rotWithShape="0">
                  <a:schemeClr val="bg2">
                    <a:alpha val="74998"/>
                  </a:schemeClr>
                </a:outerShdw>
              </a:effectLst>
            </p:spPr>
          </p:pic>
          <p:grpSp>
            <p:nvGrpSpPr>
              <p:cNvPr id="41" name="Group 21"/>
              <p:cNvGrpSpPr>
                <a:grpSpLocks/>
              </p:cNvGrpSpPr>
              <p:nvPr/>
            </p:nvGrpSpPr>
            <p:grpSpPr bwMode="auto">
              <a:xfrm>
                <a:off x="3063" y="3488"/>
                <a:ext cx="580" cy="364"/>
                <a:chOff x="3635" y="3616"/>
                <a:chExt cx="792" cy="472"/>
              </a:xfrm>
            </p:grpSpPr>
            <p:pic>
              <p:nvPicPr>
                <p:cNvPr id="55" name="Picture 22" descr="newBESIII"/>
                <p:cNvPicPr>
                  <a:picLocks noChangeAspect="1" noChangeArrowheads="1"/>
                </p:cNvPicPr>
                <p:nvPr/>
              </p:nvPicPr>
              <p:blipFill>
                <a:blip r:embed="rId4" cstate="print"/>
                <a:srcRect/>
                <a:stretch>
                  <a:fillRect/>
                </a:stretch>
              </p:blipFill>
              <p:spPr bwMode="auto">
                <a:xfrm>
                  <a:off x="3635" y="3616"/>
                  <a:ext cx="792" cy="472"/>
                </a:xfrm>
                <a:prstGeom prst="rect">
                  <a:avLst/>
                </a:prstGeom>
                <a:noFill/>
                <a:effectLst>
                  <a:outerShdw blurRad="63500" dist="91581" dir="2021404" algn="ctr" rotWithShape="0">
                    <a:schemeClr val="tx1">
                      <a:alpha val="50000"/>
                    </a:schemeClr>
                  </a:outerShdw>
                </a:effectLst>
              </p:spPr>
            </p:pic>
            <p:sp>
              <p:nvSpPr>
                <p:cNvPr id="56" name="Text Box 23"/>
                <p:cNvSpPr txBox="1">
                  <a:spLocks noChangeArrowheads="1"/>
                </p:cNvSpPr>
                <p:nvPr/>
              </p:nvSpPr>
              <p:spPr bwMode="auto">
                <a:xfrm>
                  <a:off x="3650" y="3738"/>
                  <a:ext cx="759" cy="29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 algn="ctr"/>
                  <a:r>
                    <a:rPr lang="en-GB" sz="1800" b="1">
                      <a:solidFill>
                        <a:schemeClr val="bg1"/>
                      </a:solidFill>
                      <a:latin typeface="Arial" pitchFamily="34" charset="0"/>
                      <a:cs typeface="Arial" pitchFamily="34" charset="0"/>
                    </a:rPr>
                    <a:t>BESIII</a:t>
                  </a:r>
                </a:p>
              </p:txBody>
            </p:sp>
          </p:grpSp>
          <p:grpSp>
            <p:nvGrpSpPr>
              <p:cNvPr id="42" name="Group 28"/>
              <p:cNvGrpSpPr>
                <a:grpSpLocks/>
              </p:cNvGrpSpPr>
              <p:nvPr/>
            </p:nvGrpSpPr>
            <p:grpSpPr bwMode="auto">
              <a:xfrm>
                <a:off x="3466" y="1952"/>
                <a:ext cx="1917" cy="1801"/>
                <a:chOff x="2633" y="2028"/>
                <a:chExt cx="1917" cy="1801"/>
              </a:xfrm>
            </p:grpSpPr>
            <p:pic>
              <p:nvPicPr>
                <p:cNvPr id="43" name="Picture 29" descr="globe"/>
                <p:cNvPicPr>
                  <a:picLocks noChangeAspect="1" noChangeArrowheads="1"/>
                </p:cNvPicPr>
                <p:nvPr/>
              </p:nvPicPr>
              <p:blipFill>
                <a:blip r:embed="rId5" cstate="print"/>
                <a:srcRect/>
                <a:stretch>
                  <a:fillRect/>
                </a:stretch>
              </p:blipFill>
              <p:spPr bwMode="auto">
                <a:xfrm>
                  <a:off x="2815" y="2366"/>
                  <a:ext cx="1463" cy="146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44" name="Picture 30" descr="blue flag"/>
                <p:cNvPicPr>
                  <a:picLocks noChangeAspect="1" noChangeArrowheads="1"/>
                </p:cNvPicPr>
                <p:nvPr/>
              </p:nvPicPr>
              <p:blipFill>
                <a:blip r:embed="rId6" cstate="print"/>
                <a:srcRect/>
                <a:stretch>
                  <a:fillRect/>
                </a:stretch>
              </p:blipFill>
              <p:spPr bwMode="auto">
                <a:xfrm>
                  <a:off x="2633" y="2194"/>
                  <a:ext cx="645" cy="47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45" name="Text Box 31"/>
                <p:cNvSpPr txBox="1">
                  <a:spLocks noChangeArrowheads="1"/>
                </p:cNvSpPr>
                <p:nvPr/>
              </p:nvSpPr>
              <p:spPr bwMode="auto">
                <a:xfrm>
                  <a:off x="2739" y="2244"/>
                  <a:ext cx="437" cy="19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 algn="ctr"/>
                  <a:r>
                    <a:rPr lang="en-GB" sz="1400" b="1" dirty="0">
                      <a:solidFill>
                        <a:schemeClr val="bg1"/>
                      </a:solidFill>
                      <a:latin typeface="Arial" pitchFamily="34" charset="0"/>
                      <a:cs typeface="Arial" pitchFamily="34" charset="0"/>
                    </a:rPr>
                    <a:t>EBAC</a:t>
                  </a:r>
                </a:p>
              </p:txBody>
            </p:sp>
            <p:grpSp>
              <p:nvGrpSpPr>
                <p:cNvPr id="46" name="Group 32"/>
                <p:cNvGrpSpPr>
                  <a:grpSpLocks/>
                </p:cNvGrpSpPr>
                <p:nvPr/>
              </p:nvGrpSpPr>
              <p:grpSpPr bwMode="auto">
                <a:xfrm>
                  <a:off x="3001" y="2028"/>
                  <a:ext cx="698" cy="515"/>
                  <a:chOff x="2007" y="880"/>
                  <a:chExt cx="698" cy="515"/>
                </a:xfrm>
              </p:grpSpPr>
              <p:pic>
                <p:nvPicPr>
                  <p:cNvPr id="53" name="Picture 33" descr="orange flag"/>
                  <p:cNvPicPr>
                    <a:picLocks noChangeAspect="1" noChangeArrowheads="1"/>
                  </p:cNvPicPr>
                  <p:nvPr/>
                </p:nvPicPr>
                <p:blipFill>
                  <a:blip r:embed="rId7" cstate="print"/>
                  <a:srcRect/>
                  <a:stretch>
                    <a:fillRect/>
                  </a:stretch>
                </p:blipFill>
                <p:spPr bwMode="auto">
                  <a:xfrm>
                    <a:off x="2007" y="880"/>
                    <a:ext cx="698" cy="515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sp>
                <p:nvSpPr>
                  <p:cNvPr id="54" name="Rectangle 34"/>
                  <p:cNvSpPr>
                    <a:spLocks noChangeArrowheads="1"/>
                  </p:cNvSpPr>
                  <p:nvPr/>
                </p:nvSpPr>
                <p:spPr bwMode="auto">
                  <a:xfrm>
                    <a:off x="2178" y="935"/>
                    <a:ext cx="381" cy="194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>
                    <a:spAutoFit/>
                  </a:bodyPr>
                  <a:lstStyle/>
                  <a:p>
                    <a:pPr algn="ctr"/>
                    <a:r>
                      <a:rPr lang="en-GB" sz="140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rPr>
                      <a:t>SAID</a:t>
                    </a:r>
                  </a:p>
                </p:txBody>
              </p:sp>
            </p:grpSp>
            <p:grpSp>
              <p:nvGrpSpPr>
                <p:cNvPr id="47" name="Group 35"/>
                <p:cNvGrpSpPr>
                  <a:grpSpLocks/>
                </p:cNvGrpSpPr>
                <p:nvPr/>
              </p:nvGrpSpPr>
              <p:grpSpPr bwMode="auto">
                <a:xfrm>
                  <a:off x="3905" y="2321"/>
                  <a:ext cx="645" cy="476"/>
                  <a:chOff x="3324" y="1082"/>
                  <a:chExt cx="645" cy="476"/>
                </a:xfrm>
              </p:grpSpPr>
              <p:pic>
                <p:nvPicPr>
                  <p:cNvPr id="51" name="Picture 36" descr="yellow"/>
                  <p:cNvPicPr>
                    <a:picLocks noChangeAspect="1" noChangeArrowheads="1"/>
                  </p:cNvPicPr>
                  <p:nvPr/>
                </p:nvPicPr>
                <p:blipFill>
                  <a:blip r:embed="rId8" cstate="print"/>
                  <a:srcRect/>
                  <a:stretch>
                    <a:fillRect/>
                  </a:stretch>
                </p:blipFill>
                <p:spPr bwMode="auto">
                  <a:xfrm flipH="1">
                    <a:off x="3324" y="1082"/>
                    <a:ext cx="645" cy="476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sp>
                <p:nvSpPr>
                  <p:cNvPr id="52" name="Text Box 3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465" y="1146"/>
                    <a:ext cx="364" cy="291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>
                    <a:spAutoFit/>
                  </a:bodyPr>
                  <a:lstStyle/>
                  <a:p>
                    <a:pPr algn="ctr"/>
                    <a:r>
                      <a:rPr lang="en-GB" sz="1200" b="1">
                        <a:latin typeface="Arial" pitchFamily="34" charset="0"/>
                        <a:cs typeface="Arial" pitchFamily="34" charset="0"/>
                      </a:rPr>
                      <a:t>MAID</a:t>
                    </a:r>
                  </a:p>
                  <a:p>
                    <a:pPr algn="ctr"/>
                    <a:endParaRPr lang="en-GB" sz="1200" b="1"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</p:grpSp>
            <p:grpSp>
              <p:nvGrpSpPr>
                <p:cNvPr id="48" name="Group 38"/>
                <p:cNvGrpSpPr>
                  <a:grpSpLocks/>
                </p:cNvGrpSpPr>
                <p:nvPr/>
              </p:nvGrpSpPr>
              <p:grpSpPr bwMode="auto">
                <a:xfrm>
                  <a:off x="3644" y="2071"/>
                  <a:ext cx="646" cy="476"/>
                  <a:chOff x="2902" y="706"/>
                  <a:chExt cx="646" cy="476"/>
                </a:xfrm>
              </p:grpSpPr>
              <p:pic>
                <p:nvPicPr>
                  <p:cNvPr id="49" name="Picture 39" descr="green flag"/>
                  <p:cNvPicPr>
                    <a:picLocks noChangeAspect="1" noChangeArrowheads="1"/>
                  </p:cNvPicPr>
                  <p:nvPr/>
                </p:nvPicPr>
                <p:blipFill>
                  <a:blip r:embed="rId9" cstate="print"/>
                  <a:srcRect/>
                  <a:stretch>
                    <a:fillRect/>
                  </a:stretch>
                </p:blipFill>
                <p:spPr bwMode="auto">
                  <a:xfrm flipH="1">
                    <a:off x="2902" y="706"/>
                    <a:ext cx="646" cy="476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sp>
                <p:nvSpPr>
                  <p:cNvPr id="50" name="Text Box 40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969" y="727"/>
                    <a:ext cx="461" cy="252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>
                    <a:spAutoFit/>
                  </a:bodyPr>
                  <a:lstStyle/>
                  <a:p>
                    <a:pPr algn="ctr"/>
                    <a:r>
                      <a:rPr lang="en-GB" sz="1000" b="1">
                        <a:latin typeface="Arial" pitchFamily="34" charset="0"/>
                        <a:cs typeface="Arial" pitchFamily="34" charset="0"/>
                      </a:rPr>
                      <a:t>Bonn-</a:t>
                    </a:r>
                  </a:p>
                  <a:p>
                    <a:pPr algn="ctr"/>
                    <a:r>
                      <a:rPr lang="en-GB" sz="1000" b="1">
                        <a:latin typeface="Arial" pitchFamily="34" charset="0"/>
                        <a:cs typeface="Arial" pitchFamily="34" charset="0"/>
                      </a:rPr>
                      <a:t>Gatchina</a:t>
                    </a:r>
                  </a:p>
                </p:txBody>
              </p:sp>
            </p:grpSp>
          </p:grp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685800"/>
          </a:xfrm>
        </p:spPr>
        <p:txBody>
          <a:bodyPr/>
          <a:lstStyle/>
          <a:p>
            <a:r>
              <a:rPr lang="en-US" dirty="0" smtClean="0"/>
              <a:t>Jefferson Lab Electron Ion Collider</a:t>
            </a: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95219081"/>
              </p:ext>
            </p:extLst>
          </p:nvPr>
        </p:nvGraphicFramePr>
        <p:xfrm>
          <a:off x="121907" y="1258421"/>
          <a:ext cx="8945893" cy="4532779"/>
        </p:xfrm>
        <a:graphic>
          <a:graphicData uri="http://schemas.openxmlformats.org/drawingml/2006/table">
            <a:tbl>
              <a:tblPr firstRow="1" bandRow="1">
                <a:tableStyleId>{91EBBBCC-DAD2-459C-BE2E-F6DE35CF9A28}</a:tableStyleId>
              </a:tblPr>
              <a:tblGrid>
                <a:gridCol w="1944757"/>
                <a:gridCol w="437571"/>
                <a:gridCol w="437571"/>
                <a:gridCol w="437571"/>
                <a:gridCol w="437571"/>
                <a:gridCol w="437571"/>
                <a:gridCol w="437571"/>
                <a:gridCol w="437571"/>
                <a:gridCol w="437571"/>
                <a:gridCol w="437571"/>
                <a:gridCol w="437571"/>
                <a:gridCol w="437571"/>
                <a:gridCol w="437571"/>
                <a:gridCol w="437571"/>
                <a:gridCol w="437571"/>
                <a:gridCol w="437571"/>
                <a:gridCol w="437571"/>
              </a:tblGrid>
              <a:tr h="271749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 smtClean="0">
                          <a:latin typeface="Arial" pitchFamily="34" charset="0"/>
                          <a:cs typeface="Arial" pitchFamily="34" charset="0"/>
                        </a:rPr>
                        <a:t>   Activity Name                                                              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latin typeface="Arial" pitchFamily="34" charset="0"/>
                          <a:cs typeface="Arial" pitchFamily="34" charset="0"/>
                        </a:rPr>
                        <a:t>2010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latin typeface="Arial" pitchFamily="34" charset="0"/>
                          <a:cs typeface="Arial" pitchFamily="34" charset="0"/>
                        </a:rPr>
                        <a:t>2011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latin typeface="Arial" pitchFamily="34" charset="0"/>
                          <a:cs typeface="Arial" pitchFamily="34" charset="0"/>
                        </a:rPr>
                        <a:t>2012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latin typeface="Arial" pitchFamily="34" charset="0"/>
                          <a:cs typeface="Arial" pitchFamily="34" charset="0"/>
                        </a:rPr>
                        <a:t>2013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latin typeface="Arial" pitchFamily="34" charset="0"/>
                          <a:cs typeface="Arial" pitchFamily="34" charset="0"/>
                        </a:rPr>
                        <a:t>2014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latin typeface="Arial" pitchFamily="34" charset="0"/>
                          <a:cs typeface="Arial" pitchFamily="34" charset="0"/>
                        </a:rPr>
                        <a:t>2015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latin typeface="Arial" pitchFamily="34" charset="0"/>
                          <a:cs typeface="Arial" pitchFamily="34" charset="0"/>
                        </a:rPr>
                        <a:t>2016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latin typeface="Arial" pitchFamily="34" charset="0"/>
                          <a:cs typeface="Arial" pitchFamily="34" charset="0"/>
                        </a:rPr>
                        <a:t>2017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latin typeface="Arial" pitchFamily="34" charset="0"/>
                          <a:cs typeface="Arial" pitchFamily="34" charset="0"/>
                        </a:rPr>
                        <a:t>2018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latin typeface="Arial" pitchFamily="34" charset="0"/>
                          <a:cs typeface="Arial" pitchFamily="34" charset="0"/>
                        </a:rPr>
                        <a:t>2019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latin typeface="Arial" pitchFamily="34" charset="0"/>
                          <a:cs typeface="Arial" pitchFamily="34" charset="0"/>
                        </a:rPr>
                        <a:t>2020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latin typeface="Arial" pitchFamily="34" charset="0"/>
                          <a:cs typeface="Arial" pitchFamily="34" charset="0"/>
                        </a:rPr>
                        <a:t>2021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latin typeface="Arial" pitchFamily="34" charset="0"/>
                          <a:cs typeface="Arial" pitchFamily="34" charset="0"/>
                        </a:rPr>
                        <a:t>2022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latin typeface="Arial" pitchFamily="34" charset="0"/>
                          <a:cs typeface="Arial" pitchFamily="34" charset="0"/>
                        </a:rPr>
                        <a:t>2023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latin typeface="Arial" pitchFamily="34" charset="0"/>
                          <a:cs typeface="Arial" pitchFamily="34" charset="0"/>
                        </a:rPr>
                        <a:t>2024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latin typeface="Arial" pitchFamily="34" charset="0"/>
                          <a:cs typeface="Arial" pitchFamily="34" charset="0"/>
                        </a:rPr>
                        <a:t>2025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274320">
                <a:tc>
                  <a:txBody>
                    <a:bodyPr/>
                    <a:lstStyle/>
                    <a:p>
                      <a:endParaRPr lang="en-US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sz="1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sz="1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sz="1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sz="1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sz="1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sz="100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sz="100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sz="100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sz="100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sz="1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sz="1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sz="1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sz="1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sz="1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sz="1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sz="1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412824"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latin typeface="Arial" pitchFamily="34" charset="0"/>
                          <a:cs typeface="Arial" pitchFamily="34" charset="0"/>
                        </a:rPr>
                        <a:t>12 </a:t>
                      </a:r>
                      <a:r>
                        <a:rPr lang="en-US" sz="1600" b="1" dirty="0" err="1" smtClean="0">
                          <a:latin typeface="Arial" pitchFamily="34" charset="0"/>
                          <a:cs typeface="Arial" pitchFamily="34" charset="0"/>
                        </a:rPr>
                        <a:t>GeV</a:t>
                      </a:r>
                      <a:r>
                        <a:rPr lang="en-US" sz="1600" b="1" dirty="0" smtClean="0">
                          <a:latin typeface="Arial" pitchFamily="34" charset="0"/>
                          <a:cs typeface="Arial" pitchFamily="34" charset="0"/>
                        </a:rPr>
                        <a:t> Upgrade</a:t>
                      </a:r>
                      <a:endParaRPr lang="en-US" sz="1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412824"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latin typeface="Arial" pitchFamily="34" charset="0"/>
                          <a:cs typeface="Arial" pitchFamily="34" charset="0"/>
                        </a:rPr>
                        <a:t>FRIB</a:t>
                      </a:r>
                      <a:endParaRPr lang="en-US" sz="1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282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latin typeface="Arial" pitchFamily="34" charset="0"/>
                          <a:cs typeface="Arial" pitchFamily="34" charset="0"/>
                        </a:rPr>
                        <a:t>EIC Physics Case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41282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latin typeface="Arial" pitchFamily="34" charset="0"/>
                          <a:cs typeface="Arial" pitchFamily="34" charset="0"/>
                        </a:rPr>
                        <a:t>NSAC LRP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41282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Arial" pitchFamily="34" charset="0"/>
                          <a:cs typeface="Arial" pitchFamily="34" charset="0"/>
                        </a:rPr>
                        <a:t>EIC CD0</a:t>
                      </a:r>
                      <a:endParaRPr kumimoji="0" lang="en-US" sz="16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653638"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latin typeface="Arial" pitchFamily="34" charset="0"/>
                          <a:cs typeface="Arial" pitchFamily="34" charset="0"/>
                        </a:rPr>
                        <a:t>EIC Machine Design/R&amp;D</a:t>
                      </a:r>
                      <a:endParaRPr lang="en-US" sz="1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412824"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latin typeface="Arial" pitchFamily="34" charset="0"/>
                          <a:cs typeface="Arial" pitchFamily="34" charset="0"/>
                        </a:rPr>
                        <a:t>EIC CD1/</a:t>
                      </a:r>
                      <a:r>
                        <a:rPr lang="en-US" sz="1600" b="1" dirty="0" err="1" smtClean="0">
                          <a:latin typeface="Arial" pitchFamily="34" charset="0"/>
                          <a:cs typeface="Arial" pitchFamily="34" charset="0"/>
                        </a:rPr>
                        <a:t>Downsel</a:t>
                      </a:r>
                      <a:endParaRPr lang="en-US" sz="1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41282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EIC CD2/CD3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41282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Arial" pitchFamily="34" charset="0"/>
                          <a:cs typeface="Arial" pitchFamily="34" charset="0"/>
                        </a:rPr>
                        <a:t>EIC Construction</a:t>
                      </a:r>
                      <a:endParaRPr kumimoji="0" lang="en-US" sz="16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cxnSp>
        <p:nvCxnSpPr>
          <p:cNvPr id="28" name="Straight Connector 27"/>
          <p:cNvCxnSpPr/>
          <p:nvPr/>
        </p:nvCxnSpPr>
        <p:spPr bwMode="auto">
          <a:xfrm>
            <a:off x="2963636" y="3287486"/>
            <a:ext cx="914400" cy="0"/>
          </a:xfrm>
          <a:prstGeom prst="line">
            <a:avLst/>
          </a:prstGeom>
          <a:solidFill>
            <a:schemeClr val="accent1"/>
          </a:solidFill>
          <a:ln w="1524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9" name="Straight Connector 28"/>
          <p:cNvCxnSpPr/>
          <p:nvPr/>
        </p:nvCxnSpPr>
        <p:spPr bwMode="auto">
          <a:xfrm>
            <a:off x="3962400" y="3660321"/>
            <a:ext cx="533400" cy="0"/>
          </a:xfrm>
          <a:prstGeom prst="line">
            <a:avLst/>
          </a:prstGeom>
          <a:solidFill>
            <a:schemeClr val="accent1"/>
          </a:solidFill>
          <a:ln w="152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0" name="Straight Connector 29"/>
          <p:cNvCxnSpPr/>
          <p:nvPr/>
        </p:nvCxnSpPr>
        <p:spPr bwMode="auto">
          <a:xfrm>
            <a:off x="6172200" y="5562600"/>
            <a:ext cx="2667000" cy="0"/>
          </a:xfrm>
          <a:prstGeom prst="line">
            <a:avLst/>
          </a:prstGeom>
          <a:solidFill>
            <a:schemeClr val="accent1"/>
          </a:solidFill>
          <a:ln w="1524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0" name="Straight Connector 19"/>
          <p:cNvCxnSpPr/>
          <p:nvPr/>
        </p:nvCxnSpPr>
        <p:spPr bwMode="auto">
          <a:xfrm>
            <a:off x="3657600" y="2438400"/>
            <a:ext cx="2895600" cy="0"/>
          </a:xfrm>
          <a:prstGeom prst="line">
            <a:avLst/>
          </a:prstGeom>
          <a:solidFill>
            <a:schemeClr val="accent1"/>
          </a:solidFill>
          <a:ln w="1524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6" name="Straight Connector 25"/>
          <p:cNvCxnSpPr/>
          <p:nvPr/>
        </p:nvCxnSpPr>
        <p:spPr bwMode="auto">
          <a:xfrm>
            <a:off x="4590142" y="4724400"/>
            <a:ext cx="685800" cy="0"/>
          </a:xfrm>
          <a:prstGeom prst="line">
            <a:avLst/>
          </a:prstGeom>
          <a:solidFill>
            <a:schemeClr val="accent1"/>
          </a:solidFill>
          <a:ln w="152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0" name="Straight Connector 39"/>
          <p:cNvCxnSpPr/>
          <p:nvPr/>
        </p:nvCxnSpPr>
        <p:spPr bwMode="auto">
          <a:xfrm>
            <a:off x="5257800" y="5181600"/>
            <a:ext cx="838200" cy="0"/>
          </a:xfrm>
          <a:prstGeom prst="line">
            <a:avLst/>
          </a:prstGeom>
          <a:solidFill>
            <a:schemeClr val="accent1"/>
          </a:solidFill>
          <a:ln w="152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5" name="Straight Connector 44"/>
          <p:cNvCxnSpPr/>
          <p:nvPr/>
        </p:nvCxnSpPr>
        <p:spPr bwMode="auto">
          <a:xfrm>
            <a:off x="2075543" y="4252686"/>
            <a:ext cx="2648857" cy="14514"/>
          </a:xfrm>
          <a:prstGeom prst="line">
            <a:avLst/>
          </a:prstGeom>
          <a:solidFill>
            <a:schemeClr val="accent1"/>
          </a:solidFill>
          <a:ln w="152400" cap="flat" cmpd="sng" algn="ctr">
            <a:solidFill>
              <a:srgbClr val="7030A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1" name="Straight Connector 50"/>
          <p:cNvCxnSpPr/>
          <p:nvPr/>
        </p:nvCxnSpPr>
        <p:spPr bwMode="auto">
          <a:xfrm rot="120000" flipV="1">
            <a:off x="2046514" y="2819400"/>
            <a:ext cx="1001486" cy="39914"/>
          </a:xfrm>
          <a:prstGeom prst="line">
            <a:avLst/>
          </a:prstGeom>
          <a:solidFill>
            <a:schemeClr val="accent1"/>
          </a:solidFill>
          <a:ln w="152400" cap="flat" cmpd="sng" algn="ctr">
            <a:solidFill>
              <a:srgbClr val="7030A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8" name="Straight Connector 57"/>
          <p:cNvCxnSpPr/>
          <p:nvPr/>
        </p:nvCxnSpPr>
        <p:spPr bwMode="auto">
          <a:xfrm>
            <a:off x="4419600" y="2057400"/>
            <a:ext cx="4648200" cy="0"/>
          </a:xfrm>
          <a:prstGeom prst="line">
            <a:avLst/>
          </a:prstGeom>
          <a:solidFill>
            <a:schemeClr val="accent1"/>
          </a:solidFill>
          <a:ln w="152400" cap="flat" cmpd="sng" algn="ctr">
            <a:gradFill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5400000" scaled="0"/>
            </a:gra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0" name="Straight Connector 59"/>
          <p:cNvCxnSpPr/>
          <p:nvPr/>
        </p:nvCxnSpPr>
        <p:spPr bwMode="auto">
          <a:xfrm flipV="1">
            <a:off x="6553200" y="2423886"/>
            <a:ext cx="2489200" cy="14514"/>
          </a:xfrm>
          <a:prstGeom prst="line">
            <a:avLst/>
          </a:prstGeom>
          <a:solidFill>
            <a:schemeClr val="accent1"/>
          </a:solidFill>
          <a:ln w="152400" cap="flat" cmpd="sng" algn="ctr">
            <a:gradFill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5400000" scaled="0"/>
            </a:gra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7" name="Straight Connector 26"/>
          <p:cNvCxnSpPr/>
          <p:nvPr/>
        </p:nvCxnSpPr>
        <p:spPr bwMode="auto">
          <a:xfrm>
            <a:off x="2076450" y="2057400"/>
            <a:ext cx="2438400" cy="0"/>
          </a:xfrm>
          <a:prstGeom prst="line">
            <a:avLst/>
          </a:prstGeom>
          <a:solidFill>
            <a:schemeClr val="accent1"/>
          </a:solidFill>
          <a:ln w="15240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5" name="TextBox 2"/>
          <p:cNvSpPr txBox="1">
            <a:spLocks noChangeArrowheads="1"/>
          </p:cNvSpPr>
          <p:nvPr/>
        </p:nvSpPr>
        <p:spPr bwMode="auto">
          <a:xfrm>
            <a:off x="5676900" y="1600201"/>
            <a:ext cx="3365500" cy="3149580"/>
          </a:xfrm>
          <a:prstGeom prst="rect">
            <a:avLst/>
          </a:prstGeom>
          <a:gradFill>
            <a:gsLst>
              <a:gs pos="36000">
                <a:schemeClr val="accent5"/>
              </a:gs>
              <a:gs pos="100000">
                <a:schemeClr val="bg1"/>
              </a:gs>
              <a:gs pos="100000">
                <a:srgbClr val="ABD4D7"/>
              </a:gs>
              <a:gs pos="0">
                <a:schemeClr val="accent5"/>
              </a:gs>
              <a:gs pos="10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5400000" scaled="0"/>
          </a:gradFill>
          <a:ln w="9525">
            <a:noFill/>
            <a:miter lim="800000"/>
            <a:headEnd/>
            <a:tailEnd/>
          </a:ln>
          <a:effectLst>
            <a:outerShdw blurRad="508000" dist="38100" dir="10800000" algn="r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>
              <a:defRPr/>
            </a:pPr>
            <a:endParaRPr lang="en-US" sz="1000" b="1" dirty="0" smtClean="0">
              <a:solidFill>
                <a:srgbClr val="002060"/>
              </a:solidFill>
              <a:latin typeface="Arial" pitchFamily="34" charset="0"/>
              <a:ea typeface="ＭＳ Ｐゴシック" pitchFamily="1" charset="-128"/>
              <a:cs typeface="Arial" pitchFamily="34" charset="0"/>
            </a:endParaRPr>
          </a:p>
          <a:p>
            <a:pPr>
              <a:buBlip>
                <a:blip r:embed="rId3"/>
              </a:buBlip>
              <a:defRPr/>
            </a:pPr>
            <a:r>
              <a:rPr lang="en-US" b="1" dirty="0" smtClean="0">
                <a:latin typeface="Arial" pitchFamily="34" charset="0"/>
                <a:ea typeface="ＭＳ Ｐゴシック" pitchFamily="1" charset="-128"/>
                <a:cs typeface="Arial" pitchFamily="34" charset="0"/>
              </a:rPr>
              <a:t>  </a:t>
            </a:r>
            <a:r>
              <a:rPr lang="en-US" sz="1600" b="1" dirty="0" smtClean="0">
                <a:latin typeface="Arial" pitchFamily="34" charset="0"/>
                <a:ea typeface="ＭＳ Ｐゴシック" pitchFamily="1" charset="-128"/>
                <a:cs typeface="Arial" pitchFamily="34" charset="0"/>
              </a:rPr>
              <a:t>Initial configuration (MEIC):</a:t>
            </a:r>
          </a:p>
          <a:p>
            <a:pPr marL="461963" lvl="1" indent="-176213">
              <a:buFont typeface="Arial" pitchFamily="34" charset="0"/>
              <a:buChar char="•"/>
              <a:defRPr/>
            </a:pPr>
            <a:r>
              <a:rPr lang="en-US" sz="1600" b="1" dirty="0" smtClean="0">
                <a:latin typeface="Arial" pitchFamily="34" charset="0"/>
                <a:ea typeface="ＭＳ Ｐゴシック" pitchFamily="1" charset="-128"/>
                <a:cs typeface="Arial" pitchFamily="34" charset="0"/>
              </a:rPr>
              <a:t>3-11 </a:t>
            </a:r>
            <a:r>
              <a:rPr lang="en-US" sz="1600" b="1" dirty="0" err="1">
                <a:latin typeface="Arial" pitchFamily="34" charset="0"/>
                <a:ea typeface="ＭＳ Ｐゴシック" pitchFamily="1" charset="-128"/>
                <a:cs typeface="Arial" pitchFamily="34" charset="0"/>
              </a:rPr>
              <a:t>GeV</a:t>
            </a:r>
            <a:r>
              <a:rPr lang="en-US" sz="1600" b="1" dirty="0">
                <a:latin typeface="Arial" pitchFamily="34" charset="0"/>
                <a:ea typeface="ＭＳ Ｐゴシック" pitchFamily="1" charset="-128"/>
                <a:cs typeface="Arial" pitchFamily="34" charset="0"/>
              </a:rPr>
              <a:t> on </a:t>
            </a:r>
            <a:r>
              <a:rPr lang="en-US" sz="1600" b="1" dirty="0" smtClean="0">
                <a:latin typeface="Arial" pitchFamily="34" charset="0"/>
                <a:ea typeface="ＭＳ Ｐゴシック" pitchFamily="1" charset="-128"/>
                <a:cs typeface="Arial" pitchFamily="34" charset="0"/>
              </a:rPr>
              <a:t>20-100 </a:t>
            </a:r>
            <a:r>
              <a:rPr lang="en-US" sz="1600" b="1" dirty="0" err="1">
                <a:latin typeface="Arial" pitchFamily="34" charset="0"/>
                <a:ea typeface="ＭＳ Ｐゴシック" pitchFamily="1" charset="-128"/>
                <a:cs typeface="Arial" pitchFamily="34" charset="0"/>
              </a:rPr>
              <a:t>GeV</a:t>
            </a:r>
            <a:r>
              <a:rPr lang="en-US" sz="1600" b="1" dirty="0">
                <a:latin typeface="Arial" pitchFamily="34" charset="0"/>
                <a:ea typeface="ＭＳ Ｐゴシック" pitchFamily="1" charset="-128"/>
                <a:cs typeface="Arial" pitchFamily="34" charset="0"/>
              </a:rPr>
              <a:t> </a:t>
            </a:r>
            <a:r>
              <a:rPr lang="en-US" sz="1600" b="1" dirty="0" err="1">
                <a:latin typeface="Arial" pitchFamily="34" charset="0"/>
                <a:ea typeface="ＭＳ Ｐゴシック" pitchFamily="1" charset="-128"/>
                <a:cs typeface="Arial" pitchFamily="34" charset="0"/>
              </a:rPr>
              <a:t>ep</a:t>
            </a:r>
            <a:r>
              <a:rPr lang="en-US" sz="1600" b="1" dirty="0">
                <a:latin typeface="Arial" pitchFamily="34" charset="0"/>
                <a:ea typeface="ＭＳ Ｐゴシック" pitchFamily="1" charset="-128"/>
                <a:cs typeface="Arial" pitchFamily="34" charset="0"/>
              </a:rPr>
              <a:t>/</a:t>
            </a:r>
            <a:r>
              <a:rPr lang="en-US" sz="1600" b="1" dirty="0" err="1">
                <a:latin typeface="Arial" pitchFamily="34" charset="0"/>
                <a:ea typeface="ＭＳ Ｐゴシック" pitchFamily="1" charset="-128"/>
                <a:cs typeface="Arial" pitchFamily="34" charset="0"/>
              </a:rPr>
              <a:t>eA</a:t>
            </a:r>
            <a:r>
              <a:rPr lang="en-US" sz="1600" b="1" dirty="0">
                <a:latin typeface="Arial" pitchFamily="34" charset="0"/>
                <a:ea typeface="ＭＳ Ｐゴシック" pitchFamily="1" charset="-128"/>
                <a:cs typeface="Arial" pitchFamily="34" charset="0"/>
              </a:rPr>
              <a:t> </a:t>
            </a:r>
            <a:r>
              <a:rPr lang="en-US" sz="1600" b="1" dirty="0" smtClean="0">
                <a:latin typeface="Arial" pitchFamily="34" charset="0"/>
                <a:ea typeface="ＭＳ Ｐゴシック" pitchFamily="1" charset="-128"/>
                <a:cs typeface="Arial" pitchFamily="34" charset="0"/>
              </a:rPr>
              <a:t>collider</a:t>
            </a:r>
          </a:p>
          <a:p>
            <a:pPr marL="461963" lvl="1" indent="-176213">
              <a:buFont typeface="Arial" pitchFamily="34" charset="0"/>
              <a:buChar char="•"/>
              <a:defRPr/>
            </a:pPr>
            <a:r>
              <a:rPr lang="en-US" sz="1600" b="1" dirty="0" smtClean="0">
                <a:latin typeface="Arial" pitchFamily="34" charset="0"/>
                <a:ea typeface="ＭＳ Ｐゴシック" pitchFamily="1" charset="-128"/>
                <a:cs typeface="Arial" pitchFamily="34" charset="0"/>
              </a:rPr>
              <a:t>fully-polarized</a:t>
            </a:r>
            <a:r>
              <a:rPr lang="en-US" sz="1600" b="1" dirty="0">
                <a:latin typeface="Arial" pitchFamily="34" charset="0"/>
                <a:ea typeface="ＭＳ Ｐゴシック" pitchFamily="1" charset="-128"/>
                <a:cs typeface="Arial" pitchFamily="34" charset="0"/>
              </a:rPr>
              <a:t>, longitudinal and </a:t>
            </a:r>
            <a:r>
              <a:rPr lang="en-US" sz="1600" b="1" dirty="0" smtClean="0">
                <a:latin typeface="Arial" pitchFamily="34" charset="0"/>
                <a:ea typeface="ＭＳ Ｐゴシック" pitchFamily="1" charset="-128"/>
                <a:cs typeface="Arial" pitchFamily="34" charset="0"/>
              </a:rPr>
              <a:t>transverse</a:t>
            </a:r>
          </a:p>
          <a:p>
            <a:pPr marL="461963" lvl="1" indent="-176213">
              <a:buFont typeface="Arial" pitchFamily="34" charset="0"/>
              <a:buChar char="•"/>
              <a:defRPr/>
            </a:pPr>
            <a:r>
              <a:rPr lang="en-US" sz="1600" b="1" dirty="0" smtClean="0">
                <a:latin typeface="Arial" pitchFamily="34" charset="0"/>
                <a:ea typeface="ＭＳ Ｐゴシック" pitchFamily="1" charset="-128"/>
                <a:cs typeface="Arial" pitchFamily="34" charset="0"/>
              </a:rPr>
              <a:t>luminosity</a:t>
            </a:r>
            <a:r>
              <a:rPr lang="en-US" sz="1600" b="1" dirty="0">
                <a:latin typeface="Arial" pitchFamily="34" charset="0"/>
                <a:ea typeface="ＭＳ Ｐゴシック" pitchFamily="1" charset="-128"/>
                <a:cs typeface="Arial" pitchFamily="34" charset="0"/>
              </a:rPr>
              <a:t>: up to few x 10</a:t>
            </a:r>
            <a:r>
              <a:rPr lang="en-US" sz="1600" b="1" baseline="30000" dirty="0">
                <a:latin typeface="Arial" pitchFamily="34" charset="0"/>
                <a:ea typeface="ＭＳ Ｐゴシック" pitchFamily="1" charset="-128"/>
                <a:cs typeface="Arial" pitchFamily="34" charset="0"/>
              </a:rPr>
              <a:t>34</a:t>
            </a:r>
            <a:r>
              <a:rPr lang="en-US" sz="1600" b="1" dirty="0">
                <a:latin typeface="Arial" pitchFamily="34" charset="0"/>
                <a:ea typeface="ＭＳ Ｐゴシック" pitchFamily="1" charset="-128"/>
                <a:cs typeface="Arial" pitchFamily="34" charset="0"/>
              </a:rPr>
              <a:t> e-nucleons cm</a:t>
            </a:r>
            <a:r>
              <a:rPr lang="en-US" sz="1600" b="1" baseline="30000" dirty="0">
                <a:latin typeface="Arial" pitchFamily="34" charset="0"/>
                <a:ea typeface="ＭＳ Ｐゴシック" pitchFamily="1" charset="-128"/>
                <a:cs typeface="Arial" pitchFamily="34" charset="0"/>
              </a:rPr>
              <a:t>-2</a:t>
            </a:r>
            <a:r>
              <a:rPr lang="en-US" sz="1600" b="1" dirty="0">
                <a:latin typeface="Arial" pitchFamily="34" charset="0"/>
                <a:ea typeface="ＭＳ Ｐゴシック" pitchFamily="1" charset="-128"/>
                <a:cs typeface="Arial" pitchFamily="34" charset="0"/>
              </a:rPr>
              <a:t> </a:t>
            </a:r>
            <a:r>
              <a:rPr lang="en-US" sz="1600" b="1" dirty="0" smtClean="0">
                <a:latin typeface="Arial" pitchFamily="34" charset="0"/>
                <a:ea typeface="ＭＳ Ｐゴシック" pitchFamily="1" charset="-128"/>
                <a:cs typeface="Arial" pitchFamily="34" charset="0"/>
              </a:rPr>
              <a:t>s</a:t>
            </a:r>
            <a:r>
              <a:rPr lang="en-US" sz="1600" b="1" baseline="30000" dirty="0" smtClean="0">
                <a:latin typeface="Arial" pitchFamily="34" charset="0"/>
                <a:ea typeface="ＭＳ Ｐゴシック" pitchFamily="1" charset="-128"/>
                <a:cs typeface="Arial" pitchFamily="34" charset="0"/>
              </a:rPr>
              <a:t>-1</a:t>
            </a:r>
          </a:p>
          <a:p>
            <a:pPr marL="461963" lvl="1" indent="-176213">
              <a:buFont typeface="Arial" pitchFamily="34" charset="0"/>
              <a:buChar char="•"/>
              <a:defRPr/>
            </a:pPr>
            <a:endParaRPr lang="en-US" sz="1600" b="1" baseline="30000" dirty="0">
              <a:latin typeface="Arial" pitchFamily="34" charset="0"/>
              <a:ea typeface="ＭＳ Ｐゴシック" pitchFamily="1" charset="-128"/>
              <a:cs typeface="Arial" pitchFamily="34" charset="0"/>
            </a:endParaRPr>
          </a:p>
          <a:p>
            <a:pPr marL="461963" lvl="1" indent="-176213">
              <a:buFont typeface="Arial" pitchFamily="34" charset="0"/>
              <a:buChar char="•"/>
              <a:defRPr/>
            </a:pPr>
            <a:r>
              <a:rPr lang="en-US" sz="1600" b="1" dirty="0" smtClean="0">
                <a:latin typeface="Arial" pitchFamily="34" charset="0"/>
                <a:ea typeface="ＭＳ Ｐゴシック" pitchFamily="1" charset="-128"/>
                <a:cs typeface="Arial" pitchFamily="34" charset="0"/>
              </a:rPr>
              <a:t>Design Maturing</a:t>
            </a:r>
          </a:p>
          <a:p>
            <a:pPr marL="461963" lvl="1" indent="-176213">
              <a:buFont typeface="Arial" pitchFamily="34" charset="0"/>
              <a:buChar char="•"/>
              <a:defRPr/>
            </a:pPr>
            <a:r>
              <a:rPr lang="en-US" sz="1600" b="1" dirty="0" smtClean="0">
                <a:latin typeface="Arial" pitchFamily="34" charset="0"/>
                <a:ea typeface="ＭＳ Ｐゴシック" pitchFamily="1" charset="-128"/>
                <a:cs typeface="Arial" pitchFamily="34" charset="0"/>
              </a:rPr>
              <a:t>User Driven Physics Case</a:t>
            </a:r>
          </a:p>
          <a:p>
            <a:pPr marL="461963" lvl="1" indent="-176213">
              <a:buFont typeface="Arial" pitchFamily="34" charset="0"/>
              <a:buChar char="•"/>
              <a:defRPr/>
            </a:pPr>
            <a:r>
              <a:rPr lang="en-US" sz="1600" b="1" dirty="0" smtClean="0">
                <a:latin typeface="Arial" pitchFamily="34" charset="0"/>
                <a:ea typeface="ＭＳ Ｐゴシック" pitchFamily="1" charset="-128"/>
                <a:cs typeface="Arial" pitchFamily="34" charset="0"/>
              </a:rPr>
              <a:t>Integrated Detector</a:t>
            </a:r>
          </a:p>
          <a:p>
            <a:pPr marL="461963" lvl="1" indent="-176213">
              <a:buFont typeface="Arial" pitchFamily="34" charset="0"/>
              <a:buChar char="•"/>
              <a:defRPr/>
            </a:pPr>
            <a:r>
              <a:rPr lang="en-US" sz="1600" b="1" dirty="0" smtClean="0">
                <a:latin typeface="Arial" pitchFamily="34" charset="0"/>
                <a:ea typeface="ＭＳ Ｐゴシック" pitchFamily="1" charset="-128"/>
                <a:cs typeface="Arial" pitchFamily="34" charset="0"/>
              </a:rPr>
              <a:t>Cost Estimate in progress</a:t>
            </a:r>
          </a:p>
        </p:txBody>
      </p:sp>
    </p:spTree>
    <p:extLst>
      <p:ext uri="{BB962C8B-B14F-4D97-AF65-F5344CB8AC3E}">
        <p14:creationId xmlns:p14="http://schemas.microsoft.com/office/powerpoint/2010/main" val="3135560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 bwMode="auto">
          <a:xfrm>
            <a:off x="3581400" y="1295401"/>
            <a:ext cx="5257800" cy="4185873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2921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458756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>
            <a:normAutofit/>
          </a:bodyPr>
          <a:lstStyle/>
          <a:p>
            <a:r>
              <a:rPr lang="en-US" dirty="0" smtClean="0"/>
              <a:t>Polarized Electron Source</a:t>
            </a:r>
            <a:endParaRPr lang="en-US" dirty="0"/>
          </a:p>
        </p:txBody>
      </p:sp>
      <p:grpSp>
        <p:nvGrpSpPr>
          <p:cNvPr id="5" name="Group 16"/>
          <p:cNvGrpSpPr/>
          <p:nvPr/>
        </p:nvGrpSpPr>
        <p:grpSpPr>
          <a:xfrm>
            <a:off x="192832" y="4712196"/>
            <a:ext cx="3083768" cy="1231404"/>
            <a:chOff x="5545492" y="1673126"/>
            <a:chExt cx="3083768" cy="1231404"/>
          </a:xfrm>
        </p:grpSpPr>
        <p:sp>
          <p:nvSpPr>
            <p:cNvPr id="458850" name="Text Box 98"/>
            <p:cNvSpPr txBox="1">
              <a:spLocks noChangeArrowheads="1"/>
            </p:cNvSpPr>
            <p:nvPr/>
          </p:nvSpPr>
          <p:spPr bwMode="auto">
            <a:xfrm>
              <a:off x="5962260" y="1981200"/>
              <a:ext cx="2580539" cy="923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marL="285750" indent="-285750" defTabSz="457200" fontAlgn="auto"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Char char="•"/>
              </a:pPr>
              <a:r>
                <a:rPr lang="en-US" sz="1800" dirty="0" smtClean="0">
                  <a:solidFill>
                    <a:srgbClr val="C50B26"/>
                  </a:solidFill>
                  <a:latin typeface="Arial" charset="0"/>
                </a:rPr>
                <a:t>Ultrahigh vacuum</a:t>
              </a:r>
            </a:p>
            <a:p>
              <a:pPr marL="285750" indent="-285750" defTabSz="457200" fontAlgn="auto"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Char char="•"/>
              </a:pPr>
              <a:r>
                <a:rPr lang="en-US" sz="1800" dirty="0" smtClean="0">
                  <a:solidFill>
                    <a:srgbClr val="C50B26"/>
                  </a:solidFill>
                  <a:latin typeface="Arial" charset="0"/>
                </a:rPr>
                <a:t>No </a:t>
              </a:r>
              <a:r>
                <a:rPr lang="en-US" dirty="0" smtClean="0">
                  <a:solidFill>
                    <a:srgbClr val="C50B26"/>
                  </a:solidFill>
                  <a:latin typeface="Arial" charset="0"/>
                </a:rPr>
                <a:t>f</a:t>
              </a:r>
              <a:r>
                <a:rPr lang="en-US" sz="1800" dirty="0" smtClean="0">
                  <a:solidFill>
                    <a:srgbClr val="C50B26"/>
                  </a:solidFill>
                  <a:latin typeface="Arial" charset="0"/>
                </a:rPr>
                <a:t>ield emission</a:t>
              </a:r>
            </a:p>
            <a:p>
              <a:pPr marL="285750" indent="-285750" defTabSz="457200" fontAlgn="auto"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Char char="•"/>
              </a:pPr>
              <a:r>
                <a:rPr lang="en-US" sz="1800" dirty="0" smtClean="0">
                  <a:solidFill>
                    <a:srgbClr val="C50B26"/>
                  </a:solidFill>
                  <a:latin typeface="Arial" charset="0"/>
                </a:rPr>
                <a:t>Maintenance</a:t>
              </a:r>
              <a:r>
                <a:rPr lang="en-US" dirty="0" smtClean="0">
                  <a:solidFill>
                    <a:srgbClr val="C50B26"/>
                  </a:solidFill>
                  <a:latin typeface="Arial" charset="0"/>
                </a:rPr>
                <a:t>-free</a:t>
              </a:r>
              <a:endParaRPr lang="en-US" sz="1800" dirty="0" smtClean="0">
                <a:solidFill>
                  <a:srgbClr val="C50B26"/>
                </a:solidFill>
                <a:latin typeface="Arial" charset="0"/>
              </a:endParaRPr>
            </a:p>
          </p:txBody>
        </p:sp>
        <p:sp>
          <p:nvSpPr>
            <p:cNvPr id="458851" name="Text Box 99"/>
            <p:cNvSpPr txBox="1">
              <a:spLocks noChangeArrowheads="1"/>
            </p:cNvSpPr>
            <p:nvPr/>
          </p:nvSpPr>
          <p:spPr bwMode="auto">
            <a:xfrm>
              <a:off x="5545492" y="1673126"/>
              <a:ext cx="3083768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dirty="0" smtClean="0">
                  <a:solidFill>
                    <a:srgbClr val="034ABD"/>
                  </a:solidFill>
                  <a:latin typeface="Arial" charset="0"/>
                </a:rPr>
                <a:t>Electron Gun Requirements</a:t>
              </a:r>
              <a:endParaRPr lang="en-US" dirty="0">
                <a:solidFill>
                  <a:srgbClr val="034ABD"/>
                </a:solidFill>
                <a:latin typeface="Arial" charset="0"/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3606679" y="1295400"/>
            <a:ext cx="5096377" cy="4534664"/>
            <a:chOff x="3606679" y="1529126"/>
            <a:chExt cx="5096377" cy="4534664"/>
          </a:xfrm>
        </p:grpSpPr>
        <p:grpSp>
          <p:nvGrpSpPr>
            <p:cNvPr id="18" name="Group 12"/>
            <p:cNvGrpSpPr/>
            <p:nvPr/>
          </p:nvGrpSpPr>
          <p:grpSpPr>
            <a:xfrm>
              <a:off x="3733800" y="1529127"/>
              <a:ext cx="4969256" cy="4534663"/>
              <a:chOff x="1603780" y="1043108"/>
              <a:chExt cx="6096000" cy="4952966"/>
            </a:xfrm>
          </p:grpSpPr>
          <p:pic>
            <p:nvPicPr>
              <p:cNvPr id="19" name="Picture 18" descr="17C.png"/>
              <p:cNvPicPr>
                <a:picLocks noChangeAspect="1"/>
              </p:cNvPicPr>
              <p:nvPr/>
            </p:nvPicPr>
            <p:blipFill rotWithShape="1">
              <a:blip r:embed="rId3" cstate="print"/>
              <a:srcRect t="1943"/>
              <a:stretch/>
            </p:blipFill>
            <p:spPr>
              <a:xfrm>
                <a:off x="1603780" y="1043108"/>
                <a:ext cx="6096000" cy="4483171"/>
              </a:xfrm>
              <a:prstGeom prst="rect">
                <a:avLst/>
              </a:prstGeom>
            </p:spPr>
          </p:pic>
          <p:grpSp>
            <p:nvGrpSpPr>
              <p:cNvPr id="23" name="Group 10"/>
              <p:cNvGrpSpPr/>
              <p:nvPr/>
            </p:nvGrpSpPr>
            <p:grpSpPr>
              <a:xfrm>
                <a:off x="2088574" y="5592673"/>
                <a:ext cx="4925289" cy="403401"/>
                <a:chOff x="2337956" y="6030776"/>
                <a:chExt cx="4925289" cy="403401"/>
              </a:xfrm>
            </p:grpSpPr>
            <p:sp>
              <p:nvSpPr>
                <p:cNvPr id="24" name="TextBox 23"/>
                <p:cNvSpPr txBox="1"/>
                <p:nvPr/>
              </p:nvSpPr>
              <p:spPr>
                <a:xfrm>
                  <a:off x="4260272" y="6030776"/>
                  <a:ext cx="1437885" cy="40340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b="1" dirty="0" smtClean="0">
                      <a:latin typeface="Arial" pitchFamily="34" charset="0"/>
                      <a:cs typeface="Arial" pitchFamily="34" charset="0"/>
                    </a:rPr>
                    <a:t>24 Hours</a:t>
                  </a:r>
                  <a:endParaRPr lang="en-US" b="1" dirty="0">
                    <a:latin typeface="Arial" pitchFamily="34" charset="0"/>
                    <a:cs typeface="Arial" pitchFamily="34" charset="0"/>
                  </a:endParaRPr>
                </a:p>
              </p:txBody>
            </p:sp>
            <p:cxnSp>
              <p:nvCxnSpPr>
                <p:cNvPr id="25" name="Straight Arrow Connector 24"/>
                <p:cNvCxnSpPr>
                  <a:stCxn id="24" idx="3"/>
                </p:cNvCxnSpPr>
                <p:nvPr/>
              </p:nvCxnSpPr>
              <p:spPr bwMode="auto">
                <a:xfrm>
                  <a:off x="5698158" y="6232476"/>
                  <a:ext cx="1565087" cy="0"/>
                </a:xfrm>
                <a:prstGeom prst="straightConnector1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arrow"/>
                </a:ln>
                <a:effectLst/>
              </p:spPr>
            </p:cxnSp>
            <p:cxnSp>
              <p:nvCxnSpPr>
                <p:cNvPr id="26" name="Straight Arrow Connector 25"/>
                <p:cNvCxnSpPr>
                  <a:stCxn id="24" idx="1"/>
                </p:cNvCxnSpPr>
                <p:nvPr/>
              </p:nvCxnSpPr>
              <p:spPr bwMode="auto">
                <a:xfrm flipH="1">
                  <a:off x="2337956" y="6232476"/>
                  <a:ext cx="1922316" cy="0"/>
                </a:xfrm>
                <a:prstGeom prst="straightConnector1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arrow"/>
                </a:ln>
                <a:effectLst/>
              </p:spPr>
            </p:cxnSp>
          </p:grpSp>
        </p:grpSp>
        <p:sp>
          <p:nvSpPr>
            <p:cNvPr id="27" name="TextBox 26"/>
            <p:cNvSpPr txBox="1"/>
            <p:nvPr/>
          </p:nvSpPr>
          <p:spPr>
            <a:xfrm rot="16200000">
              <a:off x="1723683" y="3412122"/>
              <a:ext cx="4104545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>
                  <a:solidFill>
                    <a:srgbClr val="034ABD"/>
                  </a:solidFill>
                  <a:latin typeface="Arial" pitchFamily="34" charset="0"/>
                  <a:cs typeface="Arial" pitchFamily="34" charset="0"/>
                </a:rPr>
                <a:t>Beam Current</a:t>
              </a:r>
              <a:endParaRPr lang="en-US" sz="1600" b="1" dirty="0">
                <a:solidFill>
                  <a:srgbClr val="034ABD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 rot="16200000">
              <a:off x="6771695" y="3457564"/>
              <a:ext cx="3524168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Charge from </a:t>
              </a:r>
              <a:r>
                <a:rPr lang="en-US" sz="1600" b="1" dirty="0" err="1" smtClean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photogun</a:t>
              </a:r>
              <a:endParaRPr lang="en-US" sz="1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29" name="TextBox 28"/>
          <p:cNvSpPr txBox="1"/>
          <p:nvPr/>
        </p:nvSpPr>
        <p:spPr>
          <a:xfrm>
            <a:off x="533400" y="5943600"/>
            <a:ext cx="69574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Record Performance (2012):  180 </a:t>
            </a:r>
            <a:r>
              <a:rPr lang="en-US" sz="2000" b="1" dirty="0" err="1" smtClean="0">
                <a:solidFill>
                  <a:srgbClr val="002060"/>
                </a:solidFill>
                <a:latin typeface="Symbol" pitchFamily="18" charset="2"/>
                <a:cs typeface="Arial" pitchFamily="34" charset="0"/>
              </a:rPr>
              <a:t>m</a:t>
            </a:r>
            <a:r>
              <a:rPr lang="en-US" sz="20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</a:t>
            </a:r>
            <a:r>
              <a:rPr lang="en-US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at 89% polarization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92832" y="2187714"/>
            <a:ext cx="31599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B. Matthew </a:t>
            </a:r>
            <a:r>
              <a:rPr lang="en-US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Poelker</a:t>
            </a:r>
            <a:endParaRPr lang="en-US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2011 E. O. Lawrence Award</a:t>
            </a:r>
          </a:p>
        </p:txBody>
      </p:sp>
      <p:pic>
        <p:nvPicPr>
          <p:cNvPr id="30" name="Picture 29" descr="Poelker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98388" y="228600"/>
            <a:ext cx="1330412" cy="199561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1" name="Picture 22" descr="C:\Documents and Settings\poelker\My Documents\My Pictures\inverted gun\DSCF001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9600" y="2895600"/>
            <a:ext cx="2395999" cy="17969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-76200"/>
            <a:ext cx="9144000" cy="914400"/>
          </a:xfrm>
        </p:spPr>
        <p:txBody>
          <a:bodyPr/>
          <a:lstStyle/>
          <a:p>
            <a:r>
              <a:rPr lang="en-US" dirty="0" smtClean="0"/>
              <a:t>Superconducting RF Technology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-20096" y="914400"/>
            <a:ext cx="6934200" cy="5215467"/>
          </a:xfrm>
        </p:spPr>
        <p:txBody>
          <a:bodyPr/>
          <a:lstStyle/>
          <a:p>
            <a:pPr marL="342900" indent="-342900">
              <a:spcBef>
                <a:spcPts val="0"/>
              </a:spcBef>
            </a:pPr>
            <a:r>
              <a:rPr lang="en-US" sz="1600" dirty="0" smtClean="0"/>
              <a:t>12 </a:t>
            </a:r>
            <a:r>
              <a:rPr lang="en-US" sz="1600" dirty="0" err="1" smtClean="0"/>
              <a:t>GeV</a:t>
            </a:r>
            <a:r>
              <a:rPr lang="en-US" sz="1600" dirty="0" smtClean="0"/>
              <a:t> CEBAF Upgrade – 84 cavities</a:t>
            </a:r>
          </a:p>
          <a:p>
            <a:pPr marL="633413" lvl="1" indent="-290513">
              <a:spcBef>
                <a:spcPts val="0"/>
              </a:spcBef>
            </a:pPr>
            <a:r>
              <a:rPr lang="en-US" sz="1600" dirty="0" smtClean="0"/>
              <a:t>All processed, most exceed 30 MV/m</a:t>
            </a:r>
          </a:p>
          <a:p>
            <a:pPr marL="633413" lvl="1" indent="-290513">
              <a:spcBef>
                <a:spcPts val="0"/>
              </a:spcBef>
            </a:pPr>
            <a:r>
              <a:rPr lang="en-US" sz="1600" dirty="0" err="1" smtClean="0"/>
              <a:t>Cryomodule</a:t>
            </a:r>
            <a:r>
              <a:rPr lang="en-US" sz="1600" dirty="0" smtClean="0"/>
              <a:t> assembly ~70% complete</a:t>
            </a:r>
          </a:p>
          <a:p>
            <a:pPr marL="342900" indent="-342900">
              <a:spcBef>
                <a:spcPts val="0"/>
              </a:spcBef>
              <a:buNone/>
            </a:pPr>
            <a:endParaRPr lang="en-US" sz="1600" dirty="0" smtClean="0"/>
          </a:p>
          <a:p>
            <a:pPr marL="342900" indent="-342900">
              <a:spcBef>
                <a:spcPts val="0"/>
              </a:spcBef>
            </a:pPr>
            <a:r>
              <a:rPr lang="en-US" sz="1600" dirty="0" smtClean="0"/>
              <a:t>FRIB:</a:t>
            </a:r>
          </a:p>
          <a:p>
            <a:pPr marL="633413" indent="-290513">
              <a:spcBef>
                <a:spcPts val="0"/>
              </a:spcBef>
              <a:buNone/>
            </a:pPr>
            <a:r>
              <a:rPr lang="en-US" sz="1600" dirty="0" smtClean="0"/>
              <a:t>–	Committed </a:t>
            </a:r>
            <a:r>
              <a:rPr lang="en-US" sz="1600" dirty="0" smtClean="0"/>
              <a:t>to do processing of all half-wave cavities</a:t>
            </a:r>
          </a:p>
          <a:p>
            <a:pPr marL="633413" indent="-290513">
              <a:spcBef>
                <a:spcPts val="0"/>
              </a:spcBef>
              <a:buNone/>
            </a:pPr>
            <a:r>
              <a:rPr lang="en-US" sz="1600" dirty="0" smtClean="0"/>
              <a:t>–	In </a:t>
            </a:r>
            <a:r>
              <a:rPr lang="en-US" sz="1600" dirty="0" smtClean="0"/>
              <a:t>discussion re full </a:t>
            </a:r>
            <a:r>
              <a:rPr lang="en-US" sz="1600" dirty="0" err="1" smtClean="0"/>
              <a:t>cryomodule</a:t>
            </a:r>
            <a:r>
              <a:rPr lang="en-US" sz="1600" dirty="0" smtClean="0"/>
              <a:t> design, assembly, and testing</a:t>
            </a:r>
          </a:p>
          <a:p>
            <a:pPr marL="342900" indent="-342900">
              <a:spcBef>
                <a:spcPts val="0"/>
              </a:spcBef>
              <a:buNone/>
            </a:pPr>
            <a:endParaRPr lang="en-US" sz="1600" dirty="0" smtClean="0"/>
          </a:p>
          <a:p>
            <a:pPr marL="342900" indent="-342900">
              <a:spcBef>
                <a:spcPts val="0"/>
              </a:spcBef>
            </a:pPr>
            <a:r>
              <a:rPr lang="en-US" sz="1600" dirty="0" smtClean="0"/>
              <a:t>APS - construct crab cavity prototype </a:t>
            </a:r>
          </a:p>
          <a:p>
            <a:pPr marL="342900" indent="-342900">
              <a:spcBef>
                <a:spcPts val="0"/>
              </a:spcBef>
              <a:buNone/>
            </a:pPr>
            <a:endParaRPr lang="en-US" sz="1600" dirty="0" smtClean="0"/>
          </a:p>
          <a:p>
            <a:pPr marL="342900" indent="-342900">
              <a:spcBef>
                <a:spcPts val="0"/>
              </a:spcBef>
            </a:pPr>
            <a:r>
              <a:rPr lang="en-US" sz="1600" dirty="0" smtClean="0"/>
              <a:t>Project X - designed, constructed and tested new 650 MHz cavity shape to minimize </a:t>
            </a:r>
            <a:r>
              <a:rPr lang="en-US" sz="1600" dirty="0" err="1" smtClean="0"/>
              <a:t>multipacting</a:t>
            </a:r>
            <a:endParaRPr lang="en-US" sz="1600" dirty="0" smtClean="0"/>
          </a:p>
          <a:p>
            <a:pPr marL="342900" indent="-342900">
              <a:spcBef>
                <a:spcPts val="0"/>
              </a:spcBef>
            </a:pPr>
            <a:endParaRPr lang="en-US" sz="1600" dirty="0" smtClean="0"/>
          </a:p>
          <a:p>
            <a:pPr marL="342900" indent="-342900">
              <a:spcBef>
                <a:spcPts val="0"/>
              </a:spcBef>
            </a:pPr>
            <a:r>
              <a:rPr lang="en-US" sz="1600" dirty="0" smtClean="0"/>
              <a:t>Next Generation Light Source - collaboration w/LBNL, FNAL, SLAC</a:t>
            </a:r>
          </a:p>
          <a:p>
            <a:pPr marL="342900" indent="-342900">
              <a:spcBef>
                <a:spcPts val="0"/>
              </a:spcBef>
            </a:pPr>
            <a:endParaRPr lang="en-US" sz="1600" dirty="0" smtClean="0"/>
          </a:p>
          <a:p>
            <a:pPr marL="342900" indent="-342900">
              <a:spcBef>
                <a:spcPts val="0"/>
              </a:spcBef>
            </a:pPr>
            <a:r>
              <a:rPr lang="en-US" sz="1600" dirty="0" smtClean="0"/>
              <a:t>ILC - leading gradient improvement effort </a:t>
            </a:r>
          </a:p>
          <a:p>
            <a:pPr marL="342900" indent="-342900">
              <a:spcBef>
                <a:spcPts val="0"/>
              </a:spcBef>
            </a:pPr>
            <a:endParaRPr lang="en-US" sz="1600" dirty="0" smtClean="0"/>
          </a:p>
          <a:p>
            <a:pPr marL="342900" indent="-342900">
              <a:spcBef>
                <a:spcPts val="0"/>
              </a:spcBef>
            </a:pPr>
            <a:r>
              <a:rPr lang="en-US" sz="1600" dirty="0" smtClean="0"/>
              <a:t>BES inverse </a:t>
            </a:r>
            <a:r>
              <a:rPr lang="en-US" sz="1600" dirty="0" err="1" smtClean="0"/>
              <a:t>compton</a:t>
            </a:r>
            <a:r>
              <a:rPr lang="en-US" sz="1600" dirty="0" smtClean="0"/>
              <a:t> scattering source – developing technology</a:t>
            </a:r>
          </a:p>
          <a:p>
            <a:pPr marL="342900" indent="-342900">
              <a:spcBef>
                <a:spcPts val="0"/>
              </a:spcBef>
            </a:pPr>
            <a:endParaRPr lang="en-US" sz="1600" dirty="0" smtClean="0"/>
          </a:p>
          <a:p>
            <a:pPr marL="342900" indent="-342900">
              <a:spcBef>
                <a:spcPts val="0"/>
              </a:spcBef>
            </a:pPr>
            <a:r>
              <a:rPr lang="en-US" sz="1600" dirty="0" smtClean="0"/>
              <a:t>European Spallation Source </a:t>
            </a:r>
            <a:r>
              <a:rPr lang="en-US" sz="1600" dirty="0"/>
              <a:t>– </a:t>
            </a:r>
            <a:r>
              <a:rPr lang="en-US" sz="1600" dirty="0" smtClean="0"/>
              <a:t>in negotiations re spoke cavity R&amp;D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3600" y="974282"/>
            <a:ext cx="3100459" cy="7783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grpSp>
        <p:nvGrpSpPr>
          <p:cNvPr id="3" name="Group 2"/>
          <p:cNvGrpSpPr/>
          <p:nvPr/>
        </p:nvGrpSpPr>
        <p:grpSpPr>
          <a:xfrm>
            <a:off x="6553200" y="4191000"/>
            <a:ext cx="2514600" cy="2209800"/>
            <a:chOff x="6224616" y="3429000"/>
            <a:chExt cx="2581318" cy="2286000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 l="21518" t="13471" r="5157" b="19421"/>
            <a:stretch>
              <a:fillRect/>
            </a:stretch>
          </p:blipFill>
          <p:spPr bwMode="auto">
            <a:xfrm>
              <a:off x="6224616" y="3439850"/>
              <a:ext cx="2581318" cy="227515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</p:pic>
        <p:sp>
          <p:nvSpPr>
            <p:cNvPr id="2" name="Rectangle 1"/>
            <p:cNvSpPr/>
            <p:nvPr/>
          </p:nvSpPr>
          <p:spPr>
            <a:xfrm>
              <a:off x="6553200" y="3429000"/>
              <a:ext cx="939681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/>
              <a:r>
                <a:rPr lang="en-US" sz="1000" b="1" dirty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FRIB Layout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6400800" y="2087541"/>
            <a:ext cx="2643576" cy="1567804"/>
            <a:chOff x="5940693" y="4476115"/>
            <a:chExt cx="2948376" cy="1801135"/>
          </a:xfrm>
        </p:grpSpPr>
        <p:pic>
          <p:nvPicPr>
            <p:cNvPr id="8" name="Picture 9" descr="DSC_2576.jpg"/>
            <p:cNvPicPr>
              <a:picLocks noChangeAspect="1"/>
            </p:cNvPicPr>
            <p:nvPr/>
          </p:nvPicPr>
          <p:blipFill>
            <a:blip r:embed="rId5" cstate="print"/>
            <a:srcRect l="8888" t="20000" r="8888" b="6667"/>
            <a:stretch>
              <a:fillRect/>
            </a:stretch>
          </p:blipFill>
          <p:spPr bwMode="auto">
            <a:xfrm>
              <a:off x="5940693" y="4524986"/>
              <a:ext cx="2948376" cy="175226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</p:pic>
        <p:sp>
          <p:nvSpPr>
            <p:cNvPr id="10" name="Rectangle 9"/>
            <p:cNvSpPr/>
            <p:nvPr/>
          </p:nvSpPr>
          <p:spPr>
            <a:xfrm>
              <a:off x="6705881" y="4476115"/>
              <a:ext cx="2039341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000" b="1" dirty="0" smtClean="0">
                  <a:latin typeface="Arial" pitchFamily="34" charset="0"/>
                  <a:cs typeface="Arial" pitchFamily="34" charset="0"/>
                </a:rPr>
                <a:t>Crab cavity prototype for APS </a:t>
              </a:r>
              <a:endParaRPr lang="en-US" sz="1000" b="1" dirty="0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1" name="Rectangle 10"/>
          <p:cNvSpPr/>
          <p:nvPr/>
        </p:nvSpPr>
        <p:spPr>
          <a:xfrm>
            <a:off x="5943600" y="1506379"/>
            <a:ext cx="90601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b="1" dirty="0" smtClean="0">
                <a:latin typeface="Arial" pitchFamily="34" charset="0"/>
                <a:cs typeface="Arial" pitchFamily="34" charset="0"/>
              </a:rPr>
              <a:t>7-cell cavity</a:t>
            </a:r>
            <a:endParaRPr lang="en-US" sz="1000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-76200"/>
            <a:ext cx="9144000" cy="914400"/>
          </a:xfrm>
        </p:spPr>
        <p:txBody>
          <a:bodyPr/>
          <a:lstStyle/>
          <a:p>
            <a:r>
              <a:rPr lang="en-US" dirty="0" smtClean="0"/>
              <a:t>Cryogenics Projects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0" y="838200"/>
            <a:ext cx="7137399" cy="5215467"/>
          </a:xfrm>
        </p:spPr>
        <p:txBody>
          <a:bodyPr/>
          <a:lstStyle/>
          <a:p>
            <a:endParaRPr lang="en-US" sz="1600" dirty="0" smtClean="0"/>
          </a:p>
          <a:p>
            <a:r>
              <a:rPr lang="en-US" sz="1700" dirty="0" smtClean="0"/>
              <a:t>12 </a:t>
            </a:r>
            <a:r>
              <a:rPr lang="en-US" sz="1700" dirty="0" err="1" smtClean="0"/>
              <a:t>GeV</a:t>
            </a:r>
            <a:r>
              <a:rPr lang="en-US" sz="1700" dirty="0" smtClean="0"/>
              <a:t> Upgrade</a:t>
            </a:r>
          </a:p>
          <a:p>
            <a:pPr lvl="1"/>
            <a:r>
              <a:rPr lang="en-US" sz="1700" dirty="0" smtClean="0"/>
              <a:t>Doubles capacity of CHL</a:t>
            </a:r>
          </a:p>
          <a:p>
            <a:pPr lvl="1">
              <a:buNone/>
            </a:pPr>
            <a:endParaRPr lang="en-US" sz="1700" dirty="0" smtClean="0"/>
          </a:p>
          <a:p>
            <a:r>
              <a:rPr lang="en-US" sz="1700" dirty="0" smtClean="0"/>
              <a:t>James Webb Telescope, NASA</a:t>
            </a:r>
          </a:p>
          <a:p>
            <a:pPr lvl="1"/>
            <a:r>
              <a:rPr lang="en-US" sz="1700" dirty="0" smtClean="0"/>
              <a:t>Improvements to the</a:t>
            </a:r>
          </a:p>
          <a:p>
            <a:pPr lvl="1">
              <a:buNone/>
            </a:pPr>
            <a:r>
              <a:rPr lang="en-US" sz="1700" dirty="0" smtClean="0"/>
              <a:t>	refrigeration </a:t>
            </a:r>
            <a:r>
              <a:rPr lang="en-US" sz="1700" dirty="0" smtClean="0"/>
              <a:t>plant to </a:t>
            </a:r>
            <a:r>
              <a:rPr lang="en-US" sz="1700" dirty="0" smtClean="0"/>
              <a:t>test </a:t>
            </a:r>
          </a:p>
          <a:p>
            <a:pPr lvl="1">
              <a:buNone/>
            </a:pPr>
            <a:r>
              <a:rPr lang="en-US" sz="1700" dirty="0" smtClean="0"/>
              <a:t>	components  </a:t>
            </a:r>
          </a:p>
          <a:p>
            <a:endParaRPr lang="en-US" sz="1700" dirty="0" smtClean="0"/>
          </a:p>
          <a:p>
            <a:r>
              <a:rPr lang="en-US" sz="1700" dirty="0" smtClean="0"/>
              <a:t>FRIB</a:t>
            </a:r>
          </a:p>
          <a:p>
            <a:pPr lvl="1"/>
            <a:r>
              <a:rPr lang="en-US" sz="1700" dirty="0" smtClean="0"/>
              <a:t>Provide design and </a:t>
            </a:r>
          </a:p>
          <a:p>
            <a:pPr lvl="1">
              <a:buNone/>
            </a:pPr>
            <a:r>
              <a:rPr lang="en-US" sz="1700" dirty="0" smtClean="0"/>
              <a:t>	construction support</a:t>
            </a:r>
          </a:p>
          <a:p>
            <a:pPr lvl="1"/>
            <a:endParaRPr lang="en-US" sz="1700" dirty="0" smtClean="0"/>
          </a:p>
          <a:p>
            <a:r>
              <a:rPr lang="en-US" sz="1700" dirty="0" smtClean="0"/>
              <a:t>Next Generation Light Source</a:t>
            </a:r>
          </a:p>
          <a:p>
            <a:pPr lvl="1"/>
            <a:r>
              <a:rPr lang="en-US" sz="1700" dirty="0" smtClean="0"/>
              <a:t>Provide design and </a:t>
            </a:r>
          </a:p>
          <a:p>
            <a:pPr lvl="1">
              <a:buNone/>
            </a:pPr>
            <a:r>
              <a:rPr lang="en-US" sz="1700" dirty="0" smtClean="0"/>
              <a:t>	construction support</a:t>
            </a:r>
          </a:p>
          <a:p>
            <a:pPr lvl="1"/>
            <a:endParaRPr lang="en-US" sz="1700" dirty="0" smtClean="0"/>
          </a:p>
          <a:p>
            <a:pPr>
              <a:buNone/>
            </a:pPr>
            <a:r>
              <a:rPr lang="en-US" sz="1600" dirty="0" smtClean="0"/>
              <a:t>		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3919850" y="914400"/>
            <a:ext cx="3122842" cy="2362200"/>
            <a:chOff x="685800" y="304800"/>
            <a:chExt cx="3122842" cy="2362200"/>
          </a:xfrm>
        </p:grpSpPr>
        <p:sp>
          <p:nvSpPr>
            <p:cNvPr id="8" name="Rectangle 7"/>
            <p:cNvSpPr/>
            <p:nvPr/>
          </p:nvSpPr>
          <p:spPr>
            <a:xfrm>
              <a:off x="1355383" y="2420779"/>
              <a:ext cx="1996059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US" sz="1000" i="1" dirty="0" smtClean="0">
                  <a:latin typeface="Arial" pitchFamily="34" charset="0"/>
                  <a:cs typeface="Arial" pitchFamily="34" charset="0"/>
                </a:rPr>
                <a:t>New CHL 12 </a:t>
              </a:r>
              <a:r>
                <a:rPr lang="en-US" sz="1000" i="1" dirty="0" err="1" smtClean="0">
                  <a:latin typeface="Arial" pitchFamily="34" charset="0"/>
                  <a:cs typeface="Arial" pitchFamily="34" charset="0"/>
                </a:rPr>
                <a:t>GeV</a:t>
              </a:r>
              <a:r>
                <a:rPr lang="en-US" sz="1000" i="1" dirty="0" smtClean="0">
                  <a:latin typeface="Arial" pitchFamily="34" charset="0"/>
                  <a:cs typeface="Arial" pitchFamily="34" charset="0"/>
                </a:rPr>
                <a:t> Compressors</a:t>
              </a:r>
              <a:endParaRPr lang="en-US" sz="1000" i="1" dirty="0"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7" name="Picture 1" descr="C:\Users\arenius\Desktop\12GeV\Photos\IMG_1844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685800" y="304800"/>
              <a:ext cx="3122842" cy="208189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</p:pic>
      </p:grpSp>
      <p:grpSp>
        <p:nvGrpSpPr>
          <p:cNvPr id="16" name="Group 15"/>
          <p:cNvGrpSpPr/>
          <p:nvPr/>
        </p:nvGrpSpPr>
        <p:grpSpPr>
          <a:xfrm>
            <a:off x="7157850" y="914400"/>
            <a:ext cx="1828800" cy="1600200"/>
            <a:chOff x="3886200" y="914400"/>
            <a:chExt cx="1828800" cy="1600200"/>
          </a:xfrm>
        </p:grpSpPr>
        <p:sp>
          <p:nvSpPr>
            <p:cNvPr id="11" name="TextBox 10"/>
            <p:cNvSpPr txBox="1"/>
            <p:nvPr/>
          </p:nvSpPr>
          <p:spPr>
            <a:xfrm>
              <a:off x="4104290" y="2268379"/>
              <a:ext cx="1502334" cy="246221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rtlCol="0">
              <a:spAutoFit/>
            </a:bodyPr>
            <a:lstStyle/>
            <a:p>
              <a:r>
                <a:rPr lang="en-US" sz="1000" i="1" dirty="0" smtClean="0">
                  <a:latin typeface="Arial" pitchFamily="34" charset="0"/>
                  <a:cs typeface="Arial" pitchFamily="34" charset="0"/>
                </a:rPr>
                <a:t>12 </a:t>
              </a:r>
              <a:r>
                <a:rPr lang="en-US" sz="1000" i="1" dirty="0" err="1" smtClean="0">
                  <a:latin typeface="Arial" pitchFamily="34" charset="0"/>
                  <a:cs typeface="Arial" pitchFamily="34" charset="0"/>
                </a:rPr>
                <a:t>GeV</a:t>
              </a:r>
              <a:r>
                <a:rPr lang="en-US" sz="1000" i="1" dirty="0" smtClean="0">
                  <a:latin typeface="Arial" pitchFamily="34" charset="0"/>
                  <a:cs typeface="Arial" pitchFamily="34" charset="0"/>
                </a:rPr>
                <a:t> Upper </a:t>
              </a:r>
              <a:r>
                <a:rPr lang="en-US" sz="1000" i="1" dirty="0" err="1" smtClean="0">
                  <a:latin typeface="Arial" pitchFamily="34" charset="0"/>
                  <a:cs typeface="Arial" pitchFamily="34" charset="0"/>
                </a:rPr>
                <a:t>Coldbox</a:t>
              </a:r>
              <a:endParaRPr lang="en-US" sz="1000" i="1" dirty="0"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12" name="Content Placeholder 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78"/>
            <a:stretch>
              <a:fillRect/>
            </a:stretch>
          </p:blipFill>
          <p:spPr bwMode="auto">
            <a:xfrm>
              <a:off x="3886200" y="914400"/>
              <a:ext cx="1828800" cy="137351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</p:pic>
      </p:grpSp>
      <p:grpSp>
        <p:nvGrpSpPr>
          <p:cNvPr id="18" name="Group 17"/>
          <p:cNvGrpSpPr/>
          <p:nvPr/>
        </p:nvGrpSpPr>
        <p:grpSpPr>
          <a:xfrm>
            <a:off x="7162800" y="2590800"/>
            <a:ext cx="1828800" cy="1676400"/>
            <a:chOff x="7239000" y="3276600"/>
            <a:chExt cx="1828800" cy="1676400"/>
          </a:xfrm>
        </p:grpSpPr>
        <p:pic>
          <p:nvPicPr>
            <p:cNvPr id="13" name="Content Placeholder 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248"/>
            <a:stretch>
              <a:fillRect/>
            </a:stretch>
          </p:blipFill>
          <p:spPr bwMode="auto">
            <a:xfrm>
              <a:off x="7239000" y="3276600"/>
              <a:ext cx="1828800" cy="137327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</p:pic>
        <p:sp>
          <p:nvSpPr>
            <p:cNvPr id="14" name="TextBox 13"/>
            <p:cNvSpPr txBox="1"/>
            <p:nvPr/>
          </p:nvSpPr>
          <p:spPr>
            <a:xfrm>
              <a:off x="7408116" y="4706779"/>
              <a:ext cx="1502334" cy="246221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rtlCol="0">
              <a:spAutoFit/>
            </a:bodyPr>
            <a:lstStyle/>
            <a:p>
              <a:r>
                <a:rPr lang="en-US" sz="1000" i="1" dirty="0" smtClean="0">
                  <a:latin typeface="Arial" pitchFamily="34" charset="0"/>
                  <a:cs typeface="Arial" pitchFamily="34" charset="0"/>
                </a:rPr>
                <a:t>12 </a:t>
              </a:r>
              <a:r>
                <a:rPr lang="en-US" sz="1000" i="1" dirty="0" err="1" smtClean="0">
                  <a:latin typeface="Arial" pitchFamily="34" charset="0"/>
                  <a:cs typeface="Arial" pitchFamily="34" charset="0"/>
                </a:rPr>
                <a:t>GeV</a:t>
              </a:r>
              <a:r>
                <a:rPr lang="en-US" sz="1000" i="1" dirty="0" smtClean="0">
                  <a:latin typeface="Arial" pitchFamily="34" charset="0"/>
                  <a:cs typeface="Arial" pitchFamily="34" charset="0"/>
                </a:rPr>
                <a:t> Lower </a:t>
              </a:r>
              <a:r>
                <a:rPr lang="en-US" sz="1000" i="1" dirty="0" err="1" smtClean="0">
                  <a:latin typeface="Arial" pitchFamily="34" charset="0"/>
                  <a:cs typeface="Arial" pitchFamily="34" charset="0"/>
                </a:rPr>
                <a:t>Coldbox</a:t>
              </a:r>
              <a:endParaRPr lang="en-US" sz="1000" i="1" dirty="0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4033650" y="3865175"/>
            <a:ext cx="4119750" cy="2307025"/>
            <a:chOff x="4385950" y="3810000"/>
            <a:chExt cx="4119750" cy="2307025"/>
          </a:xfrm>
        </p:grpSpPr>
        <p:pic>
          <p:nvPicPr>
            <p:cNvPr id="374786" name="Picture 2" descr="C:\Users\foremast\AppData\Local\Temp\1.35kW 20K Refrigerator.jp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6600700" y="4573975"/>
              <a:ext cx="1905000" cy="154305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</p:pic>
        <p:pic>
          <p:nvPicPr>
            <p:cNvPr id="374787" name="Picture 3" descr="C:\Users\foremast\AppData\Local\Temp\New Helium Compressor 5-7-2010 125.jp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572000" y="3810000"/>
              <a:ext cx="1879600" cy="14097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</p:pic>
        <p:sp>
          <p:nvSpPr>
            <p:cNvPr id="15" name="TextBox 14"/>
            <p:cNvSpPr txBox="1"/>
            <p:nvPr/>
          </p:nvSpPr>
          <p:spPr>
            <a:xfrm>
              <a:off x="4385950" y="5293425"/>
              <a:ext cx="2148345" cy="400110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rtlCol="0">
              <a:spAutoFit/>
            </a:bodyPr>
            <a:lstStyle/>
            <a:p>
              <a:pPr algn="r"/>
              <a:r>
                <a:rPr lang="en-US" sz="1000" i="1" dirty="0" smtClean="0">
                  <a:latin typeface="Arial" pitchFamily="34" charset="0"/>
                  <a:cs typeface="Arial" pitchFamily="34" charset="0"/>
                </a:rPr>
                <a:t>Helium refrigerator system</a:t>
              </a:r>
            </a:p>
            <a:p>
              <a:pPr algn="r"/>
              <a:r>
                <a:rPr lang="en-US" sz="1000" i="1" dirty="0" smtClean="0">
                  <a:latin typeface="Arial" pitchFamily="34" charset="0"/>
                  <a:cs typeface="Arial" pitchFamily="34" charset="0"/>
                </a:rPr>
                <a:t>for James Webb telescope testing</a:t>
              </a:r>
              <a:endParaRPr lang="en-US" sz="1000" i="1" dirty="0">
                <a:latin typeface="Arial" pitchFamily="34" charset="0"/>
                <a:cs typeface="Arial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533400" y="1072039"/>
            <a:ext cx="8229600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34950" indent="-234950">
              <a:buFont typeface="Arial" pitchFamily="34" charset="0"/>
              <a:buChar char="•"/>
            </a:pPr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pPr marL="234950" indent="-234950"/>
            <a:endParaRPr lang="en-US" sz="800" dirty="0" smtClean="0">
              <a:latin typeface="Arial" pitchFamily="34" charset="0"/>
              <a:cs typeface="Arial" pitchFamily="34" charset="0"/>
            </a:endParaRPr>
          </a:p>
          <a:p>
            <a:endParaRPr lang="en-US" sz="1600" dirty="0" smtClean="0">
              <a:latin typeface="Arial" pitchFamily="34" charset="0"/>
              <a:cs typeface="Arial" pitchFamily="34" charset="0"/>
            </a:endParaRPr>
          </a:p>
          <a:p>
            <a:endParaRPr lang="en-US" sz="16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6200" y="838201"/>
            <a:ext cx="30480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00050" indent="-400050">
              <a:buFont typeface="Arial" pitchFamily="34" charset="0"/>
              <a:buChar char="•"/>
            </a:pPr>
            <a:r>
              <a:rPr lang="en-US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Non-DOE Customers:</a:t>
            </a:r>
          </a:p>
          <a:p>
            <a:pPr marL="857250" lvl="1" indent="-457200">
              <a:buFont typeface="Arial" pitchFamily="34" charset="0"/>
              <a:buChar char="•"/>
            </a:pPr>
            <a:r>
              <a:rPr lang="en-US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US Department of Defense:  ONR, JTO, USAF</a:t>
            </a:r>
          </a:p>
          <a:p>
            <a:pPr lvl="1">
              <a:buFont typeface="Arial" pitchFamily="34" charset="0"/>
              <a:buChar char="•"/>
            </a:pPr>
            <a:endParaRPr lang="en-US" sz="20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400050" indent="-400050">
              <a:buFont typeface="Arial" pitchFamily="34" charset="0"/>
              <a:buChar char="•"/>
            </a:pPr>
            <a:r>
              <a:rPr lang="en-US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Synergistic with TJNAF mission</a:t>
            </a:r>
          </a:p>
          <a:p>
            <a:pPr marL="862013" lvl="1" indent="-461963">
              <a:buFont typeface="Arial" pitchFamily="34" charset="0"/>
              <a:buChar char="•"/>
            </a:pPr>
            <a:r>
              <a:rPr lang="en-US" sz="20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DarkLight</a:t>
            </a:r>
            <a:r>
              <a:rPr lang="en-US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experiment (A’ search)</a:t>
            </a:r>
          </a:p>
          <a:p>
            <a:pPr marL="862013" lvl="1" indent="-461963">
              <a:buFont typeface="Arial" pitchFamily="34" charset="0"/>
              <a:buChar char="•"/>
            </a:pPr>
            <a:endParaRPr lang="en-US" sz="20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862013" lvl="1" indent="-461963">
              <a:buFont typeface="Arial" pitchFamily="34" charset="0"/>
              <a:buChar char="•"/>
            </a:pPr>
            <a:r>
              <a:rPr lang="en-US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Development of improved Kr dating capability (ground water, arctic ice)</a:t>
            </a:r>
          </a:p>
          <a:p>
            <a:pPr lvl="1"/>
            <a:endParaRPr lang="en-US" sz="20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4390836" y="3767363"/>
            <a:ext cx="3291406" cy="892208"/>
          </a:xfrm>
          <a:prstGeom prst="rect">
            <a:avLst/>
          </a:prstGeom>
          <a:noFill/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455613" indent="-455613" eaLnBrk="0" fontAlgn="base" hangingPunct="0">
              <a:spcBef>
                <a:spcPct val="0"/>
              </a:spcBef>
              <a:spcAft>
                <a:spcPct val="0"/>
              </a:spcAft>
              <a:tabLst>
                <a:tab pos="857250" algn="l"/>
              </a:tabLst>
            </a:pPr>
            <a:endParaRPr lang="en-US" sz="24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810000" y="3934652"/>
            <a:ext cx="4582154" cy="3378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0033CC"/>
              </a:solidFill>
              <a:latin typeface="Arial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3319777" y="1312944"/>
            <a:ext cx="5562600" cy="4630656"/>
            <a:chOff x="5181600" y="3124200"/>
            <a:chExt cx="3844477" cy="2941637"/>
          </a:xfrm>
        </p:grpSpPr>
        <p:pic>
          <p:nvPicPr>
            <p:cNvPr id="17" name="Picture 7"/>
            <p:cNvPicPr>
              <a:picLocks noChangeAspect="1" noChangeArrowheads="1"/>
            </p:cNvPicPr>
            <p:nvPr/>
          </p:nvPicPr>
          <p:blipFill>
            <a:blip r:embed="rId3" cstate="print"/>
            <a:srcRect l="16313" t="14209" r="9125" b="9723"/>
            <a:stretch>
              <a:fillRect/>
            </a:stretch>
          </p:blipFill>
          <p:spPr bwMode="auto">
            <a:xfrm>
              <a:off x="5181600" y="3124200"/>
              <a:ext cx="3844477" cy="294163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3" name="TextBox 2"/>
            <p:cNvSpPr txBox="1"/>
            <p:nvPr/>
          </p:nvSpPr>
          <p:spPr>
            <a:xfrm>
              <a:off x="5230002" y="3200400"/>
              <a:ext cx="185659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Free Electron Laser</a:t>
              </a:r>
            </a:p>
          </p:txBody>
        </p:sp>
      </p:grp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Free Electron Laser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587209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NSAC 2007 LRP Implementation</a:t>
            </a:r>
            <a:endParaRPr lang="en-US" dirty="0"/>
          </a:p>
        </p:txBody>
      </p:sp>
      <p:pic>
        <p:nvPicPr>
          <p:cNvPr id="27545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724400"/>
            <a:ext cx="8610600" cy="13930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546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143000"/>
            <a:ext cx="8610601" cy="30036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59267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14400"/>
          </a:xfrm>
        </p:spPr>
        <p:txBody>
          <a:bodyPr/>
          <a:lstStyle/>
          <a:p>
            <a:r>
              <a:rPr lang="en-US" dirty="0" smtClean="0"/>
              <a:t>NSAC-2007-LRP Implementation </a:t>
            </a:r>
            <a:r>
              <a:rPr lang="en-US" dirty="0" err="1" smtClean="0"/>
              <a:t>Subcom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 smtClean="0"/>
              <a:t>Nuclear Community Members</a:t>
            </a:r>
          </a:p>
          <a:p>
            <a:r>
              <a:rPr lang="en-US" dirty="0" smtClean="0"/>
              <a:t>Joseph Carlson, Brad </a:t>
            </a:r>
            <a:r>
              <a:rPr lang="en-US" dirty="0" err="1" smtClean="0"/>
              <a:t>Fillipone</a:t>
            </a:r>
            <a:r>
              <a:rPr lang="en-US" dirty="0" smtClean="0"/>
              <a:t>, Stuart Freedman, Haiyan Gao, Donald Geesaman (ex officio, NSAC Chair), Barbara </a:t>
            </a:r>
            <a:r>
              <a:rPr lang="en-US" dirty="0" err="1" smtClean="0"/>
              <a:t>Jacak</a:t>
            </a:r>
            <a:r>
              <a:rPr lang="en-US" dirty="0" smtClean="0"/>
              <a:t>, Peter Jacobs, David Kaplan, Kirby Kemper, Krishna Kumar, Naomi </a:t>
            </a:r>
            <a:r>
              <a:rPr lang="en-US" dirty="0" err="1" smtClean="0"/>
              <a:t>Makins</a:t>
            </a:r>
            <a:r>
              <a:rPr lang="en-US" dirty="0" smtClean="0"/>
              <a:t>, Curtis Meyer, James Nagle, </a:t>
            </a:r>
            <a:r>
              <a:rPr lang="en-US" dirty="0" err="1" smtClean="0"/>
              <a:t>Witold</a:t>
            </a:r>
            <a:r>
              <a:rPr lang="en-US" dirty="0" smtClean="0"/>
              <a:t> </a:t>
            </a:r>
            <a:r>
              <a:rPr lang="en-US" dirty="0" err="1" smtClean="0"/>
              <a:t>Nazarewicz</a:t>
            </a:r>
            <a:r>
              <a:rPr lang="en-US" dirty="0" smtClean="0"/>
              <a:t>, Krishna </a:t>
            </a:r>
            <a:r>
              <a:rPr lang="en-US" dirty="0" err="1" smtClean="0"/>
              <a:t>Rajagopol</a:t>
            </a:r>
            <a:r>
              <a:rPr lang="en-US" dirty="0" smtClean="0"/>
              <a:t>, Michael Ramsey-</a:t>
            </a:r>
            <a:r>
              <a:rPr lang="en-US" dirty="0" err="1" smtClean="0"/>
              <a:t>Musolf</a:t>
            </a:r>
            <a:r>
              <a:rPr lang="en-US" dirty="0" smtClean="0"/>
              <a:t>, Lee </a:t>
            </a:r>
            <a:r>
              <a:rPr lang="en-US" dirty="0" err="1" smtClean="0"/>
              <a:t>Sobotka</a:t>
            </a:r>
            <a:r>
              <a:rPr lang="en-US" dirty="0" smtClean="0"/>
              <a:t>, Robert </a:t>
            </a:r>
            <a:r>
              <a:rPr lang="en-US" dirty="0" err="1" smtClean="0"/>
              <a:t>Tribble</a:t>
            </a:r>
            <a:r>
              <a:rPr lang="en-US" dirty="0" smtClean="0"/>
              <a:t> (Chair), Michael </a:t>
            </a:r>
            <a:r>
              <a:rPr lang="en-US" dirty="0" err="1" smtClean="0"/>
              <a:t>Wiescher</a:t>
            </a:r>
            <a:r>
              <a:rPr lang="en-US" dirty="0" smtClean="0"/>
              <a:t>, John Wilkerson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b="1" dirty="0" smtClean="0"/>
              <a:t>Members from Broader Scientific Community</a:t>
            </a:r>
          </a:p>
          <a:p>
            <a:r>
              <a:rPr lang="en-US" dirty="0" smtClean="0"/>
              <a:t>Adam Burrows, George Crabtree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3113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85800"/>
          </a:xfrm>
        </p:spPr>
        <p:txBody>
          <a:bodyPr/>
          <a:lstStyle/>
          <a:p>
            <a:r>
              <a:rPr lang="en-US" dirty="0" smtClean="0"/>
              <a:t>Jefferson Lab Safety History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6887988"/>
              </p:ext>
            </p:extLst>
          </p:nvPr>
        </p:nvGraphicFramePr>
        <p:xfrm>
          <a:off x="-381000" y="838200"/>
          <a:ext cx="9372600" cy="5486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6" name="Straight Connector 5"/>
          <p:cNvCxnSpPr/>
          <p:nvPr/>
        </p:nvCxnSpPr>
        <p:spPr bwMode="auto">
          <a:xfrm>
            <a:off x="1143000" y="5181600"/>
            <a:ext cx="6934200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0070C0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4" name="Straight Connector 13"/>
          <p:cNvCxnSpPr/>
          <p:nvPr/>
        </p:nvCxnSpPr>
        <p:spPr bwMode="auto">
          <a:xfrm>
            <a:off x="1143000" y="5562600"/>
            <a:ext cx="6934200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C00000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7" name="Rectangle 6"/>
          <p:cNvSpPr/>
          <p:nvPr/>
        </p:nvSpPr>
        <p:spPr bwMode="auto">
          <a:xfrm>
            <a:off x="990601" y="914400"/>
            <a:ext cx="5181600" cy="2667000"/>
          </a:xfrm>
          <a:prstGeom prst="rect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16200000" scaled="0"/>
          </a:gradFill>
          <a:ln w="9525" cap="flat" cmpd="sng" algn="ctr">
            <a:solidFill>
              <a:schemeClr val="tx2">
                <a:lumMod val="85000"/>
                <a:lumOff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Clr>
                <a:srgbClr val="C00000"/>
              </a:buClr>
            </a:pPr>
            <a:endParaRPr lang="en-US" sz="2400" dirty="0">
              <a:solidFill>
                <a:srgbClr val="002060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Font typeface="Arial" pitchFamily="34" charset="0"/>
              <a:buNone/>
            </a:pPr>
            <a:endParaRPr lang="en-US" sz="28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Content Placeholder 5"/>
          <p:cNvSpPr txBox="1">
            <a:spLocks/>
          </p:cNvSpPr>
          <p:nvPr/>
        </p:nvSpPr>
        <p:spPr>
          <a:xfrm>
            <a:off x="1029045" y="925512"/>
            <a:ext cx="5240548" cy="2732088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Tx/>
              <a:buNone/>
            </a:pPr>
            <a:r>
              <a:rPr lang="en-US" sz="1100" b="1" dirty="0" smtClean="0"/>
              <a:t>Common Causes</a:t>
            </a:r>
          </a:p>
          <a:p>
            <a:pPr marL="228600" indent="-228600"/>
            <a:r>
              <a:rPr lang="en-US" sz="1100" dirty="0" smtClean="0"/>
              <a:t>Newer employees are at risk</a:t>
            </a:r>
          </a:p>
          <a:p>
            <a:pPr marL="228600" indent="-228600"/>
            <a:r>
              <a:rPr lang="en-US" sz="1100" dirty="0" smtClean="0"/>
              <a:t>Work planning not recognizing obvious hazards/ over-reliance on experience</a:t>
            </a:r>
          </a:p>
          <a:p>
            <a:pPr marL="228600" indent="-228600"/>
            <a:r>
              <a:rPr lang="en-US" sz="1100" dirty="0" smtClean="0"/>
              <a:t>Workers in a hurry/ last evolution of job</a:t>
            </a:r>
          </a:p>
          <a:p>
            <a:pPr marL="0" indent="0">
              <a:buFontTx/>
              <a:buNone/>
            </a:pPr>
            <a:r>
              <a:rPr lang="en-US" sz="1100" b="1" dirty="0" smtClean="0"/>
              <a:t>Actions Taken</a:t>
            </a:r>
          </a:p>
          <a:p>
            <a:pPr marL="228600" indent="-228600"/>
            <a:r>
              <a:rPr lang="en-US" sz="1100" dirty="0" smtClean="0"/>
              <a:t>Re-educate all employees and users with revised ES&amp;H Orientation</a:t>
            </a:r>
          </a:p>
          <a:p>
            <a:pPr marL="228600" indent="-228600"/>
            <a:r>
              <a:rPr lang="en-US" sz="1100" dirty="0" smtClean="0"/>
              <a:t>Lab Director-led meeting with all supervisors to emphasize pre-job briefing/ walk down of work site, &amp; Safety Observations by supervisors</a:t>
            </a:r>
          </a:p>
          <a:p>
            <a:pPr marL="228600" indent="-228600"/>
            <a:r>
              <a:rPr lang="en-US" sz="1100" dirty="0" smtClean="0"/>
              <a:t>Introduced Human Performance as a safety management tool </a:t>
            </a:r>
          </a:p>
          <a:p>
            <a:pPr marL="228600" indent="-228600"/>
            <a:r>
              <a:rPr lang="en-US" sz="1100" dirty="0" smtClean="0"/>
              <a:t>Conducted All-Hands Meeting to reinforce work planning prior long shutdown</a:t>
            </a:r>
          </a:p>
          <a:p>
            <a:pPr marL="0" indent="0">
              <a:buFontTx/>
              <a:buNone/>
            </a:pPr>
            <a:r>
              <a:rPr lang="en-US" sz="1100" b="1" dirty="0" smtClean="0"/>
              <a:t>Actions Planned</a:t>
            </a:r>
          </a:p>
          <a:p>
            <a:pPr marL="228600" indent="-228600"/>
            <a:r>
              <a:rPr lang="en-US" sz="1100" dirty="0" smtClean="0"/>
              <a:t>Safety Culture Survey and Predictive Analysis Efforts (Summer 2012)</a:t>
            </a:r>
          </a:p>
          <a:p>
            <a:pPr marL="514350" lvl="1"/>
            <a:r>
              <a:rPr lang="en-US" sz="1100" dirty="0" smtClean="0"/>
              <a:t>ES&amp;H Directors’ Meeting at </a:t>
            </a:r>
            <a:r>
              <a:rPr lang="en-US" sz="1100" dirty="0" err="1" smtClean="0"/>
              <a:t>JLab</a:t>
            </a:r>
            <a:r>
              <a:rPr lang="en-US" sz="1100" dirty="0" smtClean="0"/>
              <a:t> has informed this effort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7" descr="pn12posterpicture"/>
          <p:cNvPicPr>
            <a:picLocks noChangeAspect="1" noChangeArrowheads="1"/>
          </p:cNvPicPr>
          <p:nvPr/>
        </p:nvPicPr>
        <p:blipFill>
          <a:blip r:embed="rId3" cstate="print">
            <a:lum bright="80000" contrast="-80000"/>
          </a:blip>
          <a:srcRect l="3783" t="24808" b="13891"/>
          <a:stretch>
            <a:fillRect/>
          </a:stretch>
        </p:blipFill>
        <p:spPr bwMode="auto">
          <a:xfrm>
            <a:off x="0" y="795867"/>
            <a:ext cx="9144000" cy="56811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 bwMode="auto">
          <a:xfrm>
            <a:off x="388934" y="795867"/>
            <a:ext cx="8610600" cy="5681133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461963" marR="0" indent="-4619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SzTx/>
              <a:tabLst/>
            </a:pPr>
            <a:endParaRPr lang="en-US" sz="28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461963" marR="0" indent="-4619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SzTx/>
              <a:tabLst/>
            </a:pPr>
            <a:r>
              <a:rPr lang="en-US" sz="28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	    phenomenology</a:t>
            </a:r>
          </a:p>
          <a:p>
            <a:pPr marL="461963" marR="0" indent="-4619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SzTx/>
              <a:tabLst/>
            </a:pPr>
            <a:r>
              <a:rPr kumimoji="0" lang="en-US" sz="2800" b="0" i="0" u="none" strike="noStrike" cap="none" normalizeH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	    techniques (</a:t>
            </a:r>
            <a:r>
              <a:rPr kumimoji="0" lang="en-US" sz="2800" b="0" i="0" u="none" strike="noStrike" cap="none" normalizeH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theory+exp</a:t>
            </a:r>
            <a:r>
              <a:rPr kumimoji="0" lang="en-US" sz="2800" b="0" i="0" u="none" strike="noStrike" cap="none" normalizeH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)</a:t>
            </a:r>
          </a:p>
          <a:p>
            <a:pPr marL="461963" marR="0" indent="-4619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SzTx/>
              <a:tabLst/>
            </a:pPr>
            <a:r>
              <a:rPr lang="en-US" sz="28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	    standard model tests</a:t>
            </a:r>
            <a:endParaRPr kumimoji="0" lang="en-US" sz="2800" b="0" i="0" u="none" strike="noStrike" cap="none" normalizeH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461963" marR="0" indent="-4619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SzTx/>
              <a:tabLst/>
            </a:pPr>
            <a:r>
              <a:rPr lang="en-US" sz="28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	</a:t>
            </a:r>
          </a:p>
        </p:txBody>
      </p:sp>
      <p:sp>
        <p:nvSpPr>
          <p:cNvPr id="7" name="Rectangle 6"/>
          <p:cNvSpPr/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40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12</a:t>
            </a:r>
            <a:r>
              <a:rPr kumimoji="0" lang="en-US" sz="4000" b="1" i="0" u="none" strike="noStrike" cap="none" normalizeH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4000" b="1" i="0" u="none" strike="noStrike" cap="none" normalizeH="0" dirty="0" err="1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GeV</a:t>
            </a:r>
            <a:r>
              <a:rPr kumimoji="0" lang="en-US" sz="4000" b="1" i="0" u="none" strike="noStrike" cap="none" normalizeH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 Science</a:t>
            </a:r>
            <a:endParaRPr kumimoji="0" lang="en-US" sz="4000" b="1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13" name="Group 312"/>
          <p:cNvGrpSpPr/>
          <p:nvPr/>
        </p:nvGrpSpPr>
        <p:grpSpPr>
          <a:xfrm>
            <a:off x="5341934" y="1371600"/>
            <a:ext cx="3657600" cy="1200329"/>
            <a:chOff x="5341934" y="4362271"/>
            <a:chExt cx="3657600" cy="1200329"/>
          </a:xfrm>
        </p:grpSpPr>
        <p:sp>
          <p:nvSpPr>
            <p:cNvPr id="4" name="Right Arrow 3"/>
            <p:cNvSpPr/>
            <p:nvPr/>
          </p:nvSpPr>
          <p:spPr bwMode="auto">
            <a:xfrm>
              <a:off x="5341934" y="4385733"/>
              <a:ext cx="1058866" cy="1176867"/>
            </a:xfrm>
            <a:prstGeom prst="rightArrow">
              <a:avLst/>
            </a:prstGeom>
            <a:gradFill flip="none" rotWithShape="1">
              <a:gsLst>
                <a:gs pos="0">
                  <a:srgbClr val="5E9EFF"/>
                </a:gs>
                <a:gs pos="39999">
                  <a:srgbClr val="85C2FF"/>
                </a:gs>
                <a:gs pos="70000">
                  <a:srgbClr val="C4D6EB"/>
                </a:gs>
                <a:gs pos="100000">
                  <a:srgbClr val="FFEBFA"/>
                </a:gs>
              </a:gsLst>
              <a:lin ang="2700000" scaled="0"/>
              <a:tileRect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292100" dist="1397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6480896" y="4362271"/>
              <a:ext cx="2518638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 smtClean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Discovery </a:t>
              </a:r>
            </a:p>
            <a:p>
              <a:r>
                <a:rPr lang="en-US" sz="3600" b="1" dirty="0" smtClean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Potential</a:t>
              </a:r>
            </a:p>
          </p:txBody>
        </p:sp>
      </p:grpSp>
      <p:sp>
        <p:nvSpPr>
          <p:cNvPr id="10" name="Rectangle 9"/>
          <p:cNvSpPr/>
          <p:nvPr/>
        </p:nvSpPr>
        <p:spPr>
          <a:xfrm>
            <a:off x="-152400" y="1600200"/>
            <a:ext cx="160813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isometricRightUp"/>
              <a:lightRig rig="threePt" dir="t"/>
            </a:scene3d>
          </a:bodyPr>
          <a:lstStyle/>
          <a:p>
            <a:pPr algn="ctr"/>
            <a:r>
              <a:rPr lang="en-US" sz="52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C00000"/>
                </a:solidFill>
                <a:effectLst/>
                <a:latin typeface="Arial" pitchFamily="34" charset="0"/>
                <a:cs typeface="Arial" pitchFamily="34" charset="0"/>
              </a:rPr>
              <a:t>New</a:t>
            </a:r>
            <a:endParaRPr lang="en-US" sz="52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6072393" y="3733800"/>
            <a:ext cx="2868440" cy="2590800"/>
            <a:chOff x="4852927" y="2543885"/>
            <a:chExt cx="3749678" cy="3386741"/>
          </a:xfrm>
        </p:grpSpPr>
        <p:grpSp>
          <p:nvGrpSpPr>
            <p:cNvPr id="13" name="Group 10"/>
            <p:cNvGrpSpPr/>
            <p:nvPr/>
          </p:nvGrpSpPr>
          <p:grpSpPr>
            <a:xfrm>
              <a:off x="4852927" y="2543885"/>
              <a:ext cx="3749678" cy="3386741"/>
              <a:chOff x="-45530" y="1960258"/>
              <a:chExt cx="4075248" cy="3680799"/>
            </a:xfrm>
          </p:grpSpPr>
          <p:grpSp>
            <p:nvGrpSpPr>
              <p:cNvPr id="16" name="Group 327"/>
              <p:cNvGrpSpPr>
                <a:grpSpLocks/>
              </p:cNvGrpSpPr>
              <p:nvPr/>
            </p:nvGrpSpPr>
            <p:grpSpPr bwMode="auto">
              <a:xfrm>
                <a:off x="-45530" y="1960258"/>
                <a:ext cx="4075248" cy="3680799"/>
                <a:chOff x="873129" y="1524000"/>
                <a:chExt cx="4886321" cy="4592644"/>
              </a:xfrm>
            </p:grpSpPr>
            <p:grpSp>
              <p:nvGrpSpPr>
                <p:cNvPr id="30" name="Group 408"/>
                <p:cNvGrpSpPr>
                  <a:grpSpLocks/>
                </p:cNvGrpSpPr>
                <p:nvPr/>
              </p:nvGrpSpPr>
              <p:grpSpPr bwMode="auto">
                <a:xfrm>
                  <a:off x="3810000" y="1524000"/>
                  <a:ext cx="1949450" cy="1509713"/>
                  <a:chOff x="2400" y="960"/>
                  <a:chExt cx="1228" cy="951"/>
                </a:xfrm>
              </p:grpSpPr>
              <p:grpSp>
                <p:nvGrpSpPr>
                  <p:cNvPr id="294" name="Group 407"/>
                  <p:cNvGrpSpPr>
                    <a:grpSpLocks/>
                  </p:cNvGrpSpPr>
                  <p:nvPr/>
                </p:nvGrpSpPr>
                <p:grpSpPr bwMode="auto">
                  <a:xfrm>
                    <a:off x="2477" y="960"/>
                    <a:ext cx="1151" cy="912"/>
                    <a:chOff x="2477" y="960"/>
                    <a:chExt cx="1151" cy="912"/>
                  </a:xfrm>
                </p:grpSpPr>
                <p:sp>
                  <p:nvSpPr>
                    <p:cNvPr id="296" name="Line 70"/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2477" y="1870"/>
                      <a:ext cx="0" cy="2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297" name="Freeform 318"/>
                    <p:cNvSpPr>
                      <a:spLocks/>
                    </p:cNvSpPr>
                    <p:nvPr/>
                  </p:nvSpPr>
                  <p:spPr bwMode="auto">
                    <a:xfrm>
                      <a:off x="3303" y="1036"/>
                      <a:ext cx="89" cy="128"/>
                    </a:xfrm>
                    <a:custGeom>
                      <a:avLst/>
                      <a:gdLst>
                        <a:gd name="T0" fmla="*/ 89 w 89"/>
                        <a:gd name="T1" fmla="*/ 110 h 130"/>
                        <a:gd name="T2" fmla="*/ 89 w 89"/>
                        <a:gd name="T3" fmla="*/ 32 h 130"/>
                        <a:gd name="T4" fmla="*/ 0 w 89"/>
                        <a:gd name="T5" fmla="*/ 0 h 130"/>
                        <a:gd name="T6" fmla="*/ 0 w 89"/>
                        <a:gd name="T7" fmla="*/ 79 h 130"/>
                        <a:gd name="T8" fmla="*/ 89 w 89"/>
                        <a:gd name="T9" fmla="*/ 110 h 130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89"/>
                        <a:gd name="T16" fmla="*/ 0 h 130"/>
                        <a:gd name="T17" fmla="*/ 89 w 89"/>
                        <a:gd name="T18" fmla="*/ 130 h 130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89" h="130">
                          <a:moveTo>
                            <a:pt x="89" y="130"/>
                          </a:moveTo>
                          <a:lnTo>
                            <a:pt x="89" y="41"/>
                          </a:lnTo>
                          <a:lnTo>
                            <a:pt x="0" y="0"/>
                          </a:lnTo>
                          <a:lnTo>
                            <a:pt x="0" y="89"/>
                          </a:lnTo>
                          <a:lnTo>
                            <a:pt x="89" y="130"/>
                          </a:lnTo>
                          <a:close/>
                        </a:path>
                      </a:pathLst>
                    </a:custGeom>
                    <a:solidFill>
                      <a:srgbClr val="0000FF"/>
                    </a:solidFill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298" name="Freeform 319"/>
                    <p:cNvSpPr>
                      <a:spLocks/>
                    </p:cNvSpPr>
                    <p:nvPr/>
                  </p:nvSpPr>
                  <p:spPr bwMode="auto">
                    <a:xfrm>
                      <a:off x="3303" y="1036"/>
                      <a:ext cx="89" cy="128"/>
                    </a:xfrm>
                    <a:custGeom>
                      <a:avLst/>
                      <a:gdLst>
                        <a:gd name="T0" fmla="*/ 89 w 89"/>
                        <a:gd name="T1" fmla="*/ 110 h 130"/>
                        <a:gd name="T2" fmla="*/ 89 w 89"/>
                        <a:gd name="T3" fmla="*/ 32 h 130"/>
                        <a:gd name="T4" fmla="*/ 0 w 89"/>
                        <a:gd name="T5" fmla="*/ 0 h 130"/>
                        <a:gd name="T6" fmla="*/ 0 w 89"/>
                        <a:gd name="T7" fmla="*/ 79 h 130"/>
                        <a:gd name="T8" fmla="*/ 89 w 89"/>
                        <a:gd name="T9" fmla="*/ 110 h 130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89"/>
                        <a:gd name="T16" fmla="*/ 0 h 130"/>
                        <a:gd name="T17" fmla="*/ 89 w 89"/>
                        <a:gd name="T18" fmla="*/ 130 h 130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89" h="130">
                          <a:moveTo>
                            <a:pt x="89" y="130"/>
                          </a:moveTo>
                          <a:lnTo>
                            <a:pt x="89" y="41"/>
                          </a:lnTo>
                          <a:lnTo>
                            <a:pt x="0" y="0"/>
                          </a:lnTo>
                          <a:lnTo>
                            <a:pt x="0" y="89"/>
                          </a:lnTo>
                          <a:lnTo>
                            <a:pt x="89" y="130"/>
                          </a:lnTo>
                        </a:path>
                      </a:pathLst>
                    </a:custGeom>
                    <a:noFill/>
                    <a:ln w="317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299" name="Freeform 320"/>
                    <p:cNvSpPr>
                      <a:spLocks/>
                    </p:cNvSpPr>
                    <p:nvPr/>
                  </p:nvSpPr>
                  <p:spPr bwMode="auto">
                    <a:xfrm>
                      <a:off x="3303" y="960"/>
                      <a:ext cx="323" cy="115"/>
                    </a:xfrm>
                    <a:custGeom>
                      <a:avLst/>
                      <a:gdLst>
                        <a:gd name="T0" fmla="*/ 239 w 323"/>
                        <a:gd name="T1" fmla="*/ 0 h 117"/>
                        <a:gd name="T2" fmla="*/ 0 w 323"/>
                        <a:gd name="T3" fmla="*/ 66 h 117"/>
                        <a:gd name="T4" fmla="*/ 89 w 323"/>
                        <a:gd name="T5" fmla="*/ 97 h 117"/>
                        <a:gd name="T6" fmla="*/ 323 w 323"/>
                        <a:gd name="T7" fmla="*/ 24 h 117"/>
                        <a:gd name="T8" fmla="*/ 239 w 323"/>
                        <a:gd name="T9" fmla="*/ 0 h 11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323"/>
                        <a:gd name="T16" fmla="*/ 0 h 117"/>
                        <a:gd name="T17" fmla="*/ 323 w 323"/>
                        <a:gd name="T18" fmla="*/ 117 h 117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323" h="117">
                          <a:moveTo>
                            <a:pt x="239" y="0"/>
                          </a:moveTo>
                          <a:lnTo>
                            <a:pt x="0" y="76"/>
                          </a:lnTo>
                          <a:lnTo>
                            <a:pt x="89" y="117"/>
                          </a:lnTo>
                          <a:lnTo>
                            <a:pt x="323" y="24"/>
                          </a:lnTo>
                          <a:lnTo>
                            <a:pt x="239" y="0"/>
                          </a:lnTo>
                          <a:close/>
                        </a:path>
                      </a:pathLst>
                    </a:custGeom>
                    <a:solidFill>
                      <a:srgbClr val="6666FF"/>
                    </a:solidFill>
                    <a:ln w="0">
                      <a:solidFill>
                        <a:srgbClr val="6666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300" name="Freeform 321"/>
                    <p:cNvSpPr>
                      <a:spLocks/>
                    </p:cNvSpPr>
                    <p:nvPr/>
                  </p:nvSpPr>
                  <p:spPr bwMode="auto">
                    <a:xfrm>
                      <a:off x="3303" y="960"/>
                      <a:ext cx="323" cy="115"/>
                    </a:xfrm>
                    <a:custGeom>
                      <a:avLst/>
                      <a:gdLst>
                        <a:gd name="T0" fmla="*/ 239 w 323"/>
                        <a:gd name="T1" fmla="*/ 0 h 117"/>
                        <a:gd name="T2" fmla="*/ 0 w 323"/>
                        <a:gd name="T3" fmla="*/ 66 h 117"/>
                        <a:gd name="T4" fmla="*/ 89 w 323"/>
                        <a:gd name="T5" fmla="*/ 97 h 117"/>
                        <a:gd name="T6" fmla="*/ 323 w 323"/>
                        <a:gd name="T7" fmla="*/ 24 h 117"/>
                        <a:gd name="T8" fmla="*/ 0 60000 65536"/>
                        <a:gd name="T9" fmla="*/ 0 60000 65536"/>
                        <a:gd name="T10" fmla="*/ 0 60000 65536"/>
                        <a:gd name="T11" fmla="*/ 0 60000 65536"/>
                        <a:gd name="T12" fmla="*/ 0 w 323"/>
                        <a:gd name="T13" fmla="*/ 0 h 117"/>
                        <a:gd name="T14" fmla="*/ 323 w 323"/>
                        <a:gd name="T15" fmla="*/ 117 h 117"/>
                      </a:gdLst>
                      <a:ahLst/>
                      <a:cxnLst>
                        <a:cxn ang="T8">
                          <a:pos x="T0" y="T1"/>
                        </a:cxn>
                        <a:cxn ang="T9">
                          <a:pos x="T2" y="T3"/>
                        </a:cxn>
                        <a:cxn ang="T10">
                          <a:pos x="T4" y="T5"/>
                        </a:cxn>
                        <a:cxn ang="T11">
                          <a:pos x="T6" y="T7"/>
                        </a:cxn>
                      </a:cxnLst>
                      <a:rect l="T12" t="T13" r="T14" b="T15"/>
                      <a:pathLst>
                        <a:path w="323" h="117">
                          <a:moveTo>
                            <a:pt x="239" y="0"/>
                          </a:moveTo>
                          <a:lnTo>
                            <a:pt x="0" y="76"/>
                          </a:lnTo>
                          <a:lnTo>
                            <a:pt x="89" y="117"/>
                          </a:lnTo>
                          <a:lnTo>
                            <a:pt x="323" y="24"/>
                          </a:lnTo>
                        </a:path>
                      </a:pathLst>
                    </a:custGeom>
                    <a:noFill/>
                    <a:ln w="317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301" name="Freeform 322"/>
                    <p:cNvSpPr>
                      <a:spLocks/>
                    </p:cNvSpPr>
                    <p:nvPr/>
                  </p:nvSpPr>
                  <p:spPr bwMode="auto">
                    <a:xfrm>
                      <a:off x="3392" y="986"/>
                      <a:ext cx="236" cy="177"/>
                    </a:xfrm>
                    <a:custGeom>
                      <a:avLst/>
                      <a:gdLst>
                        <a:gd name="T0" fmla="*/ 0 w 236"/>
                        <a:gd name="T1" fmla="*/ 150 h 180"/>
                        <a:gd name="T2" fmla="*/ 0 w 236"/>
                        <a:gd name="T3" fmla="*/ 80 h 180"/>
                        <a:gd name="T4" fmla="*/ 236 w 236"/>
                        <a:gd name="T5" fmla="*/ 0 h 180"/>
                        <a:gd name="T6" fmla="*/ 234 w 236"/>
                        <a:gd name="T7" fmla="*/ 77 h 180"/>
                        <a:gd name="T8" fmla="*/ 0 w 236"/>
                        <a:gd name="T9" fmla="*/ 150 h 180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236"/>
                        <a:gd name="T16" fmla="*/ 0 h 180"/>
                        <a:gd name="T17" fmla="*/ 236 w 236"/>
                        <a:gd name="T18" fmla="*/ 180 h 180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236" h="180">
                          <a:moveTo>
                            <a:pt x="0" y="180"/>
                          </a:moveTo>
                          <a:lnTo>
                            <a:pt x="0" y="91"/>
                          </a:lnTo>
                          <a:lnTo>
                            <a:pt x="236" y="0"/>
                          </a:lnTo>
                          <a:lnTo>
                            <a:pt x="234" y="87"/>
                          </a:lnTo>
                          <a:lnTo>
                            <a:pt x="0" y="180"/>
                          </a:lnTo>
                          <a:close/>
                        </a:path>
                      </a:pathLst>
                    </a:custGeom>
                    <a:solidFill>
                      <a:srgbClr val="6666FF"/>
                    </a:solidFill>
                    <a:ln w="0">
                      <a:solidFill>
                        <a:srgbClr val="6666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302" name="Freeform 323"/>
                    <p:cNvSpPr>
                      <a:spLocks/>
                    </p:cNvSpPr>
                    <p:nvPr/>
                  </p:nvSpPr>
                  <p:spPr bwMode="auto">
                    <a:xfrm>
                      <a:off x="3392" y="986"/>
                      <a:ext cx="236" cy="177"/>
                    </a:xfrm>
                    <a:custGeom>
                      <a:avLst/>
                      <a:gdLst>
                        <a:gd name="T0" fmla="*/ 0 w 236"/>
                        <a:gd name="T1" fmla="*/ 150 h 180"/>
                        <a:gd name="T2" fmla="*/ 0 w 236"/>
                        <a:gd name="T3" fmla="*/ 80 h 180"/>
                        <a:gd name="T4" fmla="*/ 236 w 236"/>
                        <a:gd name="T5" fmla="*/ 0 h 180"/>
                        <a:gd name="T6" fmla="*/ 234 w 236"/>
                        <a:gd name="T7" fmla="*/ 77 h 180"/>
                        <a:gd name="T8" fmla="*/ 0 w 236"/>
                        <a:gd name="T9" fmla="*/ 150 h 180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236"/>
                        <a:gd name="T16" fmla="*/ 0 h 180"/>
                        <a:gd name="T17" fmla="*/ 236 w 236"/>
                        <a:gd name="T18" fmla="*/ 180 h 180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236" h="180">
                          <a:moveTo>
                            <a:pt x="0" y="180"/>
                          </a:moveTo>
                          <a:lnTo>
                            <a:pt x="0" y="91"/>
                          </a:lnTo>
                          <a:lnTo>
                            <a:pt x="236" y="0"/>
                          </a:lnTo>
                          <a:lnTo>
                            <a:pt x="234" y="87"/>
                          </a:lnTo>
                          <a:lnTo>
                            <a:pt x="0" y="180"/>
                          </a:lnTo>
                        </a:path>
                      </a:pathLst>
                    </a:custGeom>
                    <a:noFill/>
                    <a:ln w="317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303" name="Freeform 324"/>
                    <p:cNvSpPr>
                      <a:spLocks noEditPoints="1"/>
                    </p:cNvSpPr>
                    <p:nvPr/>
                  </p:nvSpPr>
                  <p:spPr bwMode="auto">
                    <a:xfrm>
                      <a:off x="3452" y="1006"/>
                      <a:ext cx="90" cy="106"/>
                    </a:xfrm>
                    <a:custGeom>
                      <a:avLst/>
                      <a:gdLst>
                        <a:gd name="T0" fmla="*/ 42 w 90"/>
                        <a:gd name="T1" fmla="*/ 19 h 108"/>
                        <a:gd name="T2" fmla="*/ 48 w 90"/>
                        <a:gd name="T3" fmla="*/ 19 h 108"/>
                        <a:gd name="T4" fmla="*/ 53 w 90"/>
                        <a:gd name="T5" fmla="*/ 21 h 108"/>
                        <a:gd name="T6" fmla="*/ 59 w 90"/>
                        <a:gd name="T7" fmla="*/ 22 h 108"/>
                        <a:gd name="T8" fmla="*/ 63 w 90"/>
                        <a:gd name="T9" fmla="*/ 27 h 108"/>
                        <a:gd name="T10" fmla="*/ 64 w 90"/>
                        <a:gd name="T11" fmla="*/ 27 h 108"/>
                        <a:gd name="T12" fmla="*/ 66 w 90"/>
                        <a:gd name="T13" fmla="*/ 33 h 108"/>
                        <a:gd name="T14" fmla="*/ 66 w 90"/>
                        <a:gd name="T15" fmla="*/ 42 h 108"/>
                        <a:gd name="T16" fmla="*/ 66 w 90"/>
                        <a:gd name="T17" fmla="*/ 53 h 108"/>
                        <a:gd name="T18" fmla="*/ 64 w 90"/>
                        <a:gd name="T19" fmla="*/ 63 h 108"/>
                        <a:gd name="T20" fmla="*/ 61 w 90"/>
                        <a:gd name="T21" fmla="*/ 70 h 108"/>
                        <a:gd name="T22" fmla="*/ 55 w 90"/>
                        <a:gd name="T23" fmla="*/ 73 h 108"/>
                        <a:gd name="T24" fmla="*/ 50 w 90"/>
                        <a:gd name="T25" fmla="*/ 74 h 108"/>
                        <a:gd name="T26" fmla="*/ 42 w 90"/>
                        <a:gd name="T27" fmla="*/ 75 h 108"/>
                        <a:gd name="T28" fmla="*/ 20 w 90"/>
                        <a:gd name="T29" fmla="*/ 75 h 108"/>
                        <a:gd name="T30" fmla="*/ 20 w 90"/>
                        <a:gd name="T31" fmla="*/ 19 h 108"/>
                        <a:gd name="T32" fmla="*/ 42 w 90"/>
                        <a:gd name="T33" fmla="*/ 19 h 108"/>
                        <a:gd name="T34" fmla="*/ 46 w 90"/>
                        <a:gd name="T35" fmla="*/ 0 h 108"/>
                        <a:gd name="T36" fmla="*/ 0 w 90"/>
                        <a:gd name="T37" fmla="*/ 0 h 108"/>
                        <a:gd name="T38" fmla="*/ 0 w 90"/>
                        <a:gd name="T39" fmla="*/ 88 h 108"/>
                        <a:gd name="T40" fmla="*/ 46 w 90"/>
                        <a:gd name="T41" fmla="*/ 88 h 108"/>
                        <a:gd name="T42" fmla="*/ 61 w 90"/>
                        <a:gd name="T43" fmla="*/ 84 h 108"/>
                        <a:gd name="T44" fmla="*/ 72 w 90"/>
                        <a:gd name="T45" fmla="*/ 79 h 108"/>
                        <a:gd name="T46" fmla="*/ 81 w 90"/>
                        <a:gd name="T47" fmla="*/ 74 h 108"/>
                        <a:gd name="T48" fmla="*/ 89 w 90"/>
                        <a:gd name="T49" fmla="*/ 61 h 108"/>
                        <a:gd name="T50" fmla="*/ 90 w 90"/>
                        <a:gd name="T51" fmla="*/ 40 h 108"/>
                        <a:gd name="T52" fmla="*/ 89 w 90"/>
                        <a:gd name="T53" fmla="*/ 33 h 108"/>
                        <a:gd name="T54" fmla="*/ 89 w 90"/>
                        <a:gd name="T55" fmla="*/ 27 h 108"/>
                        <a:gd name="T56" fmla="*/ 85 w 90"/>
                        <a:gd name="T57" fmla="*/ 24 h 108"/>
                        <a:gd name="T58" fmla="*/ 81 w 90"/>
                        <a:gd name="T59" fmla="*/ 15 h 108"/>
                        <a:gd name="T60" fmla="*/ 76 w 90"/>
                        <a:gd name="T61" fmla="*/ 9 h 108"/>
                        <a:gd name="T62" fmla="*/ 68 w 90"/>
                        <a:gd name="T63" fmla="*/ 6 h 108"/>
                        <a:gd name="T64" fmla="*/ 63 w 90"/>
                        <a:gd name="T65" fmla="*/ 2 h 108"/>
                        <a:gd name="T66" fmla="*/ 55 w 90"/>
                        <a:gd name="T67" fmla="*/ 0 h 108"/>
                        <a:gd name="T68" fmla="*/ 46 w 90"/>
                        <a:gd name="T69" fmla="*/ 0 h 108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60000 65536"/>
                        <a:gd name="T82" fmla="*/ 0 60000 65536"/>
                        <a:gd name="T83" fmla="*/ 0 60000 65536"/>
                        <a:gd name="T84" fmla="*/ 0 60000 65536"/>
                        <a:gd name="T85" fmla="*/ 0 60000 65536"/>
                        <a:gd name="T86" fmla="*/ 0 60000 65536"/>
                        <a:gd name="T87" fmla="*/ 0 60000 65536"/>
                        <a:gd name="T88" fmla="*/ 0 60000 65536"/>
                        <a:gd name="T89" fmla="*/ 0 60000 65536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60000 65536"/>
                        <a:gd name="T100" fmla="*/ 0 60000 65536"/>
                        <a:gd name="T101" fmla="*/ 0 60000 65536"/>
                        <a:gd name="T102" fmla="*/ 0 60000 65536"/>
                        <a:gd name="T103" fmla="*/ 0 60000 65536"/>
                        <a:gd name="T104" fmla="*/ 0 60000 65536"/>
                        <a:gd name="T105" fmla="*/ 0 w 90"/>
                        <a:gd name="T106" fmla="*/ 0 h 108"/>
                        <a:gd name="T107" fmla="*/ 90 w 90"/>
                        <a:gd name="T108" fmla="*/ 108 h 108"/>
                      </a:gdLst>
                      <a:ahLst/>
                      <a:cxnLst>
                        <a:cxn ang="T70">
                          <a:pos x="T0" y="T1"/>
                        </a:cxn>
                        <a:cxn ang="T71">
                          <a:pos x="T2" y="T3"/>
                        </a:cxn>
                        <a:cxn ang="T72">
                          <a:pos x="T4" y="T5"/>
                        </a:cxn>
                        <a:cxn ang="T73">
                          <a:pos x="T6" y="T7"/>
                        </a:cxn>
                        <a:cxn ang="T74">
                          <a:pos x="T8" y="T9"/>
                        </a:cxn>
                        <a:cxn ang="T75">
                          <a:pos x="T10" y="T11"/>
                        </a:cxn>
                        <a:cxn ang="T76">
                          <a:pos x="T12" y="T13"/>
                        </a:cxn>
                        <a:cxn ang="T77">
                          <a:pos x="T14" y="T15"/>
                        </a:cxn>
                        <a:cxn ang="T78">
                          <a:pos x="T16" y="T17"/>
                        </a:cxn>
                        <a:cxn ang="T79">
                          <a:pos x="T18" y="T19"/>
                        </a:cxn>
                        <a:cxn ang="T80">
                          <a:pos x="T20" y="T21"/>
                        </a:cxn>
                        <a:cxn ang="T81">
                          <a:pos x="T22" y="T23"/>
                        </a:cxn>
                        <a:cxn ang="T82">
                          <a:pos x="T24" y="T25"/>
                        </a:cxn>
                        <a:cxn ang="T83">
                          <a:pos x="T26" y="T27"/>
                        </a:cxn>
                        <a:cxn ang="T84">
                          <a:pos x="T28" y="T29"/>
                        </a:cxn>
                        <a:cxn ang="T85">
                          <a:pos x="T30" y="T31"/>
                        </a:cxn>
                        <a:cxn ang="T86">
                          <a:pos x="T32" y="T33"/>
                        </a:cxn>
                        <a:cxn ang="T87">
                          <a:pos x="T34" y="T35"/>
                        </a:cxn>
                        <a:cxn ang="T88">
                          <a:pos x="T36" y="T37"/>
                        </a:cxn>
                        <a:cxn ang="T89">
                          <a:pos x="T38" y="T39"/>
                        </a:cxn>
                        <a:cxn ang="T90">
                          <a:pos x="T40" y="T41"/>
                        </a:cxn>
                        <a:cxn ang="T91">
                          <a:pos x="T42" y="T43"/>
                        </a:cxn>
                        <a:cxn ang="T92">
                          <a:pos x="T44" y="T45"/>
                        </a:cxn>
                        <a:cxn ang="T93">
                          <a:pos x="T46" y="T47"/>
                        </a:cxn>
                        <a:cxn ang="T94">
                          <a:pos x="T48" y="T49"/>
                        </a:cxn>
                        <a:cxn ang="T95">
                          <a:pos x="T50" y="T51"/>
                        </a:cxn>
                        <a:cxn ang="T96">
                          <a:pos x="T52" y="T53"/>
                        </a:cxn>
                        <a:cxn ang="T97">
                          <a:pos x="T54" y="T55"/>
                        </a:cxn>
                        <a:cxn ang="T98">
                          <a:pos x="T56" y="T57"/>
                        </a:cxn>
                        <a:cxn ang="T99">
                          <a:pos x="T58" y="T59"/>
                        </a:cxn>
                        <a:cxn ang="T100">
                          <a:pos x="T60" y="T61"/>
                        </a:cxn>
                        <a:cxn ang="T101">
                          <a:pos x="T62" y="T63"/>
                        </a:cxn>
                        <a:cxn ang="T102">
                          <a:pos x="T64" y="T65"/>
                        </a:cxn>
                        <a:cxn ang="T103">
                          <a:pos x="T66" y="T67"/>
                        </a:cxn>
                        <a:cxn ang="T104">
                          <a:pos x="T68" y="T69"/>
                        </a:cxn>
                      </a:cxnLst>
                      <a:rect l="T105" t="T106" r="T107" b="T108"/>
                      <a:pathLst>
                        <a:path w="90" h="108">
                          <a:moveTo>
                            <a:pt x="42" y="19"/>
                          </a:moveTo>
                          <a:lnTo>
                            <a:pt x="48" y="19"/>
                          </a:lnTo>
                          <a:lnTo>
                            <a:pt x="53" y="21"/>
                          </a:lnTo>
                          <a:lnTo>
                            <a:pt x="59" y="22"/>
                          </a:lnTo>
                          <a:lnTo>
                            <a:pt x="63" y="28"/>
                          </a:lnTo>
                          <a:lnTo>
                            <a:pt x="64" y="34"/>
                          </a:lnTo>
                          <a:lnTo>
                            <a:pt x="66" y="43"/>
                          </a:lnTo>
                          <a:lnTo>
                            <a:pt x="66" y="52"/>
                          </a:lnTo>
                          <a:lnTo>
                            <a:pt x="66" y="63"/>
                          </a:lnTo>
                          <a:lnTo>
                            <a:pt x="64" y="73"/>
                          </a:lnTo>
                          <a:lnTo>
                            <a:pt x="61" y="80"/>
                          </a:lnTo>
                          <a:lnTo>
                            <a:pt x="55" y="86"/>
                          </a:lnTo>
                          <a:lnTo>
                            <a:pt x="50" y="87"/>
                          </a:lnTo>
                          <a:lnTo>
                            <a:pt x="42" y="89"/>
                          </a:lnTo>
                          <a:lnTo>
                            <a:pt x="20" y="89"/>
                          </a:lnTo>
                          <a:lnTo>
                            <a:pt x="20" y="19"/>
                          </a:lnTo>
                          <a:lnTo>
                            <a:pt x="42" y="19"/>
                          </a:lnTo>
                          <a:close/>
                          <a:moveTo>
                            <a:pt x="46" y="0"/>
                          </a:moveTo>
                          <a:lnTo>
                            <a:pt x="0" y="0"/>
                          </a:lnTo>
                          <a:lnTo>
                            <a:pt x="0" y="108"/>
                          </a:lnTo>
                          <a:lnTo>
                            <a:pt x="46" y="108"/>
                          </a:lnTo>
                          <a:lnTo>
                            <a:pt x="61" y="104"/>
                          </a:lnTo>
                          <a:lnTo>
                            <a:pt x="72" y="98"/>
                          </a:lnTo>
                          <a:lnTo>
                            <a:pt x="81" y="87"/>
                          </a:lnTo>
                          <a:lnTo>
                            <a:pt x="89" y="71"/>
                          </a:lnTo>
                          <a:lnTo>
                            <a:pt x="90" y="50"/>
                          </a:lnTo>
                          <a:lnTo>
                            <a:pt x="89" y="43"/>
                          </a:lnTo>
                          <a:lnTo>
                            <a:pt x="89" y="34"/>
                          </a:lnTo>
                          <a:lnTo>
                            <a:pt x="85" y="24"/>
                          </a:lnTo>
                          <a:lnTo>
                            <a:pt x="81" y="15"/>
                          </a:lnTo>
                          <a:lnTo>
                            <a:pt x="76" y="9"/>
                          </a:lnTo>
                          <a:lnTo>
                            <a:pt x="68" y="6"/>
                          </a:lnTo>
                          <a:lnTo>
                            <a:pt x="63" y="2"/>
                          </a:lnTo>
                          <a:lnTo>
                            <a:pt x="55" y="0"/>
                          </a:lnTo>
                          <a:lnTo>
                            <a:pt x="46" y="0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0">
                      <a:solidFill>
                        <a:srgbClr val="FFFF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304" name="Freeform 325"/>
                    <p:cNvSpPr>
                      <a:spLocks/>
                    </p:cNvSpPr>
                    <p:nvPr/>
                  </p:nvSpPr>
                  <p:spPr bwMode="auto">
                    <a:xfrm>
                      <a:off x="3472" y="1025"/>
                      <a:ext cx="46" cy="69"/>
                    </a:xfrm>
                    <a:custGeom>
                      <a:avLst/>
                      <a:gdLst>
                        <a:gd name="T0" fmla="*/ 22 w 46"/>
                        <a:gd name="T1" fmla="*/ 0 h 70"/>
                        <a:gd name="T2" fmla="*/ 28 w 46"/>
                        <a:gd name="T3" fmla="*/ 0 h 70"/>
                        <a:gd name="T4" fmla="*/ 33 w 46"/>
                        <a:gd name="T5" fmla="*/ 2 h 70"/>
                        <a:gd name="T6" fmla="*/ 39 w 46"/>
                        <a:gd name="T7" fmla="*/ 3 h 70"/>
                        <a:gd name="T8" fmla="*/ 43 w 46"/>
                        <a:gd name="T9" fmla="*/ 9 h 70"/>
                        <a:gd name="T10" fmla="*/ 44 w 46"/>
                        <a:gd name="T11" fmla="*/ 15 h 70"/>
                        <a:gd name="T12" fmla="*/ 46 w 46"/>
                        <a:gd name="T13" fmla="*/ 24 h 70"/>
                        <a:gd name="T14" fmla="*/ 46 w 46"/>
                        <a:gd name="T15" fmla="*/ 33 h 70"/>
                        <a:gd name="T16" fmla="*/ 46 w 46"/>
                        <a:gd name="T17" fmla="*/ 35 h 70"/>
                        <a:gd name="T18" fmla="*/ 44 w 46"/>
                        <a:gd name="T19" fmla="*/ 44 h 70"/>
                        <a:gd name="T20" fmla="*/ 41 w 46"/>
                        <a:gd name="T21" fmla="*/ 51 h 70"/>
                        <a:gd name="T22" fmla="*/ 35 w 46"/>
                        <a:gd name="T23" fmla="*/ 57 h 70"/>
                        <a:gd name="T24" fmla="*/ 30 w 46"/>
                        <a:gd name="T25" fmla="*/ 58 h 70"/>
                        <a:gd name="T26" fmla="*/ 22 w 46"/>
                        <a:gd name="T27" fmla="*/ 60 h 70"/>
                        <a:gd name="T28" fmla="*/ 0 w 46"/>
                        <a:gd name="T29" fmla="*/ 60 h 70"/>
                        <a:gd name="T30" fmla="*/ 0 w 46"/>
                        <a:gd name="T31" fmla="*/ 0 h 70"/>
                        <a:gd name="T32" fmla="*/ 22 w 46"/>
                        <a:gd name="T33" fmla="*/ 0 h 70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w 46"/>
                        <a:gd name="T52" fmla="*/ 0 h 70"/>
                        <a:gd name="T53" fmla="*/ 46 w 46"/>
                        <a:gd name="T54" fmla="*/ 70 h 70"/>
                      </a:gdLst>
                      <a:ahLst/>
                      <a:cxnLst>
                        <a:cxn ang="T34">
                          <a:pos x="T0" y="T1"/>
                        </a:cxn>
                        <a:cxn ang="T35">
                          <a:pos x="T2" y="T3"/>
                        </a:cxn>
                        <a:cxn ang="T36">
                          <a:pos x="T4" y="T5"/>
                        </a:cxn>
                        <a:cxn ang="T37">
                          <a:pos x="T6" y="T7"/>
                        </a:cxn>
                        <a:cxn ang="T38">
                          <a:pos x="T8" y="T9"/>
                        </a:cxn>
                        <a:cxn ang="T39">
                          <a:pos x="T10" y="T11"/>
                        </a:cxn>
                        <a:cxn ang="T40">
                          <a:pos x="T12" y="T13"/>
                        </a:cxn>
                        <a:cxn ang="T41">
                          <a:pos x="T14" y="T15"/>
                        </a:cxn>
                        <a:cxn ang="T42">
                          <a:pos x="T16" y="T17"/>
                        </a:cxn>
                        <a:cxn ang="T43">
                          <a:pos x="T18" y="T19"/>
                        </a:cxn>
                        <a:cxn ang="T44">
                          <a:pos x="T20" y="T21"/>
                        </a:cxn>
                        <a:cxn ang="T45">
                          <a:pos x="T22" y="T23"/>
                        </a:cxn>
                        <a:cxn ang="T46">
                          <a:pos x="T24" y="T25"/>
                        </a:cxn>
                        <a:cxn ang="T47">
                          <a:pos x="T26" y="T27"/>
                        </a:cxn>
                        <a:cxn ang="T48">
                          <a:pos x="T28" y="T29"/>
                        </a:cxn>
                        <a:cxn ang="T49">
                          <a:pos x="T30" y="T31"/>
                        </a:cxn>
                        <a:cxn ang="T50">
                          <a:pos x="T32" y="T33"/>
                        </a:cxn>
                      </a:cxnLst>
                      <a:rect l="T51" t="T52" r="T53" b="T54"/>
                      <a:pathLst>
                        <a:path w="46" h="70">
                          <a:moveTo>
                            <a:pt x="22" y="0"/>
                          </a:moveTo>
                          <a:lnTo>
                            <a:pt x="28" y="0"/>
                          </a:lnTo>
                          <a:lnTo>
                            <a:pt x="33" y="2"/>
                          </a:lnTo>
                          <a:lnTo>
                            <a:pt x="39" y="3"/>
                          </a:lnTo>
                          <a:lnTo>
                            <a:pt x="43" y="9"/>
                          </a:lnTo>
                          <a:lnTo>
                            <a:pt x="44" y="15"/>
                          </a:lnTo>
                          <a:lnTo>
                            <a:pt x="46" y="24"/>
                          </a:lnTo>
                          <a:lnTo>
                            <a:pt x="46" y="33"/>
                          </a:lnTo>
                          <a:lnTo>
                            <a:pt x="46" y="44"/>
                          </a:lnTo>
                          <a:lnTo>
                            <a:pt x="44" y="54"/>
                          </a:lnTo>
                          <a:lnTo>
                            <a:pt x="41" y="61"/>
                          </a:lnTo>
                          <a:lnTo>
                            <a:pt x="35" y="67"/>
                          </a:lnTo>
                          <a:lnTo>
                            <a:pt x="30" y="68"/>
                          </a:lnTo>
                          <a:lnTo>
                            <a:pt x="22" y="70"/>
                          </a:lnTo>
                          <a:lnTo>
                            <a:pt x="0" y="70"/>
                          </a:lnTo>
                          <a:lnTo>
                            <a:pt x="0" y="0"/>
                          </a:lnTo>
                          <a:lnTo>
                            <a:pt x="22" y="0"/>
                          </a:lnTo>
                        </a:path>
                      </a:pathLst>
                    </a:cu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305" name="Freeform 326"/>
                    <p:cNvSpPr>
                      <a:spLocks/>
                    </p:cNvSpPr>
                    <p:nvPr/>
                  </p:nvSpPr>
                  <p:spPr bwMode="auto">
                    <a:xfrm>
                      <a:off x="3452" y="1006"/>
                      <a:ext cx="90" cy="106"/>
                    </a:xfrm>
                    <a:custGeom>
                      <a:avLst/>
                      <a:gdLst>
                        <a:gd name="T0" fmla="*/ 46 w 90"/>
                        <a:gd name="T1" fmla="*/ 0 h 108"/>
                        <a:gd name="T2" fmla="*/ 0 w 90"/>
                        <a:gd name="T3" fmla="*/ 0 h 108"/>
                        <a:gd name="T4" fmla="*/ 0 w 90"/>
                        <a:gd name="T5" fmla="*/ 88 h 108"/>
                        <a:gd name="T6" fmla="*/ 46 w 90"/>
                        <a:gd name="T7" fmla="*/ 88 h 108"/>
                        <a:gd name="T8" fmla="*/ 61 w 90"/>
                        <a:gd name="T9" fmla="*/ 84 h 108"/>
                        <a:gd name="T10" fmla="*/ 72 w 90"/>
                        <a:gd name="T11" fmla="*/ 79 h 108"/>
                        <a:gd name="T12" fmla="*/ 81 w 90"/>
                        <a:gd name="T13" fmla="*/ 74 h 108"/>
                        <a:gd name="T14" fmla="*/ 89 w 90"/>
                        <a:gd name="T15" fmla="*/ 61 h 108"/>
                        <a:gd name="T16" fmla="*/ 90 w 90"/>
                        <a:gd name="T17" fmla="*/ 40 h 108"/>
                        <a:gd name="T18" fmla="*/ 89 w 90"/>
                        <a:gd name="T19" fmla="*/ 33 h 108"/>
                        <a:gd name="T20" fmla="*/ 89 w 90"/>
                        <a:gd name="T21" fmla="*/ 27 h 108"/>
                        <a:gd name="T22" fmla="*/ 85 w 90"/>
                        <a:gd name="T23" fmla="*/ 24 h 108"/>
                        <a:gd name="T24" fmla="*/ 81 w 90"/>
                        <a:gd name="T25" fmla="*/ 15 h 108"/>
                        <a:gd name="T26" fmla="*/ 76 w 90"/>
                        <a:gd name="T27" fmla="*/ 9 h 108"/>
                        <a:gd name="T28" fmla="*/ 68 w 90"/>
                        <a:gd name="T29" fmla="*/ 6 h 108"/>
                        <a:gd name="T30" fmla="*/ 63 w 90"/>
                        <a:gd name="T31" fmla="*/ 2 h 108"/>
                        <a:gd name="T32" fmla="*/ 55 w 90"/>
                        <a:gd name="T33" fmla="*/ 0 h 108"/>
                        <a:gd name="T34" fmla="*/ 46 w 90"/>
                        <a:gd name="T35" fmla="*/ 0 h 108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w 90"/>
                        <a:gd name="T55" fmla="*/ 0 h 108"/>
                        <a:gd name="T56" fmla="*/ 90 w 90"/>
                        <a:gd name="T57" fmla="*/ 108 h 108"/>
                      </a:gdLst>
                      <a:ahLst/>
                      <a:cxnLst>
                        <a:cxn ang="T36">
                          <a:pos x="T0" y="T1"/>
                        </a:cxn>
                        <a:cxn ang="T37">
                          <a:pos x="T2" y="T3"/>
                        </a:cxn>
                        <a:cxn ang="T38">
                          <a:pos x="T4" y="T5"/>
                        </a:cxn>
                        <a:cxn ang="T39">
                          <a:pos x="T6" y="T7"/>
                        </a:cxn>
                        <a:cxn ang="T40">
                          <a:pos x="T8" y="T9"/>
                        </a:cxn>
                        <a:cxn ang="T41">
                          <a:pos x="T10" y="T11"/>
                        </a:cxn>
                        <a:cxn ang="T42">
                          <a:pos x="T12" y="T13"/>
                        </a:cxn>
                        <a:cxn ang="T43">
                          <a:pos x="T14" y="T15"/>
                        </a:cxn>
                        <a:cxn ang="T44">
                          <a:pos x="T16" y="T17"/>
                        </a:cxn>
                        <a:cxn ang="T45">
                          <a:pos x="T18" y="T19"/>
                        </a:cxn>
                        <a:cxn ang="T46">
                          <a:pos x="T20" y="T21"/>
                        </a:cxn>
                        <a:cxn ang="T47">
                          <a:pos x="T22" y="T23"/>
                        </a:cxn>
                        <a:cxn ang="T48">
                          <a:pos x="T24" y="T25"/>
                        </a:cxn>
                        <a:cxn ang="T49">
                          <a:pos x="T26" y="T27"/>
                        </a:cxn>
                        <a:cxn ang="T50">
                          <a:pos x="T28" y="T29"/>
                        </a:cxn>
                        <a:cxn ang="T51">
                          <a:pos x="T30" y="T31"/>
                        </a:cxn>
                        <a:cxn ang="T52">
                          <a:pos x="T32" y="T33"/>
                        </a:cxn>
                        <a:cxn ang="T53">
                          <a:pos x="T34" y="T35"/>
                        </a:cxn>
                      </a:cxnLst>
                      <a:rect l="T54" t="T55" r="T56" b="T57"/>
                      <a:pathLst>
                        <a:path w="90" h="108">
                          <a:moveTo>
                            <a:pt x="46" y="0"/>
                          </a:moveTo>
                          <a:lnTo>
                            <a:pt x="0" y="0"/>
                          </a:lnTo>
                          <a:lnTo>
                            <a:pt x="0" y="108"/>
                          </a:lnTo>
                          <a:lnTo>
                            <a:pt x="46" y="108"/>
                          </a:lnTo>
                          <a:lnTo>
                            <a:pt x="61" y="104"/>
                          </a:lnTo>
                          <a:lnTo>
                            <a:pt x="72" y="98"/>
                          </a:lnTo>
                          <a:lnTo>
                            <a:pt x="81" y="87"/>
                          </a:lnTo>
                          <a:lnTo>
                            <a:pt x="89" y="71"/>
                          </a:lnTo>
                          <a:lnTo>
                            <a:pt x="90" y="50"/>
                          </a:lnTo>
                          <a:lnTo>
                            <a:pt x="89" y="43"/>
                          </a:lnTo>
                          <a:lnTo>
                            <a:pt x="89" y="34"/>
                          </a:lnTo>
                          <a:lnTo>
                            <a:pt x="85" y="24"/>
                          </a:lnTo>
                          <a:lnTo>
                            <a:pt x="81" y="15"/>
                          </a:lnTo>
                          <a:lnTo>
                            <a:pt x="76" y="9"/>
                          </a:lnTo>
                          <a:lnTo>
                            <a:pt x="68" y="6"/>
                          </a:lnTo>
                          <a:lnTo>
                            <a:pt x="63" y="2"/>
                          </a:lnTo>
                          <a:lnTo>
                            <a:pt x="55" y="0"/>
                          </a:lnTo>
                          <a:lnTo>
                            <a:pt x="46" y="0"/>
                          </a:lnTo>
                        </a:path>
                      </a:pathLst>
                    </a:cu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306" name="Freeform 327"/>
                    <p:cNvSpPr>
                      <a:spLocks/>
                    </p:cNvSpPr>
                    <p:nvPr/>
                  </p:nvSpPr>
                  <p:spPr bwMode="auto">
                    <a:xfrm>
                      <a:off x="2925" y="1160"/>
                      <a:ext cx="89" cy="128"/>
                    </a:xfrm>
                    <a:custGeom>
                      <a:avLst/>
                      <a:gdLst>
                        <a:gd name="T0" fmla="*/ 89 w 89"/>
                        <a:gd name="T1" fmla="*/ 110 h 130"/>
                        <a:gd name="T2" fmla="*/ 89 w 89"/>
                        <a:gd name="T3" fmla="*/ 32 h 130"/>
                        <a:gd name="T4" fmla="*/ 0 w 89"/>
                        <a:gd name="T5" fmla="*/ 0 h 130"/>
                        <a:gd name="T6" fmla="*/ 0 w 89"/>
                        <a:gd name="T7" fmla="*/ 79 h 130"/>
                        <a:gd name="T8" fmla="*/ 89 w 89"/>
                        <a:gd name="T9" fmla="*/ 110 h 130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89"/>
                        <a:gd name="T16" fmla="*/ 0 h 130"/>
                        <a:gd name="T17" fmla="*/ 89 w 89"/>
                        <a:gd name="T18" fmla="*/ 130 h 130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89" h="130">
                          <a:moveTo>
                            <a:pt x="89" y="130"/>
                          </a:moveTo>
                          <a:lnTo>
                            <a:pt x="89" y="41"/>
                          </a:lnTo>
                          <a:lnTo>
                            <a:pt x="0" y="0"/>
                          </a:lnTo>
                          <a:lnTo>
                            <a:pt x="0" y="89"/>
                          </a:lnTo>
                          <a:lnTo>
                            <a:pt x="89" y="130"/>
                          </a:lnTo>
                          <a:close/>
                        </a:path>
                      </a:pathLst>
                    </a:custGeom>
                    <a:solidFill>
                      <a:srgbClr val="0000FF"/>
                    </a:solidFill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307" name="Freeform 328"/>
                    <p:cNvSpPr>
                      <a:spLocks/>
                    </p:cNvSpPr>
                    <p:nvPr/>
                  </p:nvSpPr>
                  <p:spPr bwMode="auto">
                    <a:xfrm>
                      <a:off x="2925" y="1160"/>
                      <a:ext cx="89" cy="128"/>
                    </a:xfrm>
                    <a:custGeom>
                      <a:avLst/>
                      <a:gdLst>
                        <a:gd name="T0" fmla="*/ 89 w 89"/>
                        <a:gd name="T1" fmla="*/ 110 h 130"/>
                        <a:gd name="T2" fmla="*/ 89 w 89"/>
                        <a:gd name="T3" fmla="*/ 32 h 130"/>
                        <a:gd name="T4" fmla="*/ 0 w 89"/>
                        <a:gd name="T5" fmla="*/ 0 h 130"/>
                        <a:gd name="T6" fmla="*/ 0 w 89"/>
                        <a:gd name="T7" fmla="*/ 79 h 130"/>
                        <a:gd name="T8" fmla="*/ 89 w 89"/>
                        <a:gd name="T9" fmla="*/ 110 h 130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89"/>
                        <a:gd name="T16" fmla="*/ 0 h 130"/>
                        <a:gd name="T17" fmla="*/ 89 w 89"/>
                        <a:gd name="T18" fmla="*/ 130 h 130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89" h="130">
                          <a:moveTo>
                            <a:pt x="89" y="130"/>
                          </a:moveTo>
                          <a:lnTo>
                            <a:pt x="89" y="41"/>
                          </a:lnTo>
                          <a:lnTo>
                            <a:pt x="0" y="0"/>
                          </a:lnTo>
                          <a:lnTo>
                            <a:pt x="0" y="89"/>
                          </a:lnTo>
                          <a:lnTo>
                            <a:pt x="89" y="130"/>
                          </a:lnTo>
                        </a:path>
                      </a:pathLst>
                    </a:custGeom>
                    <a:noFill/>
                    <a:ln w="317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308" name="Freeform 329"/>
                    <p:cNvSpPr>
                      <a:spLocks/>
                    </p:cNvSpPr>
                    <p:nvPr/>
                  </p:nvSpPr>
                  <p:spPr bwMode="auto">
                    <a:xfrm>
                      <a:off x="2925" y="1130"/>
                      <a:ext cx="176" cy="70"/>
                    </a:xfrm>
                    <a:custGeom>
                      <a:avLst/>
                      <a:gdLst>
                        <a:gd name="T0" fmla="*/ 176 w 176"/>
                        <a:gd name="T1" fmla="*/ 35 h 71"/>
                        <a:gd name="T2" fmla="*/ 89 w 176"/>
                        <a:gd name="T3" fmla="*/ 61 h 71"/>
                        <a:gd name="T4" fmla="*/ 0 w 176"/>
                        <a:gd name="T5" fmla="*/ 30 h 71"/>
                        <a:gd name="T6" fmla="*/ 87 w 176"/>
                        <a:gd name="T7" fmla="*/ 0 h 71"/>
                        <a:gd name="T8" fmla="*/ 176 w 176"/>
                        <a:gd name="T9" fmla="*/ 35 h 71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176"/>
                        <a:gd name="T16" fmla="*/ 0 h 71"/>
                        <a:gd name="T17" fmla="*/ 176 w 176"/>
                        <a:gd name="T18" fmla="*/ 71 h 71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176" h="71">
                          <a:moveTo>
                            <a:pt x="176" y="39"/>
                          </a:moveTo>
                          <a:lnTo>
                            <a:pt x="89" y="71"/>
                          </a:lnTo>
                          <a:lnTo>
                            <a:pt x="0" y="30"/>
                          </a:lnTo>
                          <a:lnTo>
                            <a:pt x="87" y="0"/>
                          </a:lnTo>
                          <a:lnTo>
                            <a:pt x="176" y="39"/>
                          </a:lnTo>
                          <a:close/>
                        </a:path>
                      </a:pathLst>
                    </a:custGeom>
                    <a:solidFill>
                      <a:srgbClr val="6666FF"/>
                    </a:solidFill>
                    <a:ln w="0">
                      <a:solidFill>
                        <a:srgbClr val="6666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309" name="Freeform 330"/>
                    <p:cNvSpPr>
                      <a:spLocks/>
                    </p:cNvSpPr>
                    <p:nvPr/>
                  </p:nvSpPr>
                  <p:spPr bwMode="auto">
                    <a:xfrm>
                      <a:off x="3014" y="1169"/>
                      <a:ext cx="87" cy="119"/>
                    </a:xfrm>
                    <a:custGeom>
                      <a:avLst/>
                      <a:gdLst>
                        <a:gd name="T0" fmla="*/ 0 w 87"/>
                        <a:gd name="T1" fmla="*/ 101 h 121"/>
                        <a:gd name="T2" fmla="*/ 0 w 87"/>
                        <a:gd name="T3" fmla="*/ 30 h 121"/>
                        <a:gd name="T4" fmla="*/ 87 w 87"/>
                        <a:gd name="T5" fmla="*/ 0 h 121"/>
                        <a:gd name="T6" fmla="*/ 87 w 87"/>
                        <a:gd name="T7" fmla="*/ 76 h 121"/>
                        <a:gd name="T8" fmla="*/ 0 w 87"/>
                        <a:gd name="T9" fmla="*/ 101 h 121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87"/>
                        <a:gd name="T16" fmla="*/ 0 h 121"/>
                        <a:gd name="T17" fmla="*/ 87 w 87"/>
                        <a:gd name="T18" fmla="*/ 121 h 121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87" h="121">
                          <a:moveTo>
                            <a:pt x="0" y="121"/>
                          </a:moveTo>
                          <a:lnTo>
                            <a:pt x="0" y="32"/>
                          </a:lnTo>
                          <a:lnTo>
                            <a:pt x="87" y="0"/>
                          </a:lnTo>
                          <a:lnTo>
                            <a:pt x="87" y="86"/>
                          </a:lnTo>
                          <a:lnTo>
                            <a:pt x="0" y="121"/>
                          </a:lnTo>
                          <a:close/>
                        </a:path>
                      </a:pathLst>
                    </a:custGeom>
                    <a:solidFill>
                      <a:srgbClr val="6666FF"/>
                    </a:solidFill>
                    <a:ln w="0">
                      <a:solidFill>
                        <a:srgbClr val="6666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310" name="Freeform 332"/>
                    <p:cNvSpPr>
                      <a:spLocks/>
                    </p:cNvSpPr>
                    <p:nvPr/>
                  </p:nvSpPr>
                  <p:spPr bwMode="auto">
                    <a:xfrm>
                      <a:off x="3099" y="1110"/>
                      <a:ext cx="238" cy="105"/>
                    </a:xfrm>
                    <a:custGeom>
                      <a:avLst/>
                      <a:gdLst>
                        <a:gd name="T0" fmla="*/ 238 w 238"/>
                        <a:gd name="T1" fmla="*/ 0 h 106"/>
                        <a:gd name="T2" fmla="*/ 206 w 238"/>
                        <a:gd name="T3" fmla="*/ 30 h 106"/>
                        <a:gd name="T4" fmla="*/ 184 w 238"/>
                        <a:gd name="T5" fmla="*/ 15 h 106"/>
                        <a:gd name="T6" fmla="*/ 165 w 238"/>
                        <a:gd name="T7" fmla="*/ 41 h 106"/>
                        <a:gd name="T8" fmla="*/ 145 w 238"/>
                        <a:gd name="T9" fmla="*/ 26 h 106"/>
                        <a:gd name="T10" fmla="*/ 132 w 238"/>
                        <a:gd name="T11" fmla="*/ 53 h 106"/>
                        <a:gd name="T12" fmla="*/ 112 w 238"/>
                        <a:gd name="T13" fmla="*/ 43 h 106"/>
                        <a:gd name="T14" fmla="*/ 100 w 238"/>
                        <a:gd name="T15" fmla="*/ 61 h 106"/>
                        <a:gd name="T16" fmla="*/ 78 w 238"/>
                        <a:gd name="T17" fmla="*/ 53 h 106"/>
                        <a:gd name="T18" fmla="*/ 67 w 238"/>
                        <a:gd name="T19" fmla="*/ 73 h 106"/>
                        <a:gd name="T20" fmla="*/ 45 w 238"/>
                        <a:gd name="T21" fmla="*/ 59 h 106"/>
                        <a:gd name="T22" fmla="*/ 32 w 238"/>
                        <a:gd name="T23" fmla="*/ 86 h 106"/>
                        <a:gd name="T24" fmla="*/ 15 w 238"/>
                        <a:gd name="T25" fmla="*/ 68 h 106"/>
                        <a:gd name="T26" fmla="*/ 0 w 238"/>
                        <a:gd name="T27" fmla="*/ 96 h 10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w 238"/>
                        <a:gd name="T43" fmla="*/ 0 h 106"/>
                        <a:gd name="T44" fmla="*/ 238 w 238"/>
                        <a:gd name="T45" fmla="*/ 106 h 106"/>
                      </a:gdLst>
                      <a:ahLst/>
                      <a:cxnLst>
                        <a:cxn ang="T28">
                          <a:pos x="T0" y="T1"/>
                        </a:cxn>
                        <a:cxn ang="T29">
                          <a:pos x="T2" y="T3"/>
                        </a:cxn>
                        <a:cxn ang="T30">
                          <a:pos x="T4" y="T5"/>
                        </a:cxn>
                        <a:cxn ang="T31">
                          <a:pos x="T6" y="T7"/>
                        </a:cxn>
                        <a:cxn ang="T32">
                          <a:pos x="T8" y="T9"/>
                        </a:cxn>
                        <a:cxn ang="T33">
                          <a:pos x="T10" y="T11"/>
                        </a:cxn>
                        <a:cxn ang="T34">
                          <a:pos x="T12" y="T13"/>
                        </a:cxn>
                        <a:cxn ang="T35">
                          <a:pos x="T14" y="T15"/>
                        </a:cxn>
                        <a:cxn ang="T36">
                          <a:pos x="T16" y="T17"/>
                        </a:cxn>
                        <a:cxn ang="T37">
                          <a:pos x="T18" y="T19"/>
                        </a:cxn>
                        <a:cxn ang="T38">
                          <a:pos x="T20" y="T21"/>
                        </a:cxn>
                        <a:cxn ang="T39">
                          <a:pos x="T22" y="T23"/>
                        </a:cxn>
                        <a:cxn ang="T40">
                          <a:pos x="T24" y="T25"/>
                        </a:cxn>
                        <a:cxn ang="T41">
                          <a:pos x="T26" y="T27"/>
                        </a:cxn>
                      </a:cxnLst>
                      <a:rect l="T42" t="T43" r="T44" b="T45"/>
                      <a:pathLst>
                        <a:path w="238" h="106">
                          <a:moveTo>
                            <a:pt x="238" y="0"/>
                          </a:moveTo>
                          <a:lnTo>
                            <a:pt x="206" y="30"/>
                          </a:lnTo>
                          <a:lnTo>
                            <a:pt x="184" y="15"/>
                          </a:lnTo>
                          <a:lnTo>
                            <a:pt x="165" y="41"/>
                          </a:lnTo>
                          <a:lnTo>
                            <a:pt x="145" y="26"/>
                          </a:lnTo>
                          <a:lnTo>
                            <a:pt x="132" y="54"/>
                          </a:lnTo>
                          <a:lnTo>
                            <a:pt x="112" y="43"/>
                          </a:lnTo>
                          <a:lnTo>
                            <a:pt x="100" y="71"/>
                          </a:lnTo>
                          <a:lnTo>
                            <a:pt x="78" y="56"/>
                          </a:lnTo>
                          <a:lnTo>
                            <a:pt x="67" y="83"/>
                          </a:lnTo>
                          <a:lnTo>
                            <a:pt x="45" y="69"/>
                          </a:lnTo>
                          <a:lnTo>
                            <a:pt x="32" y="96"/>
                          </a:lnTo>
                          <a:lnTo>
                            <a:pt x="15" y="78"/>
                          </a:lnTo>
                          <a:lnTo>
                            <a:pt x="0" y="106"/>
                          </a:lnTo>
                        </a:path>
                      </a:pathLst>
                    </a:custGeom>
                    <a:noFill/>
                    <a:ln w="11113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311" name="Line 333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877" y="1234"/>
                      <a:ext cx="92" cy="40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</p:grpSp>
              <p:sp>
                <p:nvSpPr>
                  <p:cNvPr id="295" name="Freeform 331"/>
                  <p:cNvSpPr>
                    <a:spLocks/>
                  </p:cNvSpPr>
                  <p:nvPr/>
                </p:nvSpPr>
                <p:spPr bwMode="auto">
                  <a:xfrm>
                    <a:off x="2400" y="1275"/>
                    <a:ext cx="477" cy="636"/>
                  </a:xfrm>
                  <a:custGeom>
                    <a:avLst/>
                    <a:gdLst>
                      <a:gd name="T0" fmla="*/ 0 w 477"/>
                      <a:gd name="T1" fmla="*/ 636 h 636"/>
                      <a:gd name="T2" fmla="*/ 247 w 477"/>
                      <a:gd name="T3" fmla="*/ 493 h 636"/>
                      <a:gd name="T4" fmla="*/ 477 w 477"/>
                      <a:gd name="T5" fmla="*/ 0 h 636"/>
                      <a:gd name="T6" fmla="*/ 0 60000 65536"/>
                      <a:gd name="T7" fmla="*/ 0 60000 65536"/>
                      <a:gd name="T8" fmla="*/ 0 60000 65536"/>
                      <a:gd name="T9" fmla="*/ 0 w 477"/>
                      <a:gd name="T10" fmla="*/ 0 h 636"/>
                      <a:gd name="T11" fmla="*/ 477 w 477"/>
                      <a:gd name="T12" fmla="*/ 636 h 6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477" h="636">
                        <a:moveTo>
                          <a:pt x="0" y="636"/>
                        </a:moveTo>
                        <a:lnTo>
                          <a:pt x="247" y="493"/>
                        </a:lnTo>
                        <a:lnTo>
                          <a:pt x="477" y="0"/>
                        </a:lnTo>
                      </a:path>
                    </a:pathLst>
                  </a:custGeom>
                  <a:noFill/>
                  <a:ln w="11113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</p:grpSp>
            <p:grpSp>
              <p:nvGrpSpPr>
                <p:cNvPr id="31" name="Group 429"/>
                <p:cNvGrpSpPr>
                  <a:grpSpLocks/>
                </p:cNvGrpSpPr>
                <p:nvPr/>
              </p:nvGrpSpPr>
              <p:grpSpPr bwMode="auto">
                <a:xfrm>
                  <a:off x="1143000" y="2286001"/>
                  <a:ext cx="4473576" cy="2576513"/>
                  <a:chOff x="672" y="1440"/>
                  <a:chExt cx="2818" cy="1623"/>
                </a:xfrm>
              </p:grpSpPr>
              <p:sp>
                <p:nvSpPr>
                  <p:cNvPr id="111" name="Freeform 135"/>
                  <p:cNvSpPr>
                    <a:spLocks/>
                  </p:cNvSpPr>
                  <p:nvPr/>
                </p:nvSpPr>
                <p:spPr bwMode="auto">
                  <a:xfrm>
                    <a:off x="672" y="2375"/>
                    <a:ext cx="1687" cy="688"/>
                  </a:xfrm>
                  <a:custGeom>
                    <a:avLst/>
                    <a:gdLst>
                      <a:gd name="T0" fmla="*/ 934 w 1687"/>
                      <a:gd name="T1" fmla="*/ 0 h 688"/>
                      <a:gd name="T2" fmla="*/ 794 w 1687"/>
                      <a:gd name="T3" fmla="*/ 17 h 688"/>
                      <a:gd name="T4" fmla="*/ 756 w 1687"/>
                      <a:gd name="T5" fmla="*/ 39 h 688"/>
                      <a:gd name="T6" fmla="*/ 727 w 1687"/>
                      <a:gd name="T7" fmla="*/ 60 h 688"/>
                      <a:gd name="T8" fmla="*/ 705 w 1687"/>
                      <a:gd name="T9" fmla="*/ 76 h 688"/>
                      <a:gd name="T10" fmla="*/ 692 w 1687"/>
                      <a:gd name="T11" fmla="*/ 89 h 688"/>
                      <a:gd name="T12" fmla="*/ 682 w 1687"/>
                      <a:gd name="T13" fmla="*/ 99 h 688"/>
                      <a:gd name="T14" fmla="*/ 680 w 1687"/>
                      <a:gd name="T15" fmla="*/ 101 h 688"/>
                      <a:gd name="T16" fmla="*/ 649 w 1687"/>
                      <a:gd name="T17" fmla="*/ 136 h 688"/>
                      <a:gd name="T18" fmla="*/ 628 w 1687"/>
                      <a:gd name="T19" fmla="*/ 169 h 688"/>
                      <a:gd name="T20" fmla="*/ 616 w 1687"/>
                      <a:gd name="T21" fmla="*/ 202 h 688"/>
                      <a:gd name="T22" fmla="*/ 612 w 1687"/>
                      <a:gd name="T23" fmla="*/ 232 h 688"/>
                      <a:gd name="T24" fmla="*/ 614 w 1687"/>
                      <a:gd name="T25" fmla="*/ 260 h 688"/>
                      <a:gd name="T26" fmla="*/ 617 w 1687"/>
                      <a:gd name="T27" fmla="*/ 286 h 688"/>
                      <a:gd name="T28" fmla="*/ 627 w 1687"/>
                      <a:gd name="T29" fmla="*/ 308 h 688"/>
                      <a:gd name="T30" fmla="*/ 634 w 1687"/>
                      <a:gd name="T31" fmla="*/ 325 h 688"/>
                      <a:gd name="T32" fmla="*/ 643 w 1687"/>
                      <a:gd name="T33" fmla="*/ 338 h 688"/>
                      <a:gd name="T34" fmla="*/ 649 w 1687"/>
                      <a:gd name="T35" fmla="*/ 347 h 688"/>
                      <a:gd name="T36" fmla="*/ 651 w 1687"/>
                      <a:gd name="T37" fmla="*/ 349 h 688"/>
                      <a:gd name="T38" fmla="*/ 682 w 1687"/>
                      <a:gd name="T39" fmla="*/ 384 h 688"/>
                      <a:gd name="T40" fmla="*/ 719 w 1687"/>
                      <a:gd name="T41" fmla="*/ 412 h 688"/>
                      <a:gd name="T42" fmla="*/ 758 w 1687"/>
                      <a:gd name="T43" fmla="*/ 434 h 688"/>
                      <a:gd name="T44" fmla="*/ 797 w 1687"/>
                      <a:gd name="T45" fmla="*/ 451 h 688"/>
                      <a:gd name="T46" fmla="*/ 834 w 1687"/>
                      <a:gd name="T47" fmla="*/ 462 h 688"/>
                      <a:gd name="T48" fmla="*/ 866 w 1687"/>
                      <a:gd name="T49" fmla="*/ 471 h 688"/>
                      <a:gd name="T50" fmla="*/ 892 w 1687"/>
                      <a:gd name="T51" fmla="*/ 477 h 688"/>
                      <a:gd name="T52" fmla="*/ 910 w 1687"/>
                      <a:gd name="T53" fmla="*/ 479 h 688"/>
                      <a:gd name="T54" fmla="*/ 916 w 1687"/>
                      <a:gd name="T55" fmla="*/ 481 h 688"/>
                      <a:gd name="T56" fmla="*/ 992 w 1687"/>
                      <a:gd name="T57" fmla="*/ 486 h 688"/>
                      <a:gd name="T58" fmla="*/ 1059 w 1687"/>
                      <a:gd name="T59" fmla="*/ 488 h 688"/>
                      <a:gd name="T60" fmla="*/ 1114 w 1687"/>
                      <a:gd name="T61" fmla="*/ 488 h 688"/>
                      <a:gd name="T62" fmla="*/ 1161 w 1687"/>
                      <a:gd name="T63" fmla="*/ 486 h 688"/>
                      <a:gd name="T64" fmla="*/ 1198 w 1687"/>
                      <a:gd name="T65" fmla="*/ 482 h 688"/>
                      <a:gd name="T66" fmla="*/ 1227 w 1687"/>
                      <a:gd name="T67" fmla="*/ 479 h 688"/>
                      <a:gd name="T68" fmla="*/ 1250 w 1687"/>
                      <a:gd name="T69" fmla="*/ 473 h 688"/>
                      <a:gd name="T70" fmla="*/ 1265 w 1687"/>
                      <a:gd name="T71" fmla="*/ 470 h 688"/>
                      <a:gd name="T72" fmla="*/ 1274 w 1687"/>
                      <a:gd name="T73" fmla="*/ 468 h 688"/>
                      <a:gd name="T74" fmla="*/ 1277 w 1687"/>
                      <a:gd name="T75" fmla="*/ 466 h 688"/>
                      <a:gd name="T76" fmla="*/ 1320 w 1687"/>
                      <a:gd name="T77" fmla="*/ 453 h 688"/>
                      <a:gd name="T78" fmla="*/ 1361 w 1687"/>
                      <a:gd name="T79" fmla="*/ 436 h 688"/>
                      <a:gd name="T80" fmla="*/ 1402 w 1687"/>
                      <a:gd name="T81" fmla="*/ 419 h 688"/>
                      <a:gd name="T82" fmla="*/ 1441 w 1687"/>
                      <a:gd name="T83" fmla="*/ 401 h 688"/>
                      <a:gd name="T84" fmla="*/ 1478 w 1687"/>
                      <a:gd name="T85" fmla="*/ 382 h 688"/>
                      <a:gd name="T86" fmla="*/ 1509 w 1687"/>
                      <a:gd name="T87" fmla="*/ 364 h 688"/>
                      <a:gd name="T88" fmla="*/ 1537 w 1687"/>
                      <a:gd name="T89" fmla="*/ 347 h 688"/>
                      <a:gd name="T90" fmla="*/ 1561 w 1687"/>
                      <a:gd name="T91" fmla="*/ 332 h 688"/>
                      <a:gd name="T92" fmla="*/ 1578 w 1687"/>
                      <a:gd name="T93" fmla="*/ 321 h 688"/>
                      <a:gd name="T94" fmla="*/ 1589 w 1687"/>
                      <a:gd name="T95" fmla="*/ 314 h 688"/>
                      <a:gd name="T96" fmla="*/ 1593 w 1687"/>
                      <a:gd name="T97" fmla="*/ 312 h 688"/>
                      <a:gd name="T98" fmla="*/ 1687 w 1687"/>
                      <a:gd name="T99" fmla="*/ 317 h 688"/>
                      <a:gd name="T100" fmla="*/ 1096 w 1687"/>
                      <a:gd name="T101" fmla="*/ 651 h 688"/>
                      <a:gd name="T102" fmla="*/ 1092 w 1687"/>
                      <a:gd name="T103" fmla="*/ 653 h 688"/>
                      <a:gd name="T104" fmla="*/ 1079 w 1687"/>
                      <a:gd name="T105" fmla="*/ 657 h 688"/>
                      <a:gd name="T106" fmla="*/ 1059 w 1687"/>
                      <a:gd name="T107" fmla="*/ 664 h 688"/>
                      <a:gd name="T108" fmla="*/ 1033 w 1687"/>
                      <a:gd name="T109" fmla="*/ 672 h 688"/>
                      <a:gd name="T110" fmla="*/ 999 w 1687"/>
                      <a:gd name="T111" fmla="*/ 679 h 688"/>
                      <a:gd name="T112" fmla="*/ 960 w 1687"/>
                      <a:gd name="T113" fmla="*/ 685 h 688"/>
                      <a:gd name="T114" fmla="*/ 916 w 1687"/>
                      <a:gd name="T115" fmla="*/ 688 h 688"/>
                      <a:gd name="T116" fmla="*/ 868 w 1687"/>
                      <a:gd name="T117" fmla="*/ 688 h 688"/>
                      <a:gd name="T118" fmla="*/ 0 w 1687"/>
                      <a:gd name="T119" fmla="*/ 668 h 688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60000 65536"/>
                      <a:gd name="T172" fmla="*/ 0 60000 65536"/>
                      <a:gd name="T173" fmla="*/ 0 60000 65536"/>
                      <a:gd name="T174" fmla="*/ 0 60000 65536"/>
                      <a:gd name="T175" fmla="*/ 0 60000 65536"/>
                      <a:gd name="T176" fmla="*/ 0 60000 65536"/>
                      <a:gd name="T177" fmla="*/ 0 60000 65536"/>
                      <a:gd name="T178" fmla="*/ 0 60000 65536"/>
                      <a:gd name="T179" fmla="*/ 0 60000 65536"/>
                      <a:gd name="T180" fmla="*/ 0 w 1687"/>
                      <a:gd name="T181" fmla="*/ 0 h 688"/>
                      <a:gd name="T182" fmla="*/ 1687 w 1687"/>
                      <a:gd name="T183" fmla="*/ 688 h 688"/>
                    </a:gdLst>
                    <a:ahLst/>
                    <a:cxnLst>
                      <a:cxn ang="T120">
                        <a:pos x="T0" y="T1"/>
                      </a:cxn>
                      <a:cxn ang="T121">
                        <a:pos x="T2" y="T3"/>
                      </a:cxn>
                      <a:cxn ang="T122">
                        <a:pos x="T4" y="T5"/>
                      </a:cxn>
                      <a:cxn ang="T123">
                        <a:pos x="T6" y="T7"/>
                      </a:cxn>
                      <a:cxn ang="T124">
                        <a:pos x="T8" y="T9"/>
                      </a:cxn>
                      <a:cxn ang="T125">
                        <a:pos x="T10" y="T11"/>
                      </a:cxn>
                      <a:cxn ang="T126">
                        <a:pos x="T12" y="T13"/>
                      </a:cxn>
                      <a:cxn ang="T127">
                        <a:pos x="T14" y="T15"/>
                      </a:cxn>
                      <a:cxn ang="T128">
                        <a:pos x="T16" y="T17"/>
                      </a:cxn>
                      <a:cxn ang="T129">
                        <a:pos x="T18" y="T19"/>
                      </a:cxn>
                      <a:cxn ang="T130">
                        <a:pos x="T20" y="T21"/>
                      </a:cxn>
                      <a:cxn ang="T131">
                        <a:pos x="T22" y="T23"/>
                      </a:cxn>
                      <a:cxn ang="T132">
                        <a:pos x="T24" y="T25"/>
                      </a:cxn>
                      <a:cxn ang="T133">
                        <a:pos x="T26" y="T27"/>
                      </a:cxn>
                      <a:cxn ang="T134">
                        <a:pos x="T28" y="T29"/>
                      </a:cxn>
                      <a:cxn ang="T135">
                        <a:pos x="T30" y="T31"/>
                      </a:cxn>
                      <a:cxn ang="T136">
                        <a:pos x="T32" y="T33"/>
                      </a:cxn>
                      <a:cxn ang="T137">
                        <a:pos x="T34" y="T35"/>
                      </a:cxn>
                      <a:cxn ang="T138">
                        <a:pos x="T36" y="T37"/>
                      </a:cxn>
                      <a:cxn ang="T139">
                        <a:pos x="T38" y="T39"/>
                      </a:cxn>
                      <a:cxn ang="T140">
                        <a:pos x="T40" y="T41"/>
                      </a:cxn>
                      <a:cxn ang="T141">
                        <a:pos x="T42" y="T43"/>
                      </a:cxn>
                      <a:cxn ang="T142">
                        <a:pos x="T44" y="T45"/>
                      </a:cxn>
                      <a:cxn ang="T143">
                        <a:pos x="T46" y="T47"/>
                      </a:cxn>
                      <a:cxn ang="T144">
                        <a:pos x="T48" y="T49"/>
                      </a:cxn>
                      <a:cxn ang="T145">
                        <a:pos x="T50" y="T51"/>
                      </a:cxn>
                      <a:cxn ang="T146">
                        <a:pos x="T52" y="T53"/>
                      </a:cxn>
                      <a:cxn ang="T147">
                        <a:pos x="T54" y="T55"/>
                      </a:cxn>
                      <a:cxn ang="T148">
                        <a:pos x="T56" y="T57"/>
                      </a:cxn>
                      <a:cxn ang="T149">
                        <a:pos x="T58" y="T59"/>
                      </a:cxn>
                      <a:cxn ang="T150">
                        <a:pos x="T60" y="T61"/>
                      </a:cxn>
                      <a:cxn ang="T151">
                        <a:pos x="T62" y="T63"/>
                      </a:cxn>
                      <a:cxn ang="T152">
                        <a:pos x="T64" y="T65"/>
                      </a:cxn>
                      <a:cxn ang="T153">
                        <a:pos x="T66" y="T67"/>
                      </a:cxn>
                      <a:cxn ang="T154">
                        <a:pos x="T68" y="T69"/>
                      </a:cxn>
                      <a:cxn ang="T155">
                        <a:pos x="T70" y="T71"/>
                      </a:cxn>
                      <a:cxn ang="T156">
                        <a:pos x="T72" y="T73"/>
                      </a:cxn>
                      <a:cxn ang="T157">
                        <a:pos x="T74" y="T75"/>
                      </a:cxn>
                      <a:cxn ang="T158">
                        <a:pos x="T76" y="T77"/>
                      </a:cxn>
                      <a:cxn ang="T159">
                        <a:pos x="T78" y="T79"/>
                      </a:cxn>
                      <a:cxn ang="T160">
                        <a:pos x="T80" y="T81"/>
                      </a:cxn>
                      <a:cxn ang="T161">
                        <a:pos x="T82" y="T83"/>
                      </a:cxn>
                      <a:cxn ang="T162">
                        <a:pos x="T84" y="T85"/>
                      </a:cxn>
                      <a:cxn ang="T163">
                        <a:pos x="T86" y="T87"/>
                      </a:cxn>
                      <a:cxn ang="T164">
                        <a:pos x="T88" y="T89"/>
                      </a:cxn>
                      <a:cxn ang="T165">
                        <a:pos x="T90" y="T91"/>
                      </a:cxn>
                      <a:cxn ang="T166">
                        <a:pos x="T92" y="T93"/>
                      </a:cxn>
                      <a:cxn ang="T167">
                        <a:pos x="T94" y="T95"/>
                      </a:cxn>
                      <a:cxn ang="T168">
                        <a:pos x="T96" y="T97"/>
                      </a:cxn>
                      <a:cxn ang="T169">
                        <a:pos x="T98" y="T99"/>
                      </a:cxn>
                      <a:cxn ang="T170">
                        <a:pos x="T100" y="T101"/>
                      </a:cxn>
                      <a:cxn ang="T171">
                        <a:pos x="T102" y="T103"/>
                      </a:cxn>
                      <a:cxn ang="T172">
                        <a:pos x="T104" y="T105"/>
                      </a:cxn>
                      <a:cxn ang="T173">
                        <a:pos x="T106" y="T107"/>
                      </a:cxn>
                      <a:cxn ang="T174">
                        <a:pos x="T108" y="T109"/>
                      </a:cxn>
                      <a:cxn ang="T175">
                        <a:pos x="T110" y="T111"/>
                      </a:cxn>
                      <a:cxn ang="T176">
                        <a:pos x="T112" y="T113"/>
                      </a:cxn>
                      <a:cxn ang="T177">
                        <a:pos x="T114" y="T115"/>
                      </a:cxn>
                      <a:cxn ang="T178">
                        <a:pos x="T116" y="T117"/>
                      </a:cxn>
                      <a:cxn ang="T179">
                        <a:pos x="T118" y="T119"/>
                      </a:cxn>
                    </a:cxnLst>
                    <a:rect l="T180" t="T181" r="T182" b="T183"/>
                    <a:pathLst>
                      <a:path w="1687" h="688">
                        <a:moveTo>
                          <a:pt x="934" y="0"/>
                        </a:moveTo>
                        <a:lnTo>
                          <a:pt x="794" y="17"/>
                        </a:lnTo>
                        <a:lnTo>
                          <a:pt x="756" y="39"/>
                        </a:lnTo>
                        <a:lnTo>
                          <a:pt x="727" y="60"/>
                        </a:lnTo>
                        <a:lnTo>
                          <a:pt x="705" y="76"/>
                        </a:lnTo>
                        <a:lnTo>
                          <a:pt x="692" y="89"/>
                        </a:lnTo>
                        <a:lnTo>
                          <a:pt x="682" y="99"/>
                        </a:lnTo>
                        <a:lnTo>
                          <a:pt x="680" y="101"/>
                        </a:lnTo>
                        <a:lnTo>
                          <a:pt x="649" y="136"/>
                        </a:lnTo>
                        <a:lnTo>
                          <a:pt x="628" y="169"/>
                        </a:lnTo>
                        <a:lnTo>
                          <a:pt x="616" y="202"/>
                        </a:lnTo>
                        <a:lnTo>
                          <a:pt x="612" y="232"/>
                        </a:lnTo>
                        <a:lnTo>
                          <a:pt x="614" y="260"/>
                        </a:lnTo>
                        <a:lnTo>
                          <a:pt x="617" y="286"/>
                        </a:lnTo>
                        <a:lnTo>
                          <a:pt x="627" y="308"/>
                        </a:lnTo>
                        <a:lnTo>
                          <a:pt x="634" y="325"/>
                        </a:lnTo>
                        <a:lnTo>
                          <a:pt x="643" y="338"/>
                        </a:lnTo>
                        <a:lnTo>
                          <a:pt x="649" y="347"/>
                        </a:lnTo>
                        <a:lnTo>
                          <a:pt x="651" y="349"/>
                        </a:lnTo>
                        <a:lnTo>
                          <a:pt x="682" y="384"/>
                        </a:lnTo>
                        <a:lnTo>
                          <a:pt x="719" y="412"/>
                        </a:lnTo>
                        <a:lnTo>
                          <a:pt x="758" y="434"/>
                        </a:lnTo>
                        <a:lnTo>
                          <a:pt x="797" y="451"/>
                        </a:lnTo>
                        <a:lnTo>
                          <a:pt x="834" y="462"/>
                        </a:lnTo>
                        <a:lnTo>
                          <a:pt x="866" y="471"/>
                        </a:lnTo>
                        <a:lnTo>
                          <a:pt x="892" y="477"/>
                        </a:lnTo>
                        <a:lnTo>
                          <a:pt x="910" y="479"/>
                        </a:lnTo>
                        <a:lnTo>
                          <a:pt x="916" y="481"/>
                        </a:lnTo>
                        <a:lnTo>
                          <a:pt x="992" y="486"/>
                        </a:lnTo>
                        <a:lnTo>
                          <a:pt x="1059" y="488"/>
                        </a:lnTo>
                        <a:lnTo>
                          <a:pt x="1114" y="488"/>
                        </a:lnTo>
                        <a:lnTo>
                          <a:pt x="1161" y="486"/>
                        </a:lnTo>
                        <a:lnTo>
                          <a:pt x="1198" y="482"/>
                        </a:lnTo>
                        <a:lnTo>
                          <a:pt x="1227" y="479"/>
                        </a:lnTo>
                        <a:lnTo>
                          <a:pt x="1250" y="473"/>
                        </a:lnTo>
                        <a:lnTo>
                          <a:pt x="1265" y="470"/>
                        </a:lnTo>
                        <a:lnTo>
                          <a:pt x="1274" y="468"/>
                        </a:lnTo>
                        <a:lnTo>
                          <a:pt x="1277" y="466"/>
                        </a:lnTo>
                        <a:lnTo>
                          <a:pt x="1320" y="453"/>
                        </a:lnTo>
                        <a:lnTo>
                          <a:pt x="1361" y="436"/>
                        </a:lnTo>
                        <a:lnTo>
                          <a:pt x="1402" y="419"/>
                        </a:lnTo>
                        <a:lnTo>
                          <a:pt x="1441" y="401"/>
                        </a:lnTo>
                        <a:lnTo>
                          <a:pt x="1478" y="382"/>
                        </a:lnTo>
                        <a:lnTo>
                          <a:pt x="1509" y="364"/>
                        </a:lnTo>
                        <a:lnTo>
                          <a:pt x="1537" y="347"/>
                        </a:lnTo>
                        <a:lnTo>
                          <a:pt x="1561" y="332"/>
                        </a:lnTo>
                        <a:lnTo>
                          <a:pt x="1578" y="321"/>
                        </a:lnTo>
                        <a:lnTo>
                          <a:pt x="1589" y="314"/>
                        </a:lnTo>
                        <a:lnTo>
                          <a:pt x="1593" y="312"/>
                        </a:lnTo>
                        <a:lnTo>
                          <a:pt x="1687" y="317"/>
                        </a:lnTo>
                        <a:lnTo>
                          <a:pt x="1096" y="651"/>
                        </a:lnTo>
                        <a:lnTo>
                          <a:pt x="1092" y="653"/>
                        </a:lnTo>
                        <a:lnTo>
                          <a:pt x="1079" y="657"/>
                        </a:lnTo>
                        <a:lnTo>
                          <a:pt x="1059" y="664"/>
                        </a:lnTo>
                        <a:lnTo>
                          <a:pt x="1033" y="672"/>
                        </a:lnTo>
                        <a:lnTo>
                          <a:pt x="999" y="679"/>
                        </a:lnTo>
                        <a:lnTo>
                          <a:pt x="960" y="685"/>
                        </a:lnTo>
                        <a:lnTo>
                          <a:pt x="916" y="688"/>
                        </a:lnTo>
                        <a:lnTo>
                          <a:pt x="868" y="688"/>
                        </a:lnTo>
                        <a:lnTo>
                          <a:pt x="0" y="668"/>
                        </a:lnTo>
                      </a:path>
                    </a:pathLst>
                  </a:cu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grpSp>
                <p:nvGrpSpPr>
                  <p:cNvPr id="112" name="Group 425"/>
                  <p:cNvGrpSpPr>
                    <a:grpSpLocks/>
                  </p:cNvGrpSpPr>
                  <p:nvPr/>
                </p:nvGrpSpPr>
                <p:grpSpPr bwMode="auto">
                  <a:xfrm>
                    <a:off x="1108" y="1440"/>
                    <a:ext cx="2382" cy="1464"/>
                    <a:chOff x="1108" y="1440"/>
                    <a:chExt cx="2382" cy="1464"/>
                  </a:xfrm>
                </p:grpSpPr>
                <p:sp>
                  <p:nvSpPr>
                    <p:cNvPr id="113" name="Freeform 118"/>
                    <p:cNvSpPr>
                      <a:spLocks/>
                    </p:cNvSpPr>
                    <p:nvPr/>
                  </p:nvSpPr>
                  <p:spPr bwMode="auto">
                    <a:xfrm>
                      <a:off x="1603" y="1964"/>
                      <a:ext cx="665" cy="401"/>
                    </a:xfrm>
                    <a:custGeom>
                      <a:avLst/>
                      <a:gdLst>
                        <a:gd name="T0" fmla="*/ 647 w 665"/>
                        <a:gd name="T1" fmla="*/ 0 h 401"/>
                        <a:gd name="T2" fmla="*/ 647 w 665"/>
                        <a:gd name="T3" fmla="*/ 2 h 401"/>
                        <a:gd name="T4" fmla="*/ 651 w 665"/>
                        <a:gd name="T5" fmla="*/ 4 h 401"/>
                        <a:gd name="T6" fmla="*/ 654 w 665"/>
                        <a:gd name="T7" fmla="*/ 6 h 401"/>
                        <a:gd name="T8" fmla="*/ 658 w 665"/>
                        <a:gd name="T9" fmla="*/ 10 h 401"/>
                        <a:gd name="T10" fmla="*/ 662 w 665"/>
                        <a:gd name="T11" fmla="*/ 13 h 401"/>
                        <a:gd name="T12" fmla="*/ 664 w 665"/>
                        <a:gd name="T13" fmla="*/ 19 h 401"/>
                        <a:gd name="T14" fmla="*/ 665 w 665"/>
                        <a:gd name="T15" fmla="*/ 23 h 401"/>
                        <a:gd name="T16" fmla="*/ 15 w 665"/>
                        <a:gd name="T17" fmla="*/ 401 h 401"/>
                        <a:gd name="T18" fmla="*/ 0 w 665"/>
                        <a:gd name="T19" fmla="*/ 379 h 401"/>
                        <a:gd name="T20" fmla="*/ 647 w 665"/>
                        <a:gd name="T21" fmla="*/ 0 h 401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w 665"/>
                        <a:gd name="T34" fmla="*/ 0 h 401"/>
                        <a:gd name="T35" fmla="*/ 665 w 665"/>
                        <a:gd name="T36" fmla="*/ 401 h 401"/>
                      </a:gdLst>
                      <a:ahLst/>
                      <a:cxnLst>
                        <a:cxn ang="T22">
                          <a:pos x="T0" y="T1"/>
                        </a:cxn>
                        <a:cxn ang="T23">
                          <a:pos x="T2" y="T3"/>
                        </a:cxn>
                        <a:cxn ang="T24">
                          <a:pos x="T4" y="T5"/>
                        </a:cxn>
                        <a:cxn ang="T25">
                          <a:pos x="T6" y="T7"/>
                        </a:cxn>
                        <a:cxn ang="T26">
                          <a:pos x="T8" y="T9"/>
                        </a:cxn>
                        <a:cxn ang="T27">
                          <a:pos x="T10" y="T11"/>
                        </a:cxn>
                        <a:cxn ang="T28">
                          <a:pos x="T12" y="T13"/>
                        </a:cxn>
                        <a:cxn ang="T29">
                          <a:pos x="T14" y="T15"/>
                        </a:cxn>
                        <a:cxn ang="T30">
                          <a:pos x="T16" y="T17"/>
                        </a:cxn>
                        <a:cxn ang="T31">
                          <a:pos x="T18" y="T19"/>
                        </a:cxn>
                        <a:cxn ang="T32">
                          <a:pos x="T20" y="T21"/>
                        </a:cxn>
                      </a:cxnLst>
                      <a:rect l="T33" t="T34" r="T35" b="T36"/>
                      <a:pathLst>
                        <a:path w="665" h="401">
                          <a:moveTo>
                            <a:pt x="647" y="0"/>
                          </a:moveTo>
                          <a:lnTo>
                            <a:pt x="647" y="2"/>
                          </a:lnTo>
                          <a:lnTo>
                            <a:pt x="651" y="4"/>
                          </a:lnTo>
                          <a:lnTo>
                            <a:pt x="654" y="6"/>
                          </a:lnTo>
                          <a:lnTo>
                            <a:pt x="658" y="10"/>
                          </a:lnTo>
                          <a:lnTo>
                            <a:pt x="662" y="13"/>
                          </a:lnTo>
                          <a:lnTo>
                            <a:pt x="664" y="19"/>
                          </a:lnTo>
                          <a:lnTo>
                            <a:pt x="665" y="23"/>
                          </a:lnTo>
                          <a:lnTo>
                            <a:pt x="15" y="401"/>
                          </a:lnTo>
                          <a:lnTo>
                            <a:pt x="0" y="379"/>
                          </a:lnTo>
                          <a:lnTo>
                            <a:pt x="647" y="0"/>
                          </a:lnTo>
                          <a:close/>
                        </a:path>
                      </a:pathLst>
                    </a:custGeom>
                    <a:solidFill>
                      <a:srgbClr val="FFD5D5"/>
                    </a:solidFill>
                    <a:ln w="0">
                      <a:solidFill>
                        <a:srgbClr val="FFD5D5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14" name="Freeform 171"/>
                    <p:cNvSpPr>
                      <a:spLocks/>
                    </p:cNvSpPr>
                    <p:nvPr/>
                  </p:nvSpPr>
                  <p:spPr bwMode="auto">
                    <a:xfrm>
                      <a:off x="2022" y="2808"/>
                      <a:ext cx="68" cy="89"/>
                    </a:xfrm>
                    <a:custGeom>
                      <a:avLst/>
                      <a:gdLst>
                        <a:gd name="T0" fmla="*/ 68 w 68"/>
                        <a:gd name="T1" fmla="*/ 0 h 89"/>
                        <a:gd name="T2" fmla="*/ 0 w 68"/>
                        <a:gd name="T3" fmla="*/ 39 h 89"/>
                        <a:gd name="T4" fmla="*/ 0 w 68"/>
                        <a:gd name="T5" fmla="*/ 89 h 89"/>
                        <a:gd name="T6" fmla="*/ 68 w 68"/>
                        <a:gd name="T7" fmla="*/ 52 h 89"/>
                        <a:gd name="T8" fmla="*/ 68 w 68"/>
                        <a:gd name="T9" fmla="*/ 0 h 89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68"/>
                        <a:gd name="T16" fmla="*/ 0 h 89"/>
                        <a:gd name="T17" fmla="*/ 68 w 68"/>
                        <a:gd name="T18" fmla="*/ 89 h 89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68" h="89">
                          <a:moveTo>
                            <a:pt x="68" y="0"/>
                          </a:moveTo>
                          <a:lnTo>
                            <a:pt x="0" y="39"/>
                          </a:lnTo>
                          <a:lnTo>
                            <a:pt x="0" y="89"/>
                          </a:lnTo>
                          <a:lnTo>
                            <a:pt x="68" y="52"/>
                          </a:lnTo>
                          <a:lnTo>
                            <a:pt x="68" y="0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15" name="Freeform 172"/>
                    <p:cNvSpPr>
                      <a:spLocks/>
                    </p:cNvSpPr>
                    <p:nvPr/>
                  </p:nvSpPr>
                  <p:spPr bwMode="auto">
                    <a:xfrm>
                      <a:off x="2022" y="2808"/>
                      <a:ext cx="68" cy="89"/>
                    </a:xfrm>
                    <a:custGeom>
                      <a:avLst/>
                      <a:gdLst>
                        <a:gd name="T0" fmla="*/ 68 w 68"/>
                        <a:gd name="T1" fmla="*/ 0 h 89"/>
                        <a:gd name="T2" fmla="*/ 0 w 68"/>
                        <a:gd name="T3" fmla="*/ 39 h 89"/>
                        <a:gd name="T4" fmla="*/ 0 w 68"/>
                        <a:gd name="T5" fmla="*/ 89 h 89"/>
                        <a:gd name="T6" fmla="*/ 68 w 68"/>
                        <a:gd name="T7" fmla="*/ 52 h 89"/>
                        <a:gd name="T8" fmla="*/ 68 w 68"/>
                        <a:gd name="T9" fmla="*/ 0 h 89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68"/>
                        <a:gd name="T16" fmla="*/ 0 h 89"/>
                        <a:gd name="T17" fmla="*/ 68 w 68"/>
                        <a:gd name="T18" fmla="*/ 89 h 89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68" h="89">
                          <a:moveTo>
                            <a:pt x="68" y="0"/>
                          </a:moveTo>
                          <a:lnTo>
                            <a:pt x="0" y="39"/>
                          </a:lnTo>
                          <a:lnTo>
                            <a:pt x="0" y="89"/>
                          </a:lnTo>
                          <a:lnTo>
                            <a:pt x="68" y="52"/>
                          </a:lnTo>
                          <a:lnTo>
                            <a:pt x="68" y="0"/>
                          </a:lnTo>
                        </a:path>
                      </a:pathLst>
                    </a:cu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16" name="Freeform 173"/>
                    <p:cNvSpPr>
                      <a:spLocks/>
                    </p:cNvSpPr>
                    <p:nvPr/>
                  </p:nvSpPr>
                  <p:spPr bwMode="auto">
                    <a:xfrm>
                      <a:off x="2027" y="2797"/>
                      <a:ext cx="69" cy="91"/>
                    </a:xfrm>
                    <a:custGeom>
                      <a:avLst/>
                      <a:gdLst>
                        <a:gd name="T0" fmla="*/ 69 w 69"/>
                        <a:gd name="T1" fmla="*/ 0 h 91"/>
                        <a:gd name="T2" fmla="*/ 0 w 69"/>
                        <a:gd name="T3" fmla="*/ 39 h 91"/>
                        <a:gd name="T4" fmla="*/ 0 w 69"/>
                        <a:gd name="T5" fmla="*/ 91 h 91"/>
                        <a:gd name="T6" fmla="*/ 69 w 69"/>
                        <a:gd name="T7" fmla="*/ 52 h 91"/>
                        <a:gd name="T8" fmla="*/ 69 w 69"/>
                        <a:gd name="T9" fmla="*/ 0 h 91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69"/>
                        <a:gd name="T16" fmla="*/ 0 h 91"/>
                        <a:gd name="T17" fmla="*/ 69 w 69"/>
                        <a:gd name="T18" fmla="*/ 91 h 91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69" h="91">
                          <a:moveTo>
                            <a:pt x="69" y="0"/>
                          </a:moveTo>
                          <a:lnTo>
                            <a:pt x="0" y="39"/>
                          </a:lnTo>
                          <a:lnTo>
                            <a:pt x="0" y="91"/>
                          </a:lnTo>
                          <a:lnTo>
                            <a:pt x="69" y="52"/>
                          </a:lnTo>
                          <a:lnTo>
                            <a:pt x="69" y="0"/>
                          </a:lnTo>
                          <a:close/>
                        </a:path>
                      </a:pathLst>
                    </a:custGeom>
                    <a:solidFill>
                      <a:srgbClr val="FFFF00"/>
                    </a:solidFill>
                    <a:ln w="0">
                      <a:solidFill>
                        <a:srgbClr val="FFFF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17" name="Freeform 334"/>
                    <p:cNvSpPr>
                      <a:spLocks/>
                    </p:cNvSpPr>
                    <p:nvPr/>
                  </p:nvSpPr>
                  <p:spPr bwMode="auto">
                    <a:xfrm>
                      <a:off x="1269" y="2394"/>
                      <a:ext cx="1075" cy="510"/>
                    </a:xfrm>
                    <a:custGeom>
                      <a:avLst/>
                      <a:gdLst>
                        <a:gd name="T0" fmla="*/ 323 w 1075"/>
                        <a:gd name="T1" fmla="*/ 0 h 510"/>
                        <a:gd name="T2" fmla="*/ 184 w 1075"/>
                        <a:gd name="T3" fmla="*/ 39 h 510"/>
                        <a:gd name="T4" fmla="*/ 145 w 1075"/>
                        <a:gd name="T5" fmla="*/ 61 h 510"/>
                        <a:gd name="T6" fmla="*/ 117 w 1075"/>
                        <a:gd name="T7" fmla="*/ 82 h 510"/>
                        <a:gd name="T8" fmla="*/ 95 w 1075"/>
                        <a:gd name="T9" fmla="*/ 98 h 510"/>
                        <a:gd name="T10" fmla="*/ 80 w 1075"/>
                        <a:gd name="T11" fmla="*/ 111 h 510"/>
                        <a:gd name="T12" fmla="*/ 70 w 1075"/>
                        <a:gd name="T13" fmla="*/ 120 h 510"/>
                        <a:gd name="T14" fmla="*/ 69 w 1075"/>
                        <a:gd name="T15" fmla="*/ 122 h 510"/>
                        <a:gd name="T16" fmla="*/ 37 w 1075"/>
                        <a:gd name="T17" fmla="*/ 158 h 510"/>
                        <a:gd name="T18" fmla="*/ 17 w 1075"/>
                        <a:gd name="T19" fmla="*/ 191 h 510"/>
                        <a:gd name="T20" fmla="*/ 6 w 1075"/>
                        <a:gd name="T21" fmla="*/ 224 h 510"/>
                        <a:gd name="T22" fmla="*/ 0 w 1075"/>
                        <a:gd name="T23" fmla="*/ 254 h 510"/>
                        <a:gd name="T24" fmla="*/ 2 w 1075"/>
                        <a:gd name="T25" fmla="*/ 282 h 510"/>
                        <a:gd name="T26" fmla="*/ 7 w 1075"/>
                        <a:gd name="T27" fmla="*/ 308 h 510"/>
                        <a:gd name="T28" fmla="*/ 15 w 1075"/>
                        <a:gd name="T29" fmla="*/ 328 h 510"/>
                        <a:gd name="T30" fmla="*/ 24 w 1075"/>
                        <a:gd name="T31" fmla="*/ 347 h 510"/>
                        <a:gd name="T32" fmla="*/ 31 w 1075"/>
                        <a:gd name="T33" fmla="*/ 360 h 510"/>
                        <a:gd name="T34" fmla="*/ 37 w 1075"/>
                        <a:gd name="T35" fmla="*/ 369 h 510"/>
                        <a:gd name="T36" fmla="*/ 41 w 1075"/>
                        <a:gd name="T37" fmla="*/ 371 h 510"/>
                        <a:gd name="T38" fmla="*/ 67 w 1075"/>
                        <a:gd name="T39" fmla="*/ 402 h 510"/>
                        <a:gd name="T40" fmla="*/ 98 w 1075"/>
                        <a:gd name="T41" fmla="*/ 428 h 510"/>
                        <a:gd name="T42" fmla="*/ 133 w 1075"/>
                        <a:gd name="T43" fmla="*/ 449 h 510"/>
                        <a:gd name="T44" fmla="*/ 172 w 1075"/>
                        <a:gd name="T45" fmla="*/ 467 h 510"/>
                        <a:gd name="T46" fmla="*/ 213 w 1075"/>
                        <a:gd name="T47" fmla="*/ 480 h 510"/>
                        <a:gd name="T48" fmla="*/ 250 w 1075"/>
                        <a:gd name="T49" fmla="*/ 489 h 510"/>
                        <a:gd name="T50" fmla="*/ 286 w 1075"/>
                        <a:gd name="T51" fmla="*/ 497 h 510"/>
                        <a:gd name="T52" fmla="*/ 317 w 1075"/>
                        <a:gd name="T53" fmla="*/ 502 h 510"/>
                        <a:gd name="T54" fmla="*/ 341 w 1075"/>
                        <a:gd name="T55" fmla="*/ 504 h 510"/>
                        <a:gd name="T56" fmla="*/ 356 w 1075"/>
                        <a:gd name="T57" fmla="*/ 506 h 510"/>
                        <a:gd name="T58" fmla="*/ 362 w 1075"/>
                        <a:gd name="T59" fmla="*/ 506 h 510"/>
                        <a:gd name="T60" fmla="*/ 395 w 1075"/>
                        <a:gd name="T61" fmla="*/ 510 h 510"/>
                        <a:gd name="T62" fmla="*/ 432 w 1075"/>
                        <a:gd name="T63" fmla="*/ 510 h 510"/>
                        <a:gd name="T64" fmla="*/ 473 w 1075"/>
                        <a:gd name="T65" fmla="*/ 508 h 510"/>
                        <a:gd name="T66" fmla="*/ 514 w 1075"/>
                        <a:gd name="T67" fmla="*/ 504 h 510"/>
                        <a:gd name="T68" fmla="*/ 553 w 1075"/>
                        <a:gd name="T69" fmla="*/ 501 h 510"/>
                        <a:gd name="T70" fmla="*/ 588 w 1075"/>
                        <a:gd name="T71" fmla="*/ 497 h 510"/>
                        <a:gd name="T72" fmla="*/ 619 w 1075"/>
                        <a:gd name="T73" fmla="*/ 493 h 510"/>
                        <a:gd name="T74" fmla="*/ 643 w 1075"/>
                        <a:gd name="T75" fmla="*/ 491 h 510"/>
                        <a:gd name="T76" fmla="*/ 660 w 1075"/>
                        <a:gd name="T77" fmla="*/ 488 h 510"/>
                        <a:gd name="T78" fmla="*/ 666 w 1075"/>
                        <a:gd name="T79" fmla="*/ 488 h 510"/>
                        <a:gd name="T80" fmla="*/ 708 w 1075"/>
                        <a:gd name="T81" fmla="*/ 475 h 510"/>
                        <a:gd name="T82" fmla="*/ 751 w 1075"/>
                        <a:gd name="T83" fmla="*/ 458 h 510"/>
                        <a:gd name="T84" fmla="*/ 792 w 1075"/>
                        <a:gd name="T85" fmla="*/ 441 h 510"/>
                        <a:gd name="T86" fmla="*/ 831 w 1075"/>
                        <a:gd name="T87" fmla="*/ 423 h 510"/>
                        <a:gd name="T88" fmla="*/ 866 w 1075"/>
                        <a:gd name="T89" fmla="*/ 404 h 510"/>
                        <a:gd name="T90" fmla="*/ 897 w 1075"/>
                        <a:gd name="T91" fmla="*/ 386 h 510"/>
                        <a:gd name="T92" fmla="*/ 927 w 1075"/>
                        <a:gd name="T93" fmla="*/ 369 h 510"/>
                        <a:gd name="T94" fmla="*/ 949 w 1075"/>
                        <a:gd name="T95" fmla="*/ 354 h 510"/>
                        <a:gd name="T96" fmla="*/ 966 w 1075"/>
                        <a:gd name="T97" fmla="*/ 343 h 510"/>
                        <a:gd name="T98" fmla="*/ 977 w 1075"/>
                        <a:gd name="T99" fmla="*/ 336 h 510"/>
                        <a:gd name="T100" fmla="*/ 981 w 1075"/>
                        <a:gd name="T101" fmla="*/ 332 h 510"/>
                        <a:gd name="T102" fmla="*/ 1075 w 1075"/>
                        <a:gd name="T103" fmla="*/ 317 h 510"/>
                        <a:gd name="T104" fmla="*/ 0 60000 65536"/>
                        <a:gd name="T105" fmla="*/ 0 60000 65536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60000 65536"/>
                        <a:gd name="T136" fmla="*/ 0 60000 65536"/>
                        <a:gd name="T137" fmla="*/ 0 60000 65536"/>
                        <a:gd name="T138" fmla="*/ 0 60000 65536"/>
                        <a:gd name="T139" fmla="*/ 0 60000 65536"/>
                        <a:gd name="T140" fmla="*/ 0 60000 65536"/>
                        <a:gd name="T141" fmla="*/ 0 60000 65536"/>
                        <a:gd name="T142" fmla="*/ 0 60000 65536"/>
                        <a:gd name="T143" fmla="*/ 0 60000 65536"/>
                        <a:gd name="T144" fmla="*/ 0 60000 65536"/>
                        <a:gd name="T145" fmla="*/ 0 60000 65536"/>
                        <a:gd name="T146" fmla="*/ 0 60000 65536"/>
                        <a:gd name="T147" fmla="*/ 0 60000 65536"/>
                        <a:gd name="T148" fmla="*/ 0 60000 65536"/>
                        <a:gd name="T149" fmla="*/ 0 60000 65536"/>
                        <a:gd name="T150" fmla="*/ 0 60000 65536"/>
                        <a:gd name="T151" fmla="*/ 0 60000 65536"/>
                        <a:gd name="T152" fmla="*/ 0 60000 65536"/>
                        <a:gd name="T153" fmla="*/ 0 60000 65536"/>
                        <a:gd name="T154" fmla="*/ 0 60000 65536"/>
                        <a:gd name="T155" fmla="*/ 0 60000 65536"/>
                        <a:gd name="T156" fmla="*/ 0 w 1075"/>
                        <a:gd name="T157" fmla="*/ 0 h 510"/>
                        <a:gd name="T158" fmla="*/ 1075 w 1075"/>
                        <a:gd name="T159" fmla="*/ 510 h 510"/>
                      </a:gdLst>
                      <a:ahLst/>
                      <a:cxnLst>
                        <a:cxn ang="T104">
                          <a:pos x="T0" y="T1"/>
                        </a:cxn>
                        <a:cxn ang="T105">
                          <a:pos x="T2" y="T3"/>
                        </a:cxn>
                        <a:cxn ang="T106">
                          <a:pos x="T4" y="T5"/>
                        </a:cxn>
                        <a:cxn ang="T107">
                          <a:pos x="T6" y="T7"/>
                        </a:cxn>
                        <a:cxn ang="T108">
                          <a:pos x="T8" y="T9"/>
                        </a:cxn>
                        <a:cxn ang="T109">
                          <a:pos x="T10" y="T11"/>
                        </a:cxn>
                        <a:cxn ang="T110">
                          <a:pos x="T12" y="T13"/>
                        </a:cxn>
                        <a:cxn ang="T111">
                          <a:pos x="T14" y="T15"/>
                        </a:cxn>
                        <a:cxn ang="T112">
                          <a:pos x="T16" y="T17"/>
                        </a:cxn>
                        <a:cxn ang="T113">
                          <a:pos x="T18" y="T19"/>
                        </a:cxn>
                        <a:cxn ang="T114">
                          <a:pos x="T20" y="T21"/>
                        </a:cxn>
                        <a:cxn ang="T115">
                          <a:pos x="T22" y="T23"/>
                        </a:cxn>
                        <a:cxn ang="T116">
                          <a:pos x="T24" y="T25"/>
                        </a:cxn>
                        <a:cxn ang="T117">
                          <a:pos x="T26" y="T27"/>
                        </a:cxn>
                        <a:cxn ang="T118">
                          <a:pos x="T28" y="T29"/>
                        </a:cxn>
                        <a:cxn ang="T119">
                          <a:pos x="T30" y="T31"/>
                        </a:cxn>
                        <a:cxn ang="T120">
                          <a:pos x="T32" y="T33"/>
                        </a:cxn>
                        <a:cxn ang="T121">
                          <a:pos x="T34" y="T35"/>
                        </a:cxn>
                        <a:cxn ang="T122">
                          <a:pos x="T36" y="T37"/>
                        </a:cxn>
                        <a:cxn ang="T123">
                          <a:pos x="T38" y="T39"/>
                        </a:cxn>
                        <a:cxn ang="T124">
                          <a:pos x="T40" y="T41"/>
                        </a:cxn>
                        <a:cxn ang="T125">
                          <a:pos x="T42" y="T43"/>
                        </a:cxn>
                        <a:cxn ang="T126">
                          <a:pos x="T44" y="T45"/>
                        </a:cxn>
                        <a:cxn ang="T127">
                          <a:pos x="T46" y="T47"/>
                        </a:cxn>
                        <a:cxn ang="T128">
                          <a:pos x="T48" y="T49"/>
                        </a:cxn>
                        <a:cxn ang="T129">
                          <a:pos x="T50" y="T51"/>
                        </a:cxn>
                        <a:cxn ang="T130">
                          <a:pos x="T52" y="T53"/>
                        </a:cxn>
                        <a:cxn ang="T131">
                          <a:pos x="T54" y="T55"/>
                        </a:cxn>
                        <a:cxn ang="T132">
                          <a:pos x="T56" y="T57"/>
                        </a:cxn>
                        <a:cxn ang="T133">
                          <a:pos x="T58" y="T59"/>
                        </a:cxn>
                        <a:cxn ang="T134">
                          <a:pos x="T60" y="T61"/>
                        </a:cxn>
                        <a:cxn ang="T135">
                          <a:pos x="T62" y="T63"/>
                        </a:cxn>
                        <a:cxn ang="T136">
                          <a:pos x="T64" y="T65"/>
                        </a:cxn>
                        <a:cxn ang="T137">
                          <a:pos x="T66" y="T67"/>
                        </a:cxn>
                        <a:cxn ang="T138">
                          <a:pos x="T68" y="T69"/>
                        </a:cxn>
                        <a:cxn ang="T139">
                          <a:pos x="T70" y="T71"/>
                        </a:cxn>
                        <a:cxn ang="T140">
                          <a:pos x="T72" y="T73"/>
                        </a:cxn>
                        <a:cxn ang="T141">
                          <a:pos x="T74" y="T75"/>
                        </a:cxn>
                        <a:cxn ang="T142">
                          <a:pos x="T76" y="T77"/>
                        </a:cxn>
                        <a:cxn ang="T143">
                          <a:pos x="T78" y="T79"/>
                        </a:cxn>
                        <a:cxn ang="T144">
                          <a:pos x="T80" y="T81"/>
                        </a:cxn>
                        <a:cxn ang="T145">
                          <a:pos x="T82" y="T83"/>
                        </a:cxn>
                        <a:cxn ang="T146">
                          <a:pos x="T84" y="T85"/>
                        </a:cxn>
                        <a:cxn ang="T147">
                          <a:pos x="T86" y="T87"/>
                        </a:cxn>
                        <a:cxn ang="T148">
                          <a:pos x="T88" y="T89"/>
                        </a:cxn>
                        <a:cxn ang="T149">
                          <a:pos x="T90" y="T91"/>
                        </a:cxn>
                        <a:cxn ang="T150">
                          <a:pos x="T92" y="T93"/>
                        </a:cxn>
                        <a:cxn ang="T151">
                          <a:pos x="T94" y="T95"/>
                        </a:cxn>
                        <a:cxn ang="T152">
                          <a:pos x="T96" y="T97"/>
                        </a:cxn>
                        <a:cxn ang="T153">
                          <a:pos x="T98" y="T99"/>
                        </a:cxn>
                        <a:cxn ang="T154">
                          <a:pos x="T100" y="T101"/>
                        </a:cxn>
                        <a:cxn ang="T155">
                          <a:pos x="T102" y="T103"/>
                        </a:cxn>
                      </a:cxnLst>
                      <a:rect l="T156" t="T157" r="T158" b="T159"/>
                      <a:pathLst>
                        <a:path w="1075" h="510">
                          <a:moveTo>
                            <a:pt x="323" y="0"/>
                          </a:moveTo>
                          <a:lnTo>
                            <a:pt x="184" y="39"/>
                          </a:lnTo>
                          <a:lnTo>
                            <a:pt x="145" y="61"/>
                          </a:lnTo>
                          <a:lnTo>
                            <a:pt x="117" y="82"/>
                          </a:lnTo>
                          <a:lnTo>
                            <a:pt x="95" y="98"/>
                          </a:lnTo>
                          <a:lnTo>
                            <a:pt x="80" y="111"/>
                          </a:lnTo>
                          <a:lnTo>
                            <a:pt x="70" y="120"/>
                          </a:lnTo>
                          <a:lnTo>
                            <a:pt x="69" y="122"/>
                          </a:lnTo>
                          <a:lnTo>
                            <a:pt x="37" y="158"/>
                          </a:lnTo>
                          <a:lnTo>
                            <a:pt x="17" y="191"/>
                          </a:lnTo>
                          <a:lnTo>
                            <a:pt x="6" y="224"/>
                          </a:lnTo>
                          <a:lnTo>
                            <a:pt x="0" y="254"/>
                          </a:lnTo>
                          <a:lnTo>
                            <a:pt x="2" y="282"/>
                          </a:lnTo>
                          <a:lnTo>
                            <a:pt x="7" y="308"/>
                          </a:lnTo>
                          <a:lnTo>
                            <a:pt x="15" y="328"/>
                          </a:lnTo>
                          <a:lnTo>
                            <a:pt x="24" y="347"/>
                          </a:lnTo>
                          <a:lnTo>
                            <a:pt x="31" y="360"/>
                          </a:lnTo>
                          <a:lnTo>
                            <a:pt x="37" y="369"/>
                          </a:lnTo>
                          <a:lnTo>
                            <a:pt x="41" y="371"/>
                          </a:lnTo>
                          <a:lnTo>
                            <a:pt x="67" y="402"/>
                          </a:lnTo>
                          <a:lnTo>
                            <a:pt x="98" y="428"/>
                          </a:lnTo>
                          <a:lnTo>
                            <a:pt x="133" y="449"/>
                          </a:lnTo>
                          <a:lnTo>
                            <a:pt x="172" y="467"/>
                          </a:lnTo>
                          <a:lnTo>
                            <a:pt x="213" y="480"/>
                          </a:lnTo>
                          <a:lnTo>
                            <a:pt x="250" y="489"/>
                          </a:lnTo>
                          <a:lnTo>
                            <a:pt x="286" y="497"/>
                          </a:lnTo>
                          <a:lnTo>
                            <a:pt x="317" y="502"/>
                          </a:lnTo>
                          <a:lnTo>
                            <a:pt x="341" y="504"/>
                          </a:lnTo>
                          <a:lnTo>
                            <a:pt x="356" y="506"/>
                          </a:lnTo>
                          <a:lnTo>
                            <a:pt x="362" y="506"/>
                          </a:lnTo>
                          <a:lnTo>
                            <a:pt x="395" y="510"/>
                          </a:lnTo>
                          <a:lnTo>
                            <a:pt x="432" y="510"/>
                          </a:lnTo>
                          <a:lnTo>
                            <a:pt x="473" y="508"/>
                          </a:lnTo>
                          <a:lnTo>
                            <a:pt x="514" y="504"/>
                          </a:lnTo>
                          <a:lnTo>
                            <a:pt x="553" y="501"/>
                          </a:lnTo>
                          <a:lnTo>
                            <a:pt x="588" y="497"/>
                          </a:lnTo>
                          <a:lnTo>
                            <a:pt x="619" y="493"/>
                          </a:lnTo>
                          <a:lnTo>
                            <a:pt x="643" y="491"/>
                          </a:lnTo>
                          <a:lnTo>
                            <a:pt x="660" y="488"/>
                          </a:lnTo>
                          <a:lnTo>
                            <a:pt x="666" y="488"/>
                          </a:lnTo>
                          <a:lnTo>
                            <a:pt x="708" y="475"/>
                          </a:lnTo>
                          <a:lnTo>
                            <a:pt x="751" y="458"/>
                          </a:lnTo>
                          <a:lnTo>
                            <a:pt x="792" y="441"/>
                          </a:lnTo>
                          <a:lnTo>
                            <a:pt x="831" y="423"/>
                          </a:lnTo>
                          <a:lnTo>
                            <a:pt x="866" y="404"/>
                          </a:lnTo>
                          <a:lnTo>
                            <a:pt x="897" y="386"/>
                          </a:lnTo>
                          <a:lnTo>
                            <a:pt x="927" y="369"/>
                          </a:lnTo>
                          <a:lnTo>
                            <a:pt x="949" y="354"/>
                          </a:lnTo>
                          <a:lnTo>
                            <a:pt x="966" y="343"/>
                          </a:lnTo>
                          <a:lnTo>
                            <a:pt x="977" y="336"/>
                          </a:lnTo>
                          <a:lnTo>
                            <a:pt x="981" y="332"/>
                          </a:lnTo>
                          <a:lnTo>
                            <a:pt x="1075" y="317"/>
                          </a:lnTo>
                        </a:path>
                      </a:pathLst>
                    </a:custGeom>
                    <a:noFill/>
                    <a:ln w="11113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18" name="Freeform 13"/>
                    <p:cNvSpPr>
                      <a:spLocks/>
                    </p:cNvSpPr>
                    <p:nvPr/>
                  </p:nvSpPr>
                  <p:spPr bwMode="auto">
                    <a:xfrm>
                      <a:off x="1276" y="2469"/>
                      <a:ext cx="126" cy="103"/>
                    </a:xfrm>
                    <a:custGeom>
                      <a:avLst/>
                      <a:gdLst>
                        <a:gd name="T0" fmla="*/ 0 w 126"/>
                        <a:gd name="T1" fmla="*/ 50 h 103"/>
                        <a:gd name="T2" fmla="*/ 86 w 126"/>
                        <a:gd name="T3" fmla="*/ 0 h 103"/>
                        <a:gd name="T4" fmla="*/ 88 w 126"/>
                        <a:gd name="T5" fmla="*/ 0 h 103"/>
                        <a:gd name="T6" fmla="*/ 93 w 126"/>
                        <a:gd name="T7" fmla="*/ 0 h 103"/>
                        <a:gd name="T8" fmla="*/ 100 w 126"/>
                        <a:gd name="T9" fmla="*/ 0 h 103"/>
                        <a:gd name="T10" fmla="*/ 108 w 126"/>
                        <a:gd name="T11" fmla="*/ 3 h 103"/>
                        <a:gd name="T12" fmla="*/ 115 w 126"/>
                        <a:gd name="T13" fmla="*/ 9 h 103"/>
                        <a:gd name="T14" fmla="*/ 123 w 126"/>
                        <a:gd name="T15" fmla="*/ 18 h 103"/>
                        <a:gd name="T16" fmla="*/ 126 w 126"/>
                        <a:gd name="T17" fmla="*/ 33 h 103"/>
                        <a:gd name="T18" fmla="*/ 126 w 126"/>
                        <a:gd name="T19" fmla="*/ 53 h 103"/>
                        <a:gd name="T20" fmla="*/ 41 w 126"/>
                        <a:gd name="T21" fmla="*/ 103 h 103"/>
                        <a:gd name="T22" fmla="*/ 0 w 126"/>
                        <a:gd name="T23" fmla="*/ 50 h 103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26"/>
                        <a:gd name="T37" fmla="*/ 0 h 103"/>
                        <a:gd name="T38" fmla="*/ 126 w 126"/>
                        <a:gd name="T39" fmla="*/ 103 h 103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26" h="103">
                          <a:moveTo>
                            <a:pt x="0" y="50"/>
                          </a:moveTo>
                          <a:lnTo>
                            <a:pt x="86" y="0"/>
                          </a:lnTo>
                          <a:lnTo>
                            <a:pt x="88" y="0"/>
                          </a:lnTo>
                          <a:lnTo>
                            <a:pt x="93" y="0"/>
                          </a:lnTo>
                          <a:lnTo>
                            <a:pt x="100" y="0"/>
                          </a:lnTo>
                          <a:lnTo>
                            <a:pt x="108" y="3"/>
                          </a:lnTo>
                          <a:lnTo>
                            <a:pt x="115" y="9"/>
                          </a:lnTo>
                          <a:lnTo>
                            <a:pt x="123" y="18"/>
                          </a:lnTo>
                          <a:lnTo>
                            <a:pt x="126" y="33"/>
                          </a:lnTo>
                          <a:lnTo>
                            <a:pt x="126" y="53"/>
                          </a:lnTo>
                          <a:lnTo>
                            <a:pt x="41" y="103"/>
                          </a:lnTo>
                          <a:lnTo>
                            <a:pt x="0" y="50"/>
                          </a:lnTo>
                          <a:close/>
                        </a:path>
                      </a:pathLst>
                    </a:custGeom>
                    <a:solidFill>
                      <a:srgbClr val="0000FF"/>
                    </a:solidFill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19" name="Freeform 14"/>
                    <p:cNvSpPr>
                      <a:spLocks/>
                    </p:cNvSpPr>
                    <p:nvPr/>
                  </p:nvSpPr>
                  <p:spPr bwMode="auto">
                    <a:xfrm>
                      <a:off x="1276" y="2469"/>
                      <a:ext cx="126" cy="103"/>
                    </a:xfrm>
                    <a:custGeom>
                      <a:avLst/>
                      <a:gdLst>
                        <a:gd name="T0" fmla="*/ 0 w 126"/>
                        <a:gd name="T1" fmla="*/ 50 h 103"/>
                        <a:gd name="T2" fmla="*/ 86 w 126"/>
                        <a:gd name="T3" fmla="*/ 0 h 103"/>
                        <a:gd name="T4" fmla="*/ 88 w 126"/>
                        <a:gd name="T5" fmla="*/ 0 h 103"/>
                        <a:gd name="T6" fmla="*/ 93 w 126"/>
                        <a:gd name="T7" fmla="*/ 0 h 103"/>
                        <a:gd name="T8" fmla="*/ 100 w 126"/>
                        <a:gd name="T9" fmla="*/ 0 h 103"/>
                        <a:gd name="T10" fmla="*/ 108 w 126"/>
                        <a:gd name="T11" fmla="*/ 3 h 103"/>
                        <a:gd name="T12" fmla="*/ 115 w 126"/>
                        <a:gd name="T13" fmla="*/ 9 h 103"/>
                        <a:gd name="T14" fmla="*/ 123 w 126"/>
                        <a:gd name="T15" fmla="*/ 18 h 103"/>
                        <a:gd name="T16" fmla="*/ 126 w 126"/>
                        <a:gd name="T17" fmla="*/ 33 h 103"/>
                        <a:gd name="T18" fmla="*/ 126 w 126"/>
                        <a:gd name="T19" fmla="*/ 53 h 103"/>
                        <a:gd name="T20" fmla="*/ 41 w 126"/>
                        <a:gd name="T21" fmla="*/ 103 h 103"/>
                        <a:gd name="T22" fmla="*/ 0 w 126"/>
                        <a:gd name="T23" fmla="*/ 50 h 103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26"/>
                        <a:gd name="T37" fmla="*/ 0 h 103"/>
                        <a:gd name="T38" fmla="*/ 126 w 126"/>
                        <a:gd name="T39" fmla="*/ 103 h 103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26" h="103">
                          <a:moveTo>
                            <a:pt x="0" y="50"/>
                          </a:moveTo>
                          <a:lnTo>
                            <a:pt x="86" y="0"/>
                          </a:lnTo>
                          <a:lnTo>
                            <a:pt x="88" y="0"/>
                          </a:lnTo>
                          <a:lnTo>
                            <a:pt x="93" y="0"/>
                          </a:lnTo>
                          <a:lnTo>
                            <a:pt x="100" y="0"/>
                          </a:lnTo>
                          <a:lnTo>
                            <a:pt x="108" y="3"/>
                          </a:lnTo>
                          <a:lnTo>
                            <a:pt x="115" y="9"/>
                          </a:lnTo>
                          <a:lnTo>
                            <a:pt x="123" y="18"/>
                          </a:lnTo>
                          <a:lnTo>
                            <a:pt x="126" y="33"/>
                          </a:lnTo>
                          <a:lnTo>
                            <a:pt x="126" y="53"/>
                          </a:lnTo>
                          <a:lnTo>
                            <a:pt x="41" y="103"/>
                          </a:lnTo>
                          <a:lnTo>
                            <a:pt x="0" y="50"/>
                          </a:lnTo>
                        </a:path>
                      </a:pathLst>
                    </a:custGeom>
                    <a:noFill/>
                    <a:ln w="11113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20" name="Freeform 15"/>
                    <p:cNvSpPr>
                      <a:spLocks/>
                    </p:cNvSpPr>
                    <p:nvPr/>
                  </p:nvSpPr>
                  <p:spPr bwMode="auto">
                    <a:xfrm>
                      <a:off x="1282" y="2471"/>
                      <a:ext cx="120" cy="94"/>
                    </a:xfrm>
                    <a:custGeom>
                      <a:avLst/>
                      <a:gdLst>
                        <a:gd name="T0" fmla="*/ 35 w 120"/>
                        <a:gd name="T1" fmla="*/ 94 h 94"/>
                        <a:gd name="T2" fmla="*/ 0 w 120"/>
                        <a:gd name="T3" fmla="*/ 48 h 94"/>
                        <a:gd name="T4" fmla="*/ 83 w 120"/>
                        <a:gd name="T5" fmla="*/ 0 h 94"/>
                        <a:gd name="T6" fmla="*/ 85 w 120"/>
                        <a:gd name="T7" fmla="*/ 0 h 94"/>
                        <a:gd name="T8" fmla="*/ 91 w 120"/>
                        <a:gd name="T9" fmla="*/ 0 h 94"/>
                        <a:gd name="T10" fmla="*/ 98 w 120"/>
                        <a:gd name="T11" fmla="*/ 1 h 94"/>
                        <a:gd name="T12" fmla="*/ 107 w 120"/>
                        <a:gd name="T13" fmla="*/ 5 h 94"/>
                        <a:gd name="T14" fmla="*/ 115 w 120"/>
                        <a:gd name="T15" fmla="*/ 14 h 94"/>
                        <a:gd name="T16" fmla="*/ 119 w 120"/>
                        <a:gd name="T17" fmla="*/ 27 h 94"/>
                        <a:gd name="T18" fmla="*/ 120 w 120"/>
                        <a:gd name="T19" fmla="*/ 46 h 94"/>
                        <a:gd name="T20" fmla="*/ 35 w 120"/>
                        <a:gd name="T21" fmla="*/ 94 h 94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w 120"/>
                        <a:gd name="T34" fmla="*/ 0 h 94"/>
                        <a:gd name="T35" fmla="*/ 120 w 120"/>
                        <a:gd name="T36" fmla="*/ 94 h 94"/>
                      </a:gdLst>
                      <a:ahLst/>
                      <a:cxnLst>
                        <a:cxn ang="T22">
                          <a:pos x="T0" y="T1"/>
                        </a:cxn>
                        <a:cxn ang="T23">
                          <a:pos x="T2" y="T3"/>
                        </a:cxn>
                        <a:cxn ang="T24">
                          <a:pos x="T4" y="T5"/>
                        </a:cxn>
                        <a:cxn ang="T25">
                          <a:pos x="T6" y="T7"/>
                        </a:cxn>
                        <a:cxn ang="T26">
                          <a:pos x="T8" y="T9"/>
                        </a:cxn>
                        <a:cxn ang="T27">
                          <a:pos x="T10" y="T11"/>
                        </a:cxn>
                        <a:cxn ang="T28">
                          <a:pos x="T12" y="T13"/>
                        </a:cxn>
                        <a:cxn ang="T29">
                          <a:pos x="T14" y="T15"/>
                        </a:cxn>
                        <a:cxn ang="T30">
                          <a:pos x="T16" y="T17"/>
                        </a:cxn>
                        <a:cxn ang="T31">
                          <a:pos x="T18" y="T19"/>
                        </a:cxn>
                        <a:cxn ang="T32">
                          <a:pos x="T20" y="T21"/>
                        </a:cxn>
                      </a:cxnLst>
                      <a:rect l="T33" t="T34" r="T35" b="T36"/>
                      <a:pathLst>
                        <a:path w="120" h="94">
                          <a:moveTo>
                            <a:pt x="35" y="94"/>
                          </a:moveTo>
                          <a:lnTo>
                            <a:pt x="0" y="48"/>
                          </a:lnTo>
                          <a:lnTo>
                            <a:pt x="83" y="0"/>
                          </a:lnTo>
                          <a:lnTo>
                            <a:pt x="85" y="0"/>
                          </a:lnTo>
                          <a:lnTo>
                            <a:pt x="91" y="0"/>
                          </a:lnTo>
                          <a:lnTo>
                            <a:pt x="98" y="1"/>
                          </a:lnTo>
                          <a:lnTo>
                            <a:pt x="107" y="5"/>
                          </a:lnTo>
                          <a:lnTo>
                            <a:pt x="115" y="14"/>
                          </a:lnTo>
                          <a:lnTo>
                            <a:pt x="119" y="27"/>
                          </a:lnTo>
                          <a:lnTo>
                            <a:pt x="120" y="46"/>
                          </a:lnTo>
                          <a:lnTo>
                            <a:pt x="35" y="94"/>
                          </a:lnTo>
                          <a:close/>
                        </a:path>
                      </a:pathLst>
                    </a:custGeom>
                    <a:solidFill>
                      <a:srgbClr val="2B2BFF"/>
                    </a:solidFill>
                    <a:ln w="0">
                      <a:solidFill>
                        <a:srgbClr val="2B2B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21" name="Freeform 16"/>
                    <p:cNvSpPr>
                      <a:spLocks/>
                    </p:cNvSpPr>
                    <p:nvPr/>
                  </p:nvSpPr>
                  <p:spPr bwMode="auto">
                    <a:xfrm>
                      <a:off x="1287" y="2471"/>
                      <a:ext cx="114" cy="89"/>
                    </a:xfrm>
                    <a:custGeom>
                      <a:avLst/>
                      <a:gdLst>
                        <a:gd name="T0" fmla="*/ 30 w 114"/>
                        <a:gd name="T1" fmla="*/ 89 h 89"/>
                        <a:gd name="T2" fmla="*/ 0 w 114"/>
                        <a:gd name="T3" fmla="*/ 48 h 89"/>
                        <a:gd name="T4" fmla="*/ 82 w 114"/>
                        <a:gd name="T5" fmla="*/ 0 h 89"/>
                        <a:gd name="T6" fmla="*/ 84 w 114"/>
                        <a:gd name="T7" fmla="*/ 1 h 89"/>
                        <a:gd name="T8" fmla="*/ 91 w 114"/>
                        <a:gd name="T9" fmla="*/ 1 h 89"/>
                        <a:gd name="T10" fmla="*/ 99 w 114"/>
                        <a:gd name="T11" fmla="*/ 5 h 89"/>
                        <a:gd name="T12" fmla="*/ 108 w 114"/>
                        <a:gd name="T13" fmla="*/ 12 h 89"/>
                        <a:gd name="T14" fmla="*/ 114 w 114"/>
                        <a:gd name="T15" fmla="*/ 24 h 89"/>
                        <a:gd name="T16" fmla="*/ 114 w 114"/>
                        <a:gd name="T17" fmla="*/ 40 h 89"/>
                        <a:gd name="T18" fmla="*/ 30 w 114"/>
                        <a:gd name="T19" fmla="*/ 89 h 89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w 114"/>
                        <a:gd name="T31" fmla="*/ 0 h 89"/>
                        <a:gd name="T32" fmla="*/ 114 w 114"/>
                        <a:gd name="T33" fmla="*/ 89 h 89"/>
                      </a:gdLst>
                      <a:ahLst/>
                      <a:cxnLst>
                        <a:cxn ang="T20">
                          <a:pos x="T0" y="T1"/>
                        </a:cxn>
                        <a:cxn ang="T21">
                          <a:pos x="T2" y="T3"/>
                        </a:cxn>
                        <a:cxn ang="T22">
                          <a:pos x="T4" y="T5"/>
                        </a:cxn>
                        <a:cxn ang="T23">
                          <a:pos x="T6" y="T7"/>
                        </a:cxn>
                        <a:cxn ang="T24">
                          <a:pos x="T8" y="T9"/>
                        </a:cxn>
                        <a:cxn ang="T25">
                          <a:pos x="T10" y="T11"/>
                        </a:cxn>
                        <a:cxn ang="T26">
                          <a:pos x="T12" y="T13"/>
                        </a:cxn>
                        <a:cxn ang="T27">
                          <a:pos x="T14" y="T15"/>
                        </a:cxn>
                        <a:cxn ang="T28">
                          <a:pos x="T16" y="T17"/>
                        </a:cxn>
                        <a:cxn ang="T29">
                          <a:pos x="T18" y="T19"/>
                        </a:cxn>
                      </a:cxnLst>
                      <a:rect l="T30" t="T31" r="T32" b="T33"/>
                      <a:pathLst>
                        <a:path w="114" h="89">
                          <a:moveTo>
                            <a:pt x="30" y="89"/>
                          </a:moveTo>
                          <a:lnTo>
                            <a:pt x="0" y="48"/>
                          </a:lnTo>
                          <a:lnTo>
                            <a:pt x="82" y="0"/>
                          </a:lnTo>
                          <a:lnTo>
                            <a:pt x="84" y="1"/>
                          </a:lnTo>
                          <a:lnTo>
                            <a:pt x="91" y="1"/>
                          </a:lnTo>
                          <a:lnTo>
                            <a:pt x="99" y="5"/>
                          </a:lnTo>
                          <a:lnTo>
                            <a:pt x="108" y="12"/>
                          </a:lnTo>
                          <a:lnTo>
                            <a:pt x="114" y="24"/>
                          </a:lnTo>
                          <a:lnTo>
                            <a:pt x="114" y="40"/>
                          </a:lnTo>
                          <a:lnTo>
                            <a:pt x="30" y="89"/>
                          </a:lnTo>
                          <a:close/>
                        </a:path>
                      </a:pathLst>
                    </a:custGeom>
                    <a:solidFill>
                      <a:srgbClr val="5555FF"/>
                    </a:solidFill>
                    <a:ln w="0">
                      <a:solidFill>
                        <a:srgbClr val="5555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22" name="Freeform 17"/>
                    <p:cNvSpPr>
                      <a:spLocks/>
                    </p:cNvSpPr>
                    <p:nvPr/>
                  </p:nvSpPr>
                  <p:spPr bwMode="auto">
                    <a:xfrm>
                      <a:off x="1293" y="2472"/>
                      <a:ext cx="108" cy="82"/>
                    </a:xfrm>
                    <a:custGeom>
                      <a:avLst/>
                      <a:gdLst>
                        <a:gd name="T0" fmla="*/ 24 w 108"/>
                        <a:gd name="T1" fmla="*/ 82 h 82"/>
                        <a:gd name="T2" fmla="*/ 0 w 108"/>
                        <a:gd name="T3" fmla="*/ 49 h 82"/>
                        <a:gd name="T4" fmla="*/ 80 w 108"/>
                        <a:gd name="T5" fmla="*/ 0 h 82"/>
                        <a:gd name="T6" fmla="*/ 82 w 108"/>
                        <a:gd name="T7" fmla="*/ 0 h 82"/>
                        <a:gd name="T8" fmla="*/ 87 w 108"/>
                        <a:gd name="T9" fmla="*/ 2 h 82"/>
                        <a:gd name="T10" fmla="*/ 95 w 108"/>
                        <a:gd name="T11" fmla="*/ 6 h 82"/>
                        <a:gd name="T12" fmla="*/ 102 w 108"/>
                        <a:gd name="T13" fmla="*/ 11 h 82"/>
                        <a:gd name="T14" fmla="*/ 106 w 108"/>
                        <a:gd name="T15" fmla="*/ 21 h 82"/>
                        <a:gd name="T16" fmla="*/ 108 w 108"/>
                        <a:gd name="T17" fmla="*/ 36 h 82"/>
                        <a:gd name="T18" fmla="*/ 24 w 108"/>
                        <a:gd name="T19" fmla="*/ 82 h 82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w 108"/>
                        <a:gd name="T31" fmla="*/ 0 h 82"/>
                        <a:gd name="T32" fmla="*/ 108 w 108"/>
                        <a:gd name="T33" fmla="*/ 82 h 82"/>
                      </a:gdLst>
                      <a:ahLst/>
                      <a:cxnLst>
                        <a:cxn ang="T20">
                          <a:pos x="T0" y="T1"/>
                        </a:cxn>
                        <a:cxn ang="T21">
                          <a:pos x="T2" y="T3"/>
                        </a:cxn>
                        <a:cxn ang="T22">
                          <a:pos x="T4" y="T5"/>
                        </a:cxn>
                        <a:cxn ang="T23">
                          <a:pos x="T6" y="T7"/>
                        </a:cxn>
                        <a:cxn ang="T24">
                          <a:pos x="T8" y="T9"/>
                        </a:cxn>
                        <a:cxn ang="T25">
                          <a:pos x="T10" y="T11"/>
                        </a:cxn>
                        <a:cxn ang="T26">
                          <a:pos x="T12" y="T13"/>
                        </a:cxn>
                        <a:cxn ang="T27">
                          <a:pos x="T14" y="T15"/>
                        </a:cxn>
                        <a:cxn ang="T28">
                          <a:pos x="T16" y="T17"/>
                        </a:cxn>
                        <a:cxn ang="T29">
                          <a:pos x="T18" y="T19"/>
                        </a:cxn>
                      </a:cxnLst>
                      <a:rect l="T30" t="T31" r="T32" b="T33"/>
                      <a:pathLst>
                        <a:path w="108" h="82">
                          <a:moveTo>
                            <a:pt x="24" y="82"/>
                          </a:moveTo>
                          <a:lnTo>
                            <a:pt x="0" y="49"/>
                          </a:lnTo>
                          <a:lnTo>
                            <a:pt x="80" y="0"/>
                          </a:lnTo>
                          <a:lnTo>
                            <a:pt x="82" y="0"/>
                          </a:lnTo>
                          <a:lnTo>
                            <a:pt x="87" y="2"/>
                          </a:lnTo>
                          <a:lnTo>
                            <a:pt x="95" y="6"/>
                          </a:lnTo>
                          <a:lnTo>
                            <a:pt x="102" y="11"/>
                          </a:lnTo>
                          <a:lnTo>
                            <a:pt x="106" y="21"/>
                          </a:lnTo>
                          <a:lnTo>
                            <a:pt x="108" y="36"/>
                          </a:lnTo>
                          <a:lnTo>
                            <a:pt x="24" y="82"/>
                          </a:lnTo>
                          <a:close/>
                        </a:path>
                      </a:pathLst>
                    </a:custGeom>
                    <a:solidFill>
                      <a:srgbClr val="8080FF"/>
                    </a:solidFill>
                    <a:ln w="0">
                      <a:solidFill>
                        <a:srgbClr val="808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23" name="Freeform 18"/>
                    <p:cNvSpPr>
                      <a:spLocks/>
                    </p:cNvSpPr>
                    <p:nvPr/>
                  </p:nvSpPr>
                  <p:spPr bwMode="auto">
                    <a:xfrm>
                      <a:off x="1299" y="2474"/>
                      <a:ext cx="100" cy="74"/>
                    </a:xfrm>
                    <a:custGeom>
                      <a:avLst/>
                      <a:gdLst>
                        <a:gd name="T0" fmla="*/ 18 w 100"/>
                        <a:gd name="T1" fmla="*/ 74 h 74"/>
                        <a:gd name="T2" fmla="*/ 0 w 100"/>
                        <a:gd name="T3" fmla="*/ 47 h 74"/>
                        <a:gd name="T4" fmla="*/ 77 w 100"/>
                        <a:gd name="T5" fmla="*/ 0 h 74"/>
                        <a:gd name="T6" fmla="*/ 79 w 100"/>
                        <a:gd name="T7" fmla="*/ 0 h 74"/>
                        <a:gd name="T8" fmla="*/ 81 w 100"/>
                        <a:gd name="T9" fmla="*/ 0 h 74"/>
                        <a:gd name="T10" fmla="*/ 85 w 100"/>
                        <a:gd name="T11" fmla="*/ 2 h 74"/>
                        <a:gd name="T12" fmla="*/ 89 w 100"/>
                        <a:gd name="T13" fmla="*/ 4 h 74"/>
                        <a:gd name="T14" fmla="*/ 92 w 100"/>
                        <a:gd name="T15" fmla="*/ 8 h 74"/>
                        <a:gd name="T16" fmla="*/ 96 w 100"/>
                        <a:gd name="T17" fmla="*/ 11 h 74"/>
                        <a:gd name="T18" fmla="*/ 98 w 100"/>
                        <a:gd name="T19" fmla="*/ 15 h 74"/>
                        <a:gd name="T20" fmla="*/ 100 w 100"/>
                        <a:gd name="T21" fmla="*/ 21 h 74"/>
                        <a:gd name="T22" fmla="*/ 100 w 100"/>
                        <a:gd name="T23" fmla="*/ 28 h 74"/>
                        <a:gd name="T24" fmla="*/ 18 w 100"/>
                        <a:gd name="T25" fmla="*/ 74 h 74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w 100"/>
                        <a:gd name="T40" fmla="*/ 0 h 74"/>
                        <a:gd name="T41" fmla="*/ 100 w 100"/>
                        <a:gd name="T42" fmla="*/ 74 h 74"/>
                      </a:gdLst>
                      <a:ahLst/>
                      <a:cxnLst>
                        <a:cxn ang="T26">
                          <a:pos x="T0" y="T1"/>
                        </a:cxn>
                        <a:cxn ang="T27">
                          <a:pos x="T2" y="T3"/>
                        </a:cxn>
                        <a:cxn ang="T28">
                          <a:pos x="T4" y="T5"/>
                        </a:cxn>
                        <a:cxn ang="T29">
                          <a:pos x="T6" y="T7"/>
                        </a:cxn>
                        <a:cxn ang="T30">
                          <a:pos x="T8" y="T9"/>
                        </a:cxn>
                        <a:cxn ang="T31">
                          <a:pos x="T10" y="T11"/>
                        </a:cxn>
                        <a:cxn ang="T32">
                          <a:pos x="T12" y="T13"/>
                        </a:cxn>
                        <a:cxn ang="T33">
                          <a:pos x="T14" y="T15"/>
                        </a:cxn>
                        <a:cxn ang="T34">
                          <a:pos x="T16" y="T17"/>
                        </a:cxn>
                        <a:cxn ang="T35">
                          <a:pos x="T18" y="T19"/>
                        </a:cxn>
                        <a:cxn ang="T36">
                          <a:pos x="T20" y="T21"/>
                        </a:cxn>
                        <a:cxn ang="T37">
                          <a:pos x="T22" y="T23"/>
                        </a:cxn>
                        <a:cxn ang="T38">
                          <a:pos x="T24" y="T25"/>
                        </a:cxn>
                      </a:cxnLst>
                      <a:rect l="T39" t="T40" r="T41" b="T42"/>
                      <a:pathLst>
                        <a:path w="100" h="74">
                          <a:moveTo>
                            <a:pt x="18" y="74"/>
                          </a:moveTo>
                          <a:lnTo>
                            <a:pt x="0" y="47"/>
                          </a:lnTo>
                          <a:lnTo>
                            <a:pt x="77" y="0"/>
                          </a:lnTo>
                          <a:lnTo>
                            <a:pt x="79" y="0"/>
                          </a:lnTo>
                          <a:lnTo>
                            <a:pt x="81" y="0"/>
                          </a:lnTo>
                          <a:lnTo>
                            <a:pt x="85" y="2"/>
                          </a:lnTo>
                          <a:lnTo>
                            <a:pt x="89" y="4"/>
                          </a:lnTo>
                          <a:lnTo>
                            <a:pt x="92" y="8"/>
                          </a:lnTo>
                          <a:lnTo>
                            <a:pt x="96" y="11"/>
                          </a:lnTo>
                          <a:lnTo>
                            <a:pt x="98" y="15"/>
                          </a:lnTo>
                          <a:lnTo>
                            <a:pt x="100" y="21"/>
                          </a:lnTo>
                          <a:lnTo>
                            <a:pt x="100" y="28"/>
                          </a:lnTo>
                          <a:lnTo>
                            <a:pt x="18" y="74"/>
                          </a:lnTo>
                          <a:close/>
                        </a:path>
                      </a:pathLst>
                    </a:custGeom>
                    <a:solidFill>
                      <a:srgbClr val="AAAAFF"/>
                    </a:solidFill>
                    <a:ln w="0">
                      <a:solidFill>
                        <a:srgbClr val="AAAA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24" name="Freeform 19"/>
                    <p:cNvSpPr>
                      <a:spLocks/>
                    </p:cNvSpPr>
                    <p:nvPr/>
                  </p:nvSpPr>
                  <p:spPr bwMode="auto">
                    <a:xfrm>
                      <a:off x="1304" y="2474"/>
                      <a:ext cx="95" cy="67"/>
                    </a:xfrm>
                    <a:custGeom>
                      <a:avLst/>
                      <a:gdLst>
                        <a:gd name="T0" fmla="*/ 13 w 95"/>
                        <a:gd name="T1" fmla="*/ 67 h 67"/>
                        <a:gd name="T2" fmla="*/ 0 w 95"/>
                        <a:gd name="T3" fmla="*/ 47 h 67"/>
                        <a:gd name="T4" fmla="*/ 76 w 95"/>
                        <a:gd name="T5" fmla="*/ 0 h 67"/>
                        <a:gd name="T6" fmla="*/ 78 w 95"/>
                        <a:gd name="T7" fmla="*/ 2 h 67"/>
                        <a:gd name="T8" fmla="*/ 80 w 95"/>
                        <a:gd name="T9" fmla="*/ 4 h 67"/>
                        <a:gd name="T10" fmla="*/ 84 w 95"/>
                        <a:gd name="T11" fmla="*/ 6 h 67"/>
                        <a:gd name="T12" fmla="*/ 87 w 95"/>
                        <a:gd name="T13" fmla="*/ 9 h 67"/>
                        <a:gd name="T14" fmla="*/ 91 w 95"/>
                        <a:gd name="T15" fmla="*/ 13 h 67"/>
                        <a:gd name="T16" fmla="*/ 95 w 95"/>
                        <a:gd name="T17" fmla="*/ 19 h 67"/>
                        <a:gd name="T18" fmla="*/ 95 w 95"/>
                        <a:gd name="T19" fmla="*/ 22 h 67"/>
                        <a:gd name="T20" fmla="*/ 13 w 95"/>
                        <a:gd name="T21" fmla="*/ 67 h 67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w 95"/>
                        <a:gd name="T34" fmla="*/ 0 h 67"/>
                        <a:gd name="T35" fmla="*/ 95 w 95"/>
                        <a:gd name="T36" fmla="*/ 67 h 67"/>
                      </a:gdLst>
                      <a:ahLst/>
                      <a:cxnLst>
                        <a:cxn ang="T22">
                          <a:pos x="T0" y="T1"/>
                        </a:cxn>
                        <a:cxn ang="T23">
                          <a:pos x="T2" y="T3"/>
                        </a:cxn>
                        <a:cxn ang="T24">
                          <a:pos x="T4" y="T5"/>
                        </a:cxn>
                        <a:cxn ang="T25">
                          <a:pos x="T6" y="T7"/>
                        </a:cxn>
                        <a:cxn ang="T26">
                          <a:pos x="T8" y="T9"/>
                        </a:cxn>
                        <a:cxn ang="T27">
                          <a:pos x="T10" y="T11"/>
                        </a:cxn>
                        <a:cxn ang="T28">
                          <a:pos x="T12" y="T13"/>
                        </a:cxn>
                        <a:cxn ang="T29">
                          <a:pos x="T14" y="T15"/>
                        </a:cxn>
                        <a:cxn ang="T30">
                          <a:pos x="T16" y="T17"/>
                        </a:cxn>
                        <a:cxn ang="T31">
                          <a:pos x="T18" y="T19"/>
                        </a:cxn>
                        <a:cxn ang="T32">
                          <a:pos x="T20" y="T21"/>
                        </a:cxn>
                      </a:cxnLst>
                      <a:rect l="T33" t="T34" r="T35" b="T36"/>
                      <a:pathLst>
                        <a:path w="95" h="67">
                          <a:moveTo>
                            <a:pt x="13" y="67"/>
                          </a:moveTo>
                          <a:lnTo>
                            <a:pt x="0" y="47"/>
                          </a:lnTo>
                          <a:lnTo>
                            <a:pt x="76" y="0"/>
                          </a:lnTo>
                          <a:lnTo>
                            <a:pt x="78" y="2"/>
                          </a:lnTo>
                          <a:lnTo>
                            <a:pt x="80" y="4"/>
                          </a:lnTo>
                          <a:lnTo>
                            <a:pt x="84" y="6"/>
                          </a:lnTo>
                          <a:lnTo>
                            <a:pt x="87" y="9"/>
                          </a:lnTo>
                          <a:lnTo>
                            <a:pt x="91" y="13"/>
                          </a:lnTo>
                          <a:lnTo>
                            <a:pt x="95" y="19"/>
                          </a:lnTo>
                          <a:lnTo>
                            <a:pt x="95" y="22"/>
                          </a:lnTo>
                          <a:lnTo>
                            <a:pt x="13" y="67"/>
                          </a:lnTo>
                          <a:close/>
                        </a:path>
                      </a:pathLst>
                    </a:custGeom>
                    <a:solidFill>
                      <a:srgbClr val="D5D5FF"/>
                    </a:solidFill>
                    <a:ln w="0">
                      <a:solidFill>
                        <a:srgbClr val="D5D5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25" name="Freeform 20"/>
                    <p:cNvSpPr>
                      <a:spLocks/>
                    </p:cNvSpPr>
                    <p:nvPr/>
                  </p:nvSpPr>
                  <p:spPr bwMode="auto">
                    <a:xfrm>
                      <a:off x="1310" y="2476"/>
                      <a:ext cx="89" cy="59"/>
                    </a:xfrm>
                    <a:custGeom>
                      <a:avLst/>
                      <a:gdLst>
                        <a:gd name="T0" fmla="*/ 89 w 89"/>
                        <a:gd name="T1" fmla="*/ 15 h 59"/>
                        <a:gd name="T2" fmla="*/ 7 w 89"/>
                        <a:gd name="T3" fmla="*/ 59 h 59"/>
                        <a:gd name="T4" fmla="*/ 0 w 89"/>
                        <a:gd name="T5" fmla="*/ 45 h 59"/>
                        <a:gd name="T6" fmla="*/ 74 w 89"/>
                        <a:gd name="T7" fmla="*/ 0 h 59"/>
                        <a:gd name="T8" fmla="*/ 89 w 89"/>
                        <a:gd name="T9" fmla="*/ 15 h 59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89"/>
                        <a:gd name="T16" fmla="*/ 0 h 59"/>
                        <a:gd name="T17" fmla="*/ 89 w 89"/>
                        <a:gd name="T18" fmla="*/ 59 h 59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89" h="59">
                          <a:moveTo>
                            <a:pt x="89" y="15"/>
                          </a:moveTo>
                          <a:lnTo>
                            <a:pt x="7" y="59"/>
                          </a:lnTo>
                          <a:lnTo>
                            <a:pt x="0" y="45"/>
                          </a:lnTo>
                          <a:lnTo>
                            <a:pt x="74" y="0"/>
                          </a:lnTo>
                          <a:lnTo>
                            <a:pt x="89" y="15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0">
                      <a:solidFill>
                        <a:srgbClr val="FFFF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26" name="Freeform 21"/>
                    <p:cNvSpPr>
                      <a:spLocks/>
                    </p:cNvSpPr>
                    <p:nvPr/>
                  </p:nvSpPr>
                  <p:spPr bwMode="auto">
                    <a:xfrm>
                      <a:off x="1262" y="2517"/>
                      <a:ext cx="63" cy="68"/>
                    </a:xfrm>
                    <a:custGeom>
                      <a:avLst/>
                      <a:gdLst>
                        <a:gd name="T0" fmla="*/ 46 w 63"/>
                        <a:gd name="T1" fmla="*/ 67 h 68"/>
                        <a:gd name="T2" fmla="*/ 57 w 63"/>
                        <a:gd name="T3" fmla="*/ 55 h 68"/>
                        <a:gd name="T4" fmla="*/ 63 w 63"/>
                        <a:gd name="T5" fmla="*/ 39 h 68"/>
                        <a:gd name="T6" fmla="*/ 59 w 63"/>
                        <a:gd name="T7" fmla="*/ 22 h 68"/>
                        <a:gd name="T8" fmla="*/ 48 w 63"/>
                        <a:gd name="T9" fmla="*/ 7 h 68"/>
                        <a:gd name="T10" fmla="*/ 33 w 63"/>
                        <a:gd name="T11" fmla="*/ 0 h 68"/>
                        <a:gd name="T12" fmla="*/ 16 w 63"/>
                        <a:gd name="T13" fmla="*/ 4 h 68"/>
                        <a:gd name="T14" fmla="*/ 3 w 63"/>
                        <a:gd name="T15" fmla="*/ 15 h 68"/>
                        <a:gd name="T16" fmla="*/ 0 w 63"/>
                        <a:gd name="T17" fmla="*/ 30 h 68"/>
                        <a:gd name="T18" fmla="*/ 1 w 63"/>
                        <a:gd name="T19" fmla="*/ 48 h 68"/>
                        <a:gd name="T20" fmla="*/ 13 w 63"/>
                        <a:gd name="T21" fmla="*/ 61 h 68"/>
                        <a:gd name="T22" fmla="*/ 29 w 63"/>
                        <a:gd name="T23" fmla="*/ 68 h 68"/>
                        <a:gd name="T24" fmla="*/ 46 w 63"/>
                        <a:gd name="T25" fmla="*/ 67 h 68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w 63"/>
                        <a:gd name="T40" fmla="*/ 0 h 68"/>
                        <a:gd name="T41" fmla="*/ 63 w 63"/>
                        <a:gd name="T42" fmla="*/ 68 h 68"/>
                      </a:gdLst>
                      <a:ahLst/>
                      <a:cxnLst>
                        <a:cxn ang="T26">
                          <a:pos x="T0" y="T1"/>
                        </a:cxn>
                        <a:cxn ang="T27">
                          <a:pos x="T2" y="T3"/>
                        </a:cxn>
                        <a:cxn ang="T28">
                          <a:pos x="T4" y="T5"/>
                        </a:cxn>
                        <a:cxn ang="T29">
                          <a:pos x="T6" y="T7"/>
                        </a:cxn>
                        <a:cxn ang="T30">
                          <a:pos x="T8" y="T9"/>
                        </a:cxn>
                        <a:cxn ang="T31">
                          <a:pos x="T10" y="T11"/>
                        </a:cxn>
                        <a:cxn ang="T32">
                          <a:pos x="T12" y="T13"/>
                        </a:cxn>
                        <a:cxn ang="T33">
                          <a:pos x="T14" y="T15"/>
                        </a:cxn>
                        <a:cxn ang="T34">
                          <a:pos x="T16" y="T17"/>
                        </a:cxn>
                        <a:cxn ang="T35">
                          <a:pos x="T18" y="T19"/>
                        </a:cxn>
                        <a:cxn ang="T36">
                          <a:pos x="T20" y="T21"/>
                        </a:cxn>
                        <a:cxn ang="T37">
                          <a:pos x="T22" y="T23"/>
                        </a:cxn>
                        <a:cxn ang="T38">
                          <a:pos x="T24" y="T25"/>
                        </a:cxn>
                      </a:cxnLst>
                      <a:rect l="T39" t="T40" r="T41" b="T42"/>
                      <a:pathLst>
                        <a:path w="63" h="68">
                          <a:moveTo>
                            <a:pt x="46" y="67"/>
                          </a:moveTo>
                          <a:lnTo>
                            <a:pt x="57" y="55"/>
                          </a:lnTo>
                          <a:lnTo>
                            <a:pt x="63" y="39"/>
                          </a:lnTo>
                          <a:lnTo>
                            <a:pt x="59" y="22"/>
                          </a:lnTo>
                          <a:lnTo>
                            <a:pt x="48" y="7"/>
                          </a:lnTo>
                          <a:lnTo>
                            <a:pt x="33" y="0"/>
                          </a:lnTo>
                          <a:lnTo>
                            <a:pt x="16" y="4"/>
                          </a:lnTo>
                          <a:lnTo>
                            <a:pt x="3" y="15"/>
                          </a:lnTo>
                          <a:lnTo>
                            <a:pt x="0" y="30"/>
                          </a:lnTo>
                          <a:lnTo>
                            <a:pt x="1" y="48"/>
                          </a:lnTo>
                          <a:lnTo>
                            <a:pt x="13" y="61"/>
                          </a:lnTo>
                          <a:lnTo>
                            <a:pt x="29" y="68"/>
                          </a:lnTo>
                          <a:lnTo>
                            <a:pt x="46" y="67"/>
                          </a:lnTo>
                          <a:close/>
                        </a:path>
                      </a:pathLst>
                    </a:custGeom>
                    <a:solidFill>
                      <a:srgbClr val="0000FF"/>
                    </a:solidFill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27" name="Freeform 22"/>
                    <p:cNvSpPr>
                      <a:spLocks/>
                    </p:cNvSpPr>
                    <p:nvPr/>
                  </p:nvSpPr>
                  <p:spPr bwMode="auto">
                    <a:xfrm>
                      <a:off x="1262" y="2517"/>
                      <a:ext cx="63" cy="68"/>
                    </a:xfrm>
                    <a:custGeom>
                      <a:avLst/>
                      <a:gdLst>
                        <a:gd name="T0" fmla="*/ 46 w 63"/>
                        <a:gd name="T1" fmla="*/ 67 h 68"/>
                        <a:gd name="T2" fmla="*/ 57 w 63"/>
                        <a:gd name="T3" fmla="*/ 55 h 68"/>
                        <a:gd name="T4" fmla="*/ 63 w 63"/>
                        <a:gd name="T5" fmla="*/ 39 h 68"/>
                        <a:gd name="T6" fmla="*/ 59 w 63"/>
                        <a:gd name="T7" fmla="*/ 22 h 68"/>
                        <a:gd name="T8" fmla="*/ 48 w 63"/>
                        <a:gd name="T9" fmla="*/ 7 h 68"/>
                        <a:gd name="T10" fmla="*/ 33 w 63"/>
                        <a:gd name="T11" fmla="*/ 0 h 68"/>
                        <a:gd name="T12" fmla="*/ 16 w 63"/>
                        <a:gd name="T13" fmla="*/ 4 h 68"/>
                        <a:gd name="T14" fmla="*/ 3 w 63"/>
                        <a:gd name="T15" fmla="*/ 15 h 68"/>
                        <a:gd name="T16" fmla="*/ 0 w 63"/>
                        <a:gd name="T17" fmla="*/ 30 h 68"/>
                        <a:gd name="T18" fmla="*/ 1 w 63"/>
                        <a:gd name="T19" fmla="*/ 48 h 68"/>
                        <a:gd name="T20" fmla="*/ 13 w 63"/>
                        <a:gd name="T21" fmla="*/ 61 h 68"/>
                        <a:gd name="T22" fmla="*/ 29 w 63"/>
                        <a:gd name="T23" fmla="*/ 68 h 68"/>
                        <a:gd name="T24" fmla="*/ 46 w 63"/>
                        <a:gd name="T25" fmla="*/ 67 h 68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w 63"/>
                        <a:gd name="T40" fmla="*/ 0 h 68"/>
                        <a:gd name="T41" fmla="*/ 63 w 63"/>
                        <a:gd name="T42" fmla="*/ 68 h 68"/>
                      </a:gdLst>
                      <a:ahLst/>
                      <a:cxnLst>
                        <a:cxn ang="T26">
                          <a:pos x="T0" y="T1"/>
                        </a:cxn>
                        <a:cxn ang="T27">
                          <a:pos x="T2" y="T3"/>
                        </a:cxn>
                        <a:cxn ang="T28">
                          <a:pos x="T4" y="T5"/>
                        </a:cxn>
                        <a:cxn ang="T29">
                          <a:pos x="T6" y="T7"/>
                        </a:cxn>
                        <a:cxn ang="T30">
                          <a:pos x="T8" y="T9"/>
                        </a:cxn>
                        <a:cxn ang="T31">
                          <a:pos x="T10" y="T11"/>
                        </a:cxn>
                        <a:cxn ang="T32">
                          <a:pos x="T12" y="T13"/>
                        </a:cxn>
                        <a:cxn ang="T33">
                          <a:pos x="T14" y="T15"/>
                        </a:cxn>
                        <a:cxn ang="T34">
                          <a:pos x="T16" y="T17"/>
                        </a:cxn>
                        <a:cxn ang="T35">
                          <a:pos x="T18" y="T19"/>
                        </a:cxn>
                        <a:cxn ang="T36">
                          <a:pos x="T20" y="T21"/>
                        </a:cxn>
                        <a:cxn ang="T37">
                          <a:pos x="T22" y="T23"/>
                        </a:cxn>
                        <a:cxn ang="T38">
                          <a:pos x="T24" y="T25"/>
                        </a:cxn>
                      </a:cxnLst>
                      <a:rect l="T39" t="T40" r="T41" b="T42"/>
                      <a:pathLst>
                        <a:path w="63" h="68">
                          <a:moveTo>
                            <a:pt x="46" y="67"/>
                          </a:moveTo>
                          <a:lnTo>
                            <a:pt x="57" y="55"/>
                          </a:lnTo>
                          <a:lnTo>
                            <a:pt x="63" y="39"/>
                          </a:lnTo>
                          <a:lnTo>
                            <a:pt x="59" y="22"/>
                          </a:lnTo>
                          <a:lnTo>
                            <a:pt x="48" y="7"/>
                          </a:lnTo>
                          <a:lnTo>
                            <a:pt x="33" y="0"/>
                          </a:lnTo>
                          <a:lnTo>
                            <a:pt x="16" y="4"/>
                          </a:lnTo>
                          <a:lnTo>
                            <a:pt x="3" y="15"/>
                          </a:lnTo>
                          <a:lnTo>
                            <a:pt x="0" y="30"/>
                          </a:lnTo>
                          <a:lnTo>
                            <a:pt x="1" y="48"/>
                          </a:lnTo>
                          <a:lnTo>
                            <a:pt x="13" y="61"/>
                          </a:lnTo>
                          <a:lnTo>
                            <a:pt x="29" y="68"/>
                          </a:lnTo>
                          <a:lnTo>
                            <a:pt x="46" y="67"/>
                          </a:lnTo>
                        </a:path>
                      </a:pathLst>
                    </a:custGeom>
                    <a:noFill/>
                    <a:ln w="11113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28" name="Freeform 24"/>
                    <p:cNvSpPr>
                      <a:spLocks/>
                    </p:cNvSpPr>
                    <p:nvPr/>
                  </p:nvSpPr>
                  <p:spPr bwMode="auto">
                    <a:xfrm>
                      <a:off x="1584" y="1961"/>
                      <a:ext cx="686" cy="430"/>
                    </a:xfrm>
                    <a:custGeom>
                      <a:avLst/>
                      <a:gdLst>
                        <a:gd name="T0" fmla="*/ 0 w 686"/>
                        <a:gd name="T1" fmla="*/ 376 h 430"/>
                        <a:gd name="T2" fmla="*/ 645 w 686"/>
                        <a:gd name="T3" fmla="*/ 0 h 430"/>
                        <a:gd name="T4" fmla="*/ 647 w 686"/>
                        <a:gd name="T5" fmla="*/ 0 h 430"/>
                        <a:gd name="T6" fmla="*/ 653 w 686"/>
                        <a:gd name="T7" fmla="*/ 0 h 430"/>
                        <a:gd name="T8" fmla="*/ 660 w 686"/>
                        <a:gd name="T9" fmla="*/ 0 h 430"/>
                        <a:gd name="T10" fmla="*/ 670 w 686"/>
                        <a:gd name="T11" fmla="*/ 3 h 430"/>
                        <a:gd name="T12" fmla="*/ 677 w 686"/>
                        <a:gd name="T13" fmla="*/ 9 h 430"/>
                        <a:gd name="T14" fmla="*/ 683 w 686"/>
                        <a:gd name="T15" fmla="*/ 18 h 430"/>
                        <a:gd name="T16" fmla="*/ 686 w 686"/>
                        <a:gd name="T17" fmla="*/ 33 h 430"/>
                        <a:gd name="T18" fmla="*/ 686 w 686"/>
                        <a:gd name="T19" fmla="*/ 53 h 430"/>
                        <a:gd name="T20" fmla="*/ 41 w 686"/>
                        <a:gd name="T21" fmla="*/ 430 h 430"/>
                        <a:gd name="T22" fmla="*/ 0 w 686"/>
                        <a:gd name="T23" fmla="*/ 376 h 430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686"/>
                        <a:gd name="T37" fmla="*/ 0 h 430"/>
                        <a:gd name="T38" fmla="*/ 686 w 686"/>
                        <a:gd name="T39" fmla="*/ 430 h 430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686" h="430">
                          <a:moveTo>
                            <a:pt x="0" y="376"/>
                          </a:moveTo>
                          <a:lnTo>
                            <a:pt x="645" y="0"/>
                          </a:lnTo>
                          <a:lnTo>
                            <a:pt x="647" y="0"/>
                          </a:lnTo>
                          <a:lnTo>
                            <a:pt x="653" y="0"/>
                          </a:lnTo>
                          <a:lnTo>
                            <a:pt x="660" y="0"/>
                          </a:lnTo>
                          <a:lnTo>
                            <a:pt x="670" y="3"/>
                          </a:lnTo>
                          <a:lnTo>
                            <a:pt x="677" y="9"/>
                          </a:lnTo>
                          <a:lnTo>
                            <a:pt x="683" y="18"/>
                          </a:lnTo>
                          <a:lnTo>
                            <a:pt x="686" y="33"/>
                          </a:lnTo>
                          <a:lnTo>
                            <a:pt x="686" y="53"/>
                          </a:lnTo>
                          <a:lnTo>
                            <a:pt x="41" y="430"/>
                          </a:lnTo>
                          <a:lnTo>
                            <a:pt x="0" y="376"/>
                          </a:lnTo>
                          <a:close/>
                        </a:path>
                      </a:pathLst>
                    </a:custGeom>
                    <a:solidFill>
                      <a:srgbClr val="FF0000"/>
                    </a:solidFill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29" name="Freeform 25"/>
                    <p:cNvSpPr>
                      <a:spLocks/>
                    </p:cNvSpPr>
                    <p:nvPr/>
                  </p:nvSpPr>
                  <p:spPr bwMode="auto">
                    <a:xfrm>
                      <a:off x="1584" y="1961"/>
                      <a:ext cx="686" cy="430"/>
                    </a:xfrm>
                    <a:custGeom>
                      <a:avLst/>
                      <a:gdLst>
                        <a:gd name="T0" fmla="*/ 0 w 686"/>
                        <a:gd name="T1" fmla="*/ 376 h 430"/>
                        <a:gd name="T2" fmla="*/ 645 w 686"/>
                        <a:gd name="T3" fmla="*/ 0 h 430"/>
                        <a:gd name="T4" fmla="*/ 647 w 686"/>
                        <a:gd name="T5" fmla="*/ 0 h 430"/>
                        <a:gd name="T6" fmla="*/ 653 w 686"/>
                        <a:gd name="T7" fmla="*/ 0 h 430"/>
                        <a:gd name="T8" fmla="*/ 660 w 686"/>
                        <a:gd name="T9" fmla="*/ 0 h 430"/>
                        <a:gd name="T10" fmla="*/ 670 w 686"/>
                        <a:gd name="T11" fmla="*/ 3 h 430"/>
                        <a:gd name="T12" fmla="*/ 677 w 686"/>
                        <a:gd name="T13" fmla="*/ 9 h 430"/>
                        <a:gd name="T14" fmla="*/ 683 w 686"/>
                        <a:gd name="T15" fmla="*/ 18 h 430"/>
                        <a:gd name="T16" fmla="*/ 686 w 686"/>
                        <a:gd name="T17" fmla="*/ 33 h 430"/>
                        <a:gd name="T18" fmla="*/ 686 w 686"/>
                        <a:gd name="T19" fmla="*/ 53 h 430"/>
                        <a:gd name="T20" fmla="*/ 41 w 686"/>
                        <a:gd name="T21" fmla="*/ 430 h 430"/>
                        <a:gd name="T22" fmla="*/ 0 w 686"/>
                        <a:gd name="T23" fmla="*/ 376 h 430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686"/>
                        <a:gd name="T37" fmla="*/ 0 h 430"/>
                        <a:gd name="T38" fmla="*/ 686 w 686"/>
                        <a:gd name="T39" fmla="*/ 430 h 430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686" h="430">
                          <a:moveTo>
                            <a:pt x="0" y="376"/>
                          </a:moveTo>
                          <a:lnTo>
                            <a:pt x="645" y="0"/>
                          </a:lnTo>
                          <a:lnTo>
                            <a:pt x="647" y="0"/>
                          </a:lnTo>
                          <a:lnTo>
                            <a:pt x="653" y="0"/>
                          </a:lnTo>
                          <a:lnTo>
                            <a:pt x="660" y="0"/>
                          </a:lnTo>
                          <a:lnTo>
                            <a:pt x="670" y="3"/>
                          </a:lnTo>
                          <a:lnTo>
                            <a:pt x="677" y="9"/>
                          </a:lnTo>
                          <a:lnTo>
                            <a:pt x="683" y="18"/>
                          </a:lnTo>
                          <a:lnTo>
                            <a:pt x="686" y="33"/>
                          </a:lnTo>
                          <a:lnTo>
                            <a:pt x="686" y="53"/>
                          </a:lnTo>
                          <a:lnTo>
                            <a:pt x="41" y="430"/>
                          </a:lnTo>
                          <a:lnTo>
                            <a:pt x="0" y="376"/>
                          </a:lnTo>
                        </a:path>
                      </a:pathLst>
                    </a:custGeom>
                    <a:noFill/>
                    <a:ln w="11113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30" name="Line 26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592" y="2407"/>
                      <a:ext cx="13" cy="8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31" name="Line 27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567" y="2422"/>
                      <a:ext cx="13" cy="8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32" name="Freeform 28"/>
                    <p:cNvSpPr>
                      <a:spLocks/>
                    </p:cNvSpPr>
                    <p:nvPr/>
                  </p:nvSpPr>
                  <p:spPr bwMode="auto">
                    <a:xfrm>
                      <a:off x="1551" y="2437"/>
                      <a:ext cx="5" cy="9"/>
                    </a:xfrm>
                    <a:custGeom>
                      <a:avLst/>
                      <a:gdLst>
                        <a:gd name="T0" fmla="*/ 5 w 5"/>
                        <a:gd name="T1" fmla="*/ 0 h 9"/>
                        <a:gd name="T2" fmla="*/ 0 w 5"/>
                        <a:gd name="T3" fmla="*/ 6 h 9"/>
                        <a:gd name="T4" fmla="*/ 4 w 5"/>
                        <a:gd name="T5" fmla="*/ 9 h 9"/>
                        <a:gd name="T6" fmla="*/ 0 60000 65536"/>
                        <a:gd name="T7" fmla="*/ 0 60000 65536"/>
                        <a:gd name="T8" fmla="*/ 0 60000 65536"/>
                        <a:gd name="T9" fmla="*/ 0 w 5"/>
                        <a:gd name="T10" fmla="*/ 0 h 9"/>
                        <a:gd name="T11" fmla="*/ 5 w 5"/>
                        <a:gd name="T12" fmla="*/ 9 h 9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5" h="9">
                          <a:moveTo>
                            <a:pt x="5" y="0"/>
                          </a:moveTo>
                          <a:lnTo>
                            <a:pt x="0" y="6"/>
                          </a:lnTo>
                          <a:lnTo>
                            <a:pt x="4" y="9"/>
                          </a:lnTo>
                        </a:path>
                      </a:pathLst>
                    </a:cu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33" name="Line 2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66" y="2456"/>
                      <a:ext cx="11" cy="11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34" name="Line 30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588" y="2456"/>
                      <a:ext cx="13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35" name="Line 31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612" y="2443"/>
                      <a:ext cx="13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36" name="Line 32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636" y="2428"/>
                      <a:ext cx="13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37" name="Line 33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662" y="2413"/>
                      <a:ext cx="11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38" name="Line 34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686" y="2398"/>
                      <a:ext cx="13" cy="8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39" name="Line 35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710" y="2385"/>
                      <a:ext cx="13" cy="8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40" name="Line 36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736" y="2370"/>
                      <a:ext cx="11" cy="8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41" name="Line 37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760" y="2356"/>
                      <a:ext cx="11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42" name="Line 38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784" y="2343"/>
                      <a:ext cx="13" cy="5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43" name="Line 39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809" y="2328"/>
                      <a:ext cx="13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44" name="Line 40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835" y="2313"/>
                      <a:ext cx="11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45" name="Line 41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859" y="2298"/>
                      <a:ext cx="13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46" name="Line 42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883" y="2285"/>
                      <a:ext cx="13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47" name="Line 43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907" y="2270"/>
                      <a:ext cx="13" cy="8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48" name="Line 44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933" y="2255"/>
                      <a:ext cx="11" cy="8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49" name="Line 45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957" y="2241"/>
                      <a:ext cx="13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50" name="Line 46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981" y="2228"/>
                      <a:ext cx="13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51" name="Line 47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007" y="2213"/>
                      <a:ext cx="11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52" name="Line 48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031" y="2198"/>
                      <a:ext cx="11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53" name="Line 4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055" y="2191"/>
                      <a:ext cx="1" cy="1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54" name="Line 97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563" y="2483"/>
                      <a:ext cx="11" cy="8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55" name="Line 98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539" y="2498"/>
                      <a:ext cx="11" cy="8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56" name="Line 99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513" y="2511"/>
                      <a:ext cx="13" cy="8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57" name="Line 100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489" y="2526"/>
                      <a:ext cx="13" cy="8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58" name="Line 101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465" y="2541"/>
                      <a:ext cx="11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59" name="Line 102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439" y="2554"/>
                      <a:ext cx="13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60" name="Line 103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415" y="2569"/>
                      <a:ext cx="13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61" name="Line 104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391" y="2584"/>
                      <a:ext cx="11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62" name="Line 105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365" y="2598"/>
                      <a:ext cx="13" cy="6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63" name="Line 106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341" y="2611"/>
                      <a:ext cx="13" cy="8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64" name="Line 107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317" y="2626"/>
                      <a:ext cx="13" cy="8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65" name="Line 108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293" y="2641"/>
                      <a:ext cx="11" cy="8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66" name="Line 109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267" y="2654"/>
                      <a:ext cx="13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67" name="Freeform 110"/>
                    <p:cNvSpPr>
                      <a:spLocks/>
                    </p:cNvSpPr>
                    <p:nvPr/>
                  </p:nvSpPr>
                  <p:spPr bwMode="auto">
                    <a:xfrm>
                      <a:off x="2242" y="2669"/>
                      <a:ext cx="13" cy="7"/>
                    </a:xfrm>
                    <a:custGeom>
                      <a:avLst/>
                      <a:gdLst>
                        <a:gd name="T0" fmla="*/ 13 w 13"/>
                        <a:gd name="T1" fmla="*/ 0 h 7"/>
                        <a:gd name="T2" fmla="*/ 0 w 13"/>
                        <a:gd name="T3" fmla="*/ 7 h 7"/>
                        <a:gd name="T4" fmla="*/ 0 w 13"/>
                        <a:gd name="T5" fmla="*/ 7 h 7"/>
                        <a:gd name="T6" fmla="*/ 0 60000 65536"/>
                        <a:gd name="T7" fmla="*/ 0 60000 65536"/>
                        <a:gd name="T8" fmla="*/ 0 60000 65536"/>
                        <a:gd name="T9" fmla="*/ 0 w 13"/>
                        <a:gd name="T10" fmla="*/ 0 h 7"/>
                        <a:gd name="T11" fmla="*/ 13 w 13"/>
                        <a:gd name="T12" fmla="*/ 7 h 7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13" h="7">
                          <a:moveTo>
                            <a:pt x="13" y="0"/>
                          </a:moveTo>
                          <a:lnTo>
                            <a:pt x="0" y="7"/>
                          </a:lnTo>
                        </a:path>
                      </a:pathLst>
                    </a:cu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68" name="Line 11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254" y="2686"/>
                      <a:ext cx="11" cy="9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69" name="Line 112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276" y="2680"/>
                      <a:ext cx="13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70" name="Line 113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300" y="2665"/>
                      <a:ext cx="13" cy="8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71" name="Freeform 114"/>
                    <p:cNvSpPr>
                      <a:spLocks/>
                    </p:cNvSpPr>
                    <p:nvPr/>
                  </p:nvSpPr>
                  <p:spPr bwMode="auto">
                    <a:xfrm>
                      <a:off x="1579" y="1962"/>
                      <a:ext cx="691" cy="429"/>
                    </a:xfrm>
                    <a:custGeom>
                      <a:avLst/>
                      <a:gdLst>
                        <a:gd name="T0" fmla="*/ 654 w 691"/>
                        <a:gd name="T1" fmla="*/ 0 h 429"/>
                        <a:gd name="T2" fmla="*/ 658 w 691"/>
                        <a:gd name="T3" fmla="*/ 0 h 429"/>
                        <a:gd name="T4" fmla="*/ 663 w 691"/>
                        <a:gd name="T5" fmla="*/ 0 h 429"/>
                        <a:gd name="T6" fmla="*/ 671 w 691"/>
                        <a:gd name="T7" fmla="*/ 2 h 429"/>
                        <a:gd name="T8" fmla="*/ 678 w 691"/>
                        <a:gd name="T9" fmla="*/ 6 h 429"/>
                        <a:gd name="T10" fmla="*/ 686 w 691"/>
                        <a:gd name="T11" fmla="*/ 13 h 429"/>
                        <a:gd name="T12" fmla="*/ 691 w 691"/>
                        <a:gd name="T13" fmla="*/ 28 h 429"/>
                        <a:gd name="T14" fmla="*/ 691 w 691"/>
                        <a:gd name="T15" fmla="*/ 47 h 429"/>
                        <a:gd name="T16" fmla="*/ 35 w 691"/>
                        <a:gd name="T17" fmla="*/ 429 h 429"/>
                        <a:gd name="T18" fmla="*/ 0 w 691"/>
                        <a:gd name="T19" fmla="*/ 381 h 429"/>
                        <a:gd name="T20" fmla="*/ 654 w 691"/>
                        <a:gd name="T21" fmla="*/ 0 h 429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w 691"/>
                        <a:gd name="T34" fmla="*/ 0 h 429"/>
                        <a:gd name="T35" fmla="*/ 691 w 691"/>
                        <a:gd name="T36" fmla="*/ 429 h 429"/>
                      </a:gdLst>
                      <a:ahLst/>
                      <a:cxnLst>
                        <a:cxn ang="T22">
                          <a:pos x="T0" y="T1"/>
                        </a:cxn>
                        <a:cxn ang="T23">
                          <a:pos x="T2" y="T3"/>
                        </a:cxn>
                        <a:cxn ang="T24">
                          <a:pos x="T4" y="T5"/>
                        </a:cxn>
                        <a:cxn ang="T25">
                          <a:pos x="T6" y="T7"/>
                        </a:cxn>
                        <a:cxn ang="T26">
                          <a:pos x="T8" y="T9"/>
                        </a:cxn>
                        <a:cxn ang="T27">
                          <a:pos x="T10" y="T11"/>
                        </a:cxn>
                        <a:cxn ang="T28">
                          <a:pos x="T12" y="T13"/>
                        </a:cxn>
                        <a:cxn ang="T29">
                          <a:pos x="T14" y="T15"/>
                        </a:cxn>
                        <a:cxn ang="T30">
                          <a:pos x="T16" y="T17"/>
                        </a:cxn>
                        <a:cxn ang="T31">
                          <a:pos x="T18" y="T19"/>
                        </a:cxn>
                        <a:cxn ang="T32">
                          <a:pos x="T20" y="T21"/>
                        </a:cxn>
                      </a:cxnLst>
                      <a:rect l="T33" t="T34" r="T35" b="T36"/>
                      <a:pathLst>
                        <a:path w="691" h="429">
                          <a:moveTo>
                            <a:pt x="654" y="0"/>
                          </a:moveTo>
                          <a:lnTo>
                            <a:pt x="658" y="0"/>
                          </a:lnTo>
                          <a:lnTo>
                            <a:pt x="663" y="0"/>
                          </a:lnTo>
                          <a:lnTo>
                            <a:pt x="671" y="2"/>
                          </a:lnTo>
                          <a:lnTo>
                            <a:pt x="678" y="6"/>
                          </a:lnTo>
                          <a:lnTo>
                            <a:pt x="686" y="13"/>
                          </a:lnTo>
                          <a:lnTo>
                            <a:pt x="691" y="28"/>
                          </a:lnTo>
                          <a:lnTo>
                            <a:pt x="691" y="47"/>
                          </a:lnTo>
                          <a:lnTo>
                            <a:pt x="35" y="429"/>
                          </a:lnTo>
                          <a:lnTo>
                            <a:pt x="0" y="381"/>
                          </a:lnTo>
                          <a:lnTo>
                            <a:pt x="654" y="0"/>
                          </a:lnTo>
                          <a:close/>
                        </a:path>
                      </a:pathLst>
                    </a:custGeom>
                    <a:solidFill>
                      <a:srgbClr val="FF2B2B"/>
                    </a:solidFill>
                    <a:ln w="0">
                      <a:solidFill>
                        <a:srgbClr val="FF2B2B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72" name="Freeform 115"/>
                    <p:cNvSpPr>
                      <a:spLocks/>
                    </p:cNvSpPr>
                    <p:nvPr/>
                  </p:nvSpPr>
                  <p:spPr bwMode="auto">
                    <a:xfrm>
                      <a:off x="1584" y="1962"/>
                      <a:ext cx="686" cy="421"/>
                    </a:xfrm>
                    <a:custGeom>
                      <a:avLst/>
                      <a:gdLst>
                        <a:gd name="T0" fmla="*/ 653 w 686"/>
                        <a:gd name="T1" fmla="*/ 0 h 421"/>
                        <a:gd name="T2" fmla="*/ 657 w 686"/>
                        <a:gd name="T3" fmla="*/ 0 h 421"/>
                        <a:gd name="T4" fmla="*/ 662 w 686"/>
                        <a:gd name="T5" fmla="*/ 2 h 421"/>
                        <a:gd name="T6" fmla="*/ 671 w 686"/>
                        <a:gd name="T7" fmla="*/ 4 h 421"/>
                        <a:gd name="T8" fmla="*/ 679 w 686"/>
                        <a:gd name="T9" fmla="*/ 12 h 421"/>
                        <a:gd name="T10" fmla="*/ 684 w 686"/>
                        <a:gd name="T11" fmla="*/ 23 h 421"/>
                        <a:gd name="T12" fmla="*/ 686 w 686"/>
                        <a:gd name="T13" fmla="*/ 41 h 421"/>
                        <a:gd name="T14" fmla="*/ 32 w 686"/>
                        <a:gd name="T15" fmla="*/ 421 h 421"/>
                        <a:gd name="T16" fmla="*/ 0 w 686"/>
                        <a:gd name="T17" fmla="*/ 381 h 421"/>
                        <a:gd name="T18" fmla="*/ 653 w 686"/>
                        <a:gd name="T19" fmla="*/ 0 h 421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w 686"/>
                        <a:gd name="T31" fmla="*/ 0 h 421"/>
                        <a:gd name="T32" fmla="*/ 686 w 686"/>
                        <a:gd name="T33" fmla="*/ 421 h 421"/>
                      </a:gdLst>
                      <a:ahLst/>
                      <a:cxnLst>
                        <a:cxn ang="T20">
                          <a:pos x="T0" y="T1"/>
                        </a:cxn>
                        <a:cxn ang="T21">
                          <a:pos x="T2" y="T3"/>
                        </a:cxn>
                        <a:cxn ang="T22">
                          <a:pos x="T4" y="T5"/>
                        </a:cxn>
                        <a:cxn ang="T23">
                          <a:pos x="T6" y="T7"/>
                        </a:cxn>
                        <a:cxn ang="T24">
                          <a:pos x="T8" y="T9"/>
                        </a:cxn>
                        <a:cxn ang="T25">
                          <a:pos x="T10" y="T11"/>
                        </a:cxn>
                        <a:cxn ang="T26">
                          <a:pos x="T12" y="T13"/>
                        </a:cxn>
                        <a:cxn ang="T27">
                          <a:pos x="T14" y="T15"/>
                        </a:cxn>
                        <a:cxn ang="T28">
                          <a:pos x="T16" y="T17"/>
                        </a:cxn>
                        <a:cxn ang="T29">
                          <a:pos x="T18" y="T19"/>
                        </a:cxn>
                      </a:cxnLst>
                      <a:rect l="T30" t="T31" r="T32" b="T33"/>
                      <a:pathLst>
                        <a:path w="686" h="421">
                          <a:moveTo>
                            <a:pt x="653" y="0"/>
                          </a:moveTo>
                          <a:lnTo>
                            <a:pt x="657" y="0"/>
                          </a:lnTo>
                          <a:lnTo>
                            <a:pt x="662" y="2"/>
                          </a:lnTo>
                          <a:lnTo>
                            <a:pt x="671" y="4"/>
                          </a:lnTo>
                          <a:lnTo>
                            <a:pt x="679" y="12"/>
                          </a:lnTo>
                          <a:lnTo>
                            <a:pt x="684" y="23"/>
                          </a:lnTo>
                          <a:lnTo>
                            <a:pt x="686" y="41"/>
                          </a:lnTo>
                          <a:lnTo>
                            <a:pt x="32" y="421"/>
                          </a:lnTo>
                          <a:lnTo>
                            <a:pt x="0" y="381"/>
                          </a:lnTo>
                          <a:lnTo>
                            <a:pt x="653" y="0"/>
                          </a:lnTo>
                          <a:close/>
                        </a:path>
                      </a:pathLst>
                    </a:custGeom>
                    <a:solidFill>
                      <a:srgbClr val="FF5555"/>
                    </a:solidFill>
                    <a:ln w="0">
                      <a:solidFill>
                        <a:srgbClr val="FF5555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73" name="Freeform 116"/>
                    <p:cNvSpPr>
                      <a:spLocks/>
                    </p:cNvSpPr>
                    <p:nvPr/>
                  </p:nvSpPr>
                  <p:spPr bwMode="auto">
                    <a:xfrm>
                      <a:off x="1592" y="1964"/>
                      <a:ext cx="676" cy="414"/>
                    </a:xfrm>
                    <a:custGeom>
                      <a:avLst/>
                      <a:gdLst>
                        <a:gd name="T0" fmla="*/ 650 w 676"/>
                        <a:gd name="T1" fmla="*/ 0 h 414"/>
                        <a:gd name="T2" fmla="*/ 652 w 676"/>
                        <a:gd name="T3" fmla="*/ 0 h 414"/>
                        <a:gd name="T4" fmla="*/ 658 w 676"/>
                        <a:gd name="T5" fmla="*/ 2 h 414"/>
                        <a:gd name="T6" fmla="*/ 665 w 676"/>
                        <a:gd name="T7" fmla="*/ 4 h 414"/>
                        <a:gd name="T8" fmla="*/ 671 w 676"/>
                        <a:gd name="T9" fmla="*/ 11 h 414"/>
                        <a:gd name="T10" fmla="*/ 676 w 676"/>
                        <a:gd name="T11" fmla="*/ 21 h 414"/>
                        <a:gd name="T12" fmla="*/ 676 w 676"/>
                        <a:gd name="T13" fmla="*/ 34 h 414"/>
                        <a:gd name="T14" fmla="*/ 24 w 676"/>
                        <a:gd name="T15" fmla="*/ 414 h 414"/>
                        <a:gd name="T16" fmla="*/ 0 w 676"/>
                        <a:gd name="T17" fmla="*/ 379 h 414"/>
                        <a:gd name="T18" fmla="*/ 650 w 676"/>
                        <a:gd name="T19" fmla="*/ 0 h 414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w 676"/>
                        <a:gd name="T31" fmla="*/ 0 h 414"/>
                        <a:gd name="T32" fmla="*/ 676 w 676"/>
                        <a:gd name="T33" fmla="*/ 414 h 414"/>
                      </a:gdLst>
                      <a:ahLst/>
                      <a:cxnLst>
                        <a:cxn ang="T20">
                          <a:pos x="T0" y="T1"/>
                        </a:cxn>
                        <a:cxn ang="T21">
                          <a:pos x="T2" y="T3"/>
                        </a:cxn>
                        <a:cxn ang="T22">
                          <a:pos x="T4" y="T5"/>
                        </a:cxn>
                        <a:cxn ang="T23">
                          <a:pos x="T6" y="T7"/>
                        </a:cxn>
                        <a:cxn ang="T24">
                          <a:pos x="T8" y="T9"/>
                        </a:cxn>
                        <a:cxn ang="T25">
                          <a:pos x="T10" y="T11"/>
                        </a:cxn>
                        <a:cxn ang="T26">
                          <a:pos x="T12" y="T13"/>
                        </a:cxn>
                        <a:cxn ang="T27">
                          <a:pos x="T14" y="T15"/>
                        </a:cxn>
                        <a:cxn ang="T28">
                          <a:pos x="T16" y="T17"/>
                        </a:cxn>
                        <a:cxn ang="T29">
                          <a:pos x="T18" y="T19"/>
                        </a:cxn>
                      </a:cxnLst>
                      <a:rect l="T30" t="T31" r="T32" b="T33"/>
                      <a:pathLst>
                        <a:path w="676" h="414">
                          <a:moveTo>
                            <a:pt x="650" y="0"/>
                          </a:moveTo>
                          <a:lnTo>
                            <a:pt x="652" y="0"/>
                          </a:lnTo>
                          <a:lnTo>
                            <a:pt x="658" y="2"/>
                          </a:lnTo>
                          <a:lnTo>
                            <a:pt x="665" y="4"/>
                          </a:lnTo>
                          <a:lnTo>
                            <a:pt x="671" y="11"/>
                          </a:lnTo>
                          <a:lnTo>
                            <a:pt x="676" y="21"/>
                          </a:lnTo>
                          <a:lnTo>
                            <a:pt x="676" y="34"/>
                          </a:lnTo>
                          <a:lnTo>
                            <a:pt x="24" y="414"/>
                          </a:lnTo>
                          <a:lnTo>
                            <a:pt x="0" y="379"/>
                          </a:lnTo>
                          <a:lnTo>
                            <a:pt x="650" y="0"/>
                          </a:lnTo>
                          <a:close/>
                        </a:path>
                      </a:pathLst>
                    </a:custGeom>
                    <a:solidFill>
                      <a:srgbClr val="FF8080"/>
                    </a:solidFill>
                    <a:ln w="0">
                      <a:solidFill>
                        <a:srgbClr val="FF808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74" name="Freeform 117"/>
                    <p:cNvSpPr>
                      <a:spLocks/>
                    </p:cNvSpPr>
                    <p:nvPr/>
                  </p:nvSpPr>
                  <p:spPr bwMode="auto">
                    <a:xfrm>
                      <a:off x="1597" y="1964"/>
                      <a:ext cx="671" cy="406"/>
                    </a:xfrm>
                    <a:custGeom>
                      <a:avLst/>
                      <a:gdLst>
                        <a:gd name="T0" fmla="*/ 649 w 671"/>
                        <a:gd name="T1" fmla="*/ 0 h 406"/>
                        <a:gd name="T2" fmla="*/ 649 w 671"/>
                        <a:gd name="T3" fmla="*/ 0 h 406"/>
                        <a:gd name="T4" fmla="*/ 651 w 671"/>
                        <a:gd name="T5" fmla="*/ 2 h 406"/>
                        <a:gd name="T6" fmla="*/ 655 w 671"/>
                        <a:gd name="T7" fmla="*/ 2 h 406"/>
                        <a:gd name="T8" fmla="*/ 658 w 671"/>
                        <a:gd name="T9" fmla="*/ 6 h 406"/>
                        <a:gd name="T10" fmla="*/ 662 w 671"/>
                        <a:gd name="T11" fmla="*/ 8 h 406"/>
                        <a:gd name="T12" fmla="*/ 666 w 671"/>
                        <a:gd name="T13" fmla="*/ 11 h 406"/>
                        <a:gd name="T14" fmla="*/ 670 w 671"/>
                        <a:gd name="T15" fmla="*/ 17 h 406"/>
                        <a:gd name="T16" fmla="*/ 671 w 671"/>
                        <a:gd name="T17" fmla="*/ 23 h 406"/>
                        <a:gd name="T18" fmla="*/ 671 w 671"/>
                        <a:gd name="T19" fmla="*/ 28 h 406"/>
                        <a:gd name="T20" fmla="*/ 19 w 671"/>
                        <a:gd name="T21" fmla="*/ 406 h 406"/>
                        <a:gd name="T22" fmla="*/ 0 w 671"/>
                        <a:gd name="T23" fmla="*/ 379 h 406"/>
                        <a:gd name="T24" fmla="*/ 649 w 671"/>
                        <a:gd name="T25" fmla="*/ 0 h 40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w 671"/>
                        <a:gd name="T40" fmla="*/ 0 h 406"/>
                        <a:gd name="T41" fmla="*/ 671 w 671"/>
                        <a:gd name="T42" fmla="*/ 406 h 406"/>
                      </a:gdLst>
                      <a:ahLst/>
                      <a:cxnLst>
                        <a:cxn ang="T26">
                          <a:pos x="T0" y="T1"/>
                        </a:cxn>
                        <a:cxn ang="T27">
                          <a:pos x="T2" y="T3"/>
                        </a:cxn>
                        <a:cxn ang="T28">
                          <a:pos x="T4" y="T5"/>
                        </a:cxn>
                        <a:cxn ang="T29">
                          <a:pos x="T6" y="T7"/>
                        </a:cxn>
                        <a:cxn ang="T30">
                          <a:pos x="T8" y="T9"/>
                        </a:cxn>
                        <a:cxn ang="T31">
                          <a:pos x="T10" y="T11"/>
                        </a:cxn>
                        <a:cxn ang="T32">
                          <a:pos x="T12" y="T13"/>
                        </a:cxn>
                        <a:cxn ang="T33">
                          <a:pos x="T14" y="T15"/>
                        </a:cxn>
                        <a:cxn ang="T34">
                          <a:pos x="T16" y="T17"/>
                        </a:cxn>
                        <a:cxn ang="T35">
                          <a:pos x="T18" y="T19"/>
                        </a:cxn>
                        <a:cxn ang="T36">
                          <a:pos x="T20" y="T21"/>
                        </a:cxn>
                        <a:cxn ang="T37">
                          <a:pos x="T22" y="T23"/>
                        </a:cxn>
                        <a:cxn ang="T38">
                          <a:pos x="T24" y="T25"/>
                        </a:cxn>
                      </a:cxnLst>
                      <a:rect l="T39" t="T40" r="T41" b="T42"/>
                      <a:pathLst>
                        <a:path w="671" h="406">
                          <a:moveTo>
                            <a:pt x="649" y="0"/>
                          </a:moveTo>
                          <a:lnTo>
                            <a:pt x="649" y="0"/>
                          </a:lnTo>
                          <a:lnTo>
                            <a:pt x="651" y="2"/>
                          </a:lnTo>
                          <a:lnTo>
                            <a:pt x="655" y="2"/>
                          </a:lnTo>
                          <a:lnTo>
                            <a:pt x="658" y="6"/>
                          </a:lnTo>
                          <a:lnTo>
                            <a:pt x="662" y="8"/>
                          </a:lnTo>
                          <a:lnTo>
                            <a:pt x="666" y="11"/>
                          </a:lnTo>
                          <a:lnTo>
                            <a:pt x="670" y="17"/>
                          </a:lnTo>
                          <a:lnTo>
                            <a:pt x="671" y="23"/>
                          </a:lnTo>
                          <a:lnTo>
                            <a:pt x="671" y="28"/>
                          </a:lnTo>
                          <a:lnTo>
                            <a:pt x="19" y="406"/>
                          </a:lnTo>
                          <a:lnTo>
                            <a:pt x="0" y="379"/>
                          </a:lnTo>
                          <a:lnTo>
                            <a:pt x="649" y="0"/>
                          </a:lnTo>
                          <a:close/>
                        </a:path>
                      </a:pathLst>
                    </a:custGeom>
                    <a:solidFill>
                      <a:srgbClr val="FFAAAA"/>
                    </a:solidFill>
                    <a:ln w="0">
                      <a:solidFill>
                        <a:srgbClr val="FFAAAA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75" name="Freeform 119"/>
                    <p:cNvSpPr>
                      <a:spLocks/>
                    </p:cNvSpPr>
                    <p:nvPr/>
                  </p:nvSpPr>
                  <p:spPr bwMode="auto">
                    <a:xfrm>
                      <a:off x="1621" y="1966"/>
                      <a:ext cx="646" cy="386"/>
                    </a:xfrm>
                    <a:custGeom>
                      <a:avLst/>
                      <a:gdLst>
                        <a:gd name="T0" fmla="*/ 646 w 646"/>
                        <a:gd name="T1" fmla="*/ 15 h 386"/>
                        <a:gd name="T2" fmla="*/ 8 w 646"/>
                        <a:gd name="T3" fmla="*/ 386 h 386"/>
                        <a:gd name="T4" fmla="*/ 0 w 646"/>
                        <a:gd name="T5" fmla="*/ 371 h 386"/>
                        <a:gd name="T6" fmla="*/ 633 w 646"/>
                        <a:gd name="T7" fmla="*/ 0 h 386"/>
                        <a:gd name="T8" fmla="*/ 646 w 646"/>
                        <a:gd name="T9" fmla="*/ 15 h 386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646"/>
                        <a:gd name="T16" fmla="*/ 0 h 386"/>
                        <a:gd name="T17" fmla="*/ 646 w 646"/>
                        <a:gd name="T18" fmla="*/ 386 h 38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646" h="386">
                          <a:moveTo>
                            <a:pt x="646" y="15"/>
                          </a:moveTo>
                          <a:lnTo>
                            <a:pt x="8" y="386"/>
                          </a:lnTo>
                          <a:lnTo>
                            <a:pt x="0" y="371"/>
                          </a:lnTo>
                          <a:lnTo>
                            <a:pt x="633" y="0"/>
                          </a:lnTo>
                          <a:lnTo>
                            <a:pt x="646" y="15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0">
                      <a:solidFill>
                        <a:srgbClr val="FFFF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76" name="Freeform 120"/>
                    <p:cNvSpPr>
                      <a:spLocks/>
                    </p:cNvSpPr>
                    <p:nvPr/>
                  </p:nvSpPr>
                  <p:spPr bwMode="auto">
                    <a:xfrm>
                      <a:off x="1573" y="2331"/>
                      <a:ext cx="65" cy="69"/>
                    </a:xfrm>
                    <a:custGeom>
                      <a:avLst/>
                      <a:gdLst>
                        <a:gd name="T0" fmla="*/ 46 w 65"/>
                        <a:gd name="T1" fmla="*/ 65 h 69"/>
                        <a:gd name="T2" fmla="*/ 59 w 65"/>
                        <a:gd name="T3" fmla="*/ 54 h 69"/>
                        <a:gd name="T4" fmla="*/ 65 w 65"/>
                        <a:gd name="T5" fmla="*/ 39 h 69"/>
                        <a:gd name="T6" fmla="*/ 61 w 65"/>
                        <a:gd name="T7" fmla="*/ 21 h 69"/>
                        <a:gd name="T8" fmla="*/ 50 w 65"/>
                        <a:gd name="T9" fmla="*/ 8 h 69"/>
                        <a:gd name="T10" fmla="*/ 35 w 65"/>
                        <a:gd name="T11" fmla="*/ 0 h 69"/>
                        <a:gd name="T12" fmla="*/ 19 w 65"/>
                        <a:gd name="T13" fmla="*/ 2 h 69"/>
                        <a:gd name="T14" fmla="*/ 6 w 65"/>
                        <a:gd name="T15" fmla="*/ 13 h 69"/>
                        <a:gd name="T16" fmla="*/ 0 w 65"/>
                        <a:gd name="T17" fmla="*/ 30 h 69"/>
                        <a:gd name="T18" fmla="*/ 4 w 65"/>
                        <a:gd name="T19" fmla="*/ 47 h 69"/>
                        <a:gd name="T20" fmla="*/ 15 w 65"/>
                        <a:gd name="T21" fmla="*/ 62 h 69"/>
                        <a:gd name="T22" fmla="*/ 30 w 65"/>
                        <a:gd name="T23" fmla="*/ 69 h 69"/>
                        <a:gd name="T24" fmla="*/ 46 w 65"/>
                        <a:gd name="T25" fmla="*/ 65 h 69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w 65"/>
                        <a:gd name="T40" fmla="*/ 0 h 69"/>
                        <a:gd name="T41" fmla="*/ 65 w 65"/>
                        <a:gd name="T42" fmla="*/ 69 h 69"/>
                      </a:gdLst>
                      <a:ahLst/>
                      <a:cxnLst>
                        <a:cxn ang="T26">
                          <a:pos x="T0" y="T1"/>
                        </a:cxn>
                        <a:cxn ang="T27">
                          <a:pos x="T2" y="T3"/>
                        </a:cxn>
                        <a:cxn ang="T28">
                          <a:pos x="T4" y="T5"/>
                        </a:cxn>
                        <a:cxn ang="T29">
                          <a:pos x="T6" y="T7"/>
                        </a:cxn>
                        <a:cxn ang="T30">
                          <a:pos x="T8" y="T9"/>
                        </a:cxn>
                        <a:cxn ang="T31">
                          <a:pos x="T10" y="T11"/>
                        </a:cxn>
                        <a:cxn ang="T32">
                          <a:pos x="T12" y="T13"/>
                        </a:cxn>
                        <a:cxn ang="T33">
                          <a:pos x="T14" y="T15"/>
                        </a:cxn>
                        <a:cxn ang="T34">
                          <a:pos x="T16" y="T17"/>
                        </a:cxn>
                        <a:cxn ang="T35">
                          <a:pos x="T18" y="T19"/>
                        </a:cxn>
                        <a:cxn ang="T36">
                          <a:pos x="T20" y="T21"/>
                        </a:cxn>
                        <a:cxn ang="T37">
                          <a:pos x="T22" y="T23"/>
                        </a:cxn>
                        <a:cxn ang="T38">
                          <a:pos x="T24" y="T25"/>
                        </a:cxn>
                      </a:cxnLst>
                      <a:rect l="T39" t="T40" r="T41" b="T42"/>
                      <a:pathLst>
                        <a:path w="65" h="69">
                          <a:moveTo>
                            <a:pt x="46" y="65"/>
                          </a:moveTo>
                          <a:lnTo>
                            <a:pt x="59" y="54"/>
                          </a:lnTo>
                          <a:lnTo>
                            <a:pt x="65" y="39"/>
                          </a:lnTo>
                          <a:lnTo>
                            <a:pt x="61" y="21"/>
                          </a:lnTo>
                          <a:lnTo>
                            <a:pt x="50" y="8"/>
                          </a:lnTo>
                          <a:lnTo>
                            <a:pt x="35" y="0"/>
                          </a:lnTo>
                          <a:lnTo>
                            <a:pt x="19" y="2"/>
                          </a:lnTo>
                          <a:lnTo>
                            <a:pt x="6" y="13"/>
                          </a:lnTo>
                          <a:lnTo>
                            <a:pt x="0" y="30"/>
                          </a:lnTo>
                          <a:lnTo>
                            <a:pt x="4" y="47"/>
                          </a:lnTo>
                          <a:lnTo>
                            <a:pt x="15" y="62"/>
                          </a:lnTo>
                          <a:lnTo>
                            <a:pt x="30" y="69"/>
                          </a:lnTo>
                          <a:lnTo>
                            <a:pt x="46" y="65"/>
                          </a:lnTo>
                          <a:close/>
                        </a:path>
                      </a:pathLst>
                    </a:custGeom>
                    <a:solidFill>
                      <a:srgbClr val="CC0000"/>
                    </a:solidFill>
                    <a:ln w="0">
                      <a:solidFill>
                        <a:srgbClr val="CC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77" name="Freeform 121"/>
                    <p:cNvSpPr>
                      <a:spLocks/>
                    </p:cNvSpPr>
                    <p:nvPr/>
                  </p:nvSpPr>
                  <p:spPr bwMode="auto">
                    <a:xfrm>
                      <a:off x="1573" y="2331"/>
                      <a:ext cx="65" cy="69"/>
                    </a:xfrm>
                    <a:custGeom>
                      <a:avLst/>
                      <a:gdLst>
                        <a:gd name="T0" fmla="*/ 46 w 65"/>
                        <a:gd name="T1" fmla="*/ 65 h 69"/>
                        <a:gd name="T2" fmla="*/ 59 w 65"/>
                        <a:gd name="T3" fmla="*/ 54 h 69"/>
                        <a:gd name="T4" fmla="*/ 65 w 65"/>
                        <a:gd name="T5" fmla="*/ 39 h 69"/>
                        <a:gd name="T6" fmla="*/ 61 w 65"/>
                        <a:gd name="T7" fmla="*/ 21 h 69"/>
                        <a:gd name="T8" fmla="*/ 50 w 65"/>
                        <a:gd name="T9" fmla="*/ 8 h 69"/>
                        <a:gd name="T10" fmla="*/ 35 w 65"/>
                        <a:gd name="T11" fmla="*/ 0 h 69"/>
                        <a:gd name="T12" fmla="*/ 19 w 65"/>
                        <a:gd name="T13" fmla="*/ 2 h 69"/>
                        <a:gd name="T14" fmla="*/ 6 w 65"/>
                        <a:gd name="T15" fmla="*/ 13 h 69"/>
                        <a:gd name="T16" fmla="*/ 0 w 65"/>
                        <a:gd name="T17" fmla="*/ 30 h 69"/>
                        <a:gd name="T18" fmla="*/ 4 w 65"/>
                        <a:gd name="T19" fmla="*/ 47 h 69"/>
                        <a:gd name="T20" fmla="*/ 15 w 65"/>
                        <a:gd name="T21" fmla="*/ 62 h 69"/>
                        <a:gd name="T22" fmla="*/ 30 w 65"/>
                        <a:gd name="T23" fmla="*/ 69 h 69"/>
                        <a:gd name="T24" fmla="*/ 46 w 65"/>
                        <a:gd name="T25" fmla="*/ 65 h 69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w 65"/>
                        <a:gd name="T40" fmla="*/ 0 h 69"/>
                        <a:gd name="T41" fmla="*/ 65 w 65"/>
                        <a:gd name="T42" fmla="*/ 69 h 69"/>
                      </a:gdLst>
                      <a:ahLst/>
                      <a:cxnLst>
                        <a:cxn ang="T26">
                          <a:pos x="T0" y="T1"/>
                        </a:cxn>
                        <a:cxn ang="T27">
                          <a:pos x="T2" y="T3"/>
                        </a:cxn>
                        <a:cxn ang="T28">
                          <a:pos x="T4" y="T5"/>
                        </a:cxn>
                        <a:cxn ang="T29">
                          <a:pos x="T6" y="T7"/>
                        </a:cxn>
                        <a:cxn ang="T30">
                          <a:pos x="T8" y="T9"/>
                        </a:cxn>
                        <a:cxn ang="T31">
                          <a:pos x="T10" y="T11"/>
                        </a:cxn>
                        <a:cxn ang="T32">
                          <a:pos x="T12" y="T13"/>
                        </a:cxn>
                        <a:cxn ang="T33">
                          <a:pos x="T14" y="T15"/>
                        </a:cxn>
                        <a:cxn ang="T34">
                          <a:pos x="T16" y="T17"/>
                        </a:cxn>
                        <a:cxn ang="T35">
                          <a:pos x="T18" y="T19"/>
                        </a:cxn>
                        <a:cxn ang="T36">
                          <a:pos x="T20" y="T21"/>
                        </a:cxn>
                        <a:cxn ang="T37">
                          <a:pos x="T22" y="T23"/>
                        </a:cxn>
                        <a:cxn ang="T38">
                          <a:pos x="T24" y="T25"/>
                        </a:cxn>
                      </a:cxnLst>
                      <a:rect l="T39" t="T40" r="T41" b="T42"/>
                      <a:pathLst>
                        <a:path w="65" h="69">
                          <a:moveTo>
                            <a:pt x="46" y="65"/>
                          </a:moveTo>
                          <a:lnTo>
                            <a:pt x="59" y="54"/>
                          </a:lnTo>
                          <a:lnTo>
                            <a:pt x="65" y="39"/>
                          </a:lnTo>
                          <a:lnTo>
                            <a:pt x="61" y="21"/>
                          </a:lnTo>
                          <a:lnTo>
                            <a:pt x="50" y="8"/>
                          </a:lnTo>
                          <a:lnTo>
                            <a:pt x="35" y="0"/>
                          </a:lnTo>
                          <a:lnTo>
                            <a:pt x="19" y="2"/>
                          </a:lnTo>
                          <a:lnTo>
                            <a:pt x="6" y="13"/>
                          </a:lnTo>
                          <a:lnTo>
                            <a:pt x="0" y="30"/>
                          </a:lnTo>
                          <a:lnTo>
                            <a:pt x="4" y="47"/>
                          </a:lnTo>
                          <a:lnTo>
                            <a:pt x="15" y="62"/>
                          </a:lnTo>
                          <a:lnTo>
                            <a:pt x="30" y="69"/>
                          </a:lnTo>
                          <a:lnTo>
                            <a:pt x="46" y="65"/>
                          </a:lnTo>
                        </a:path>
                      </a:pathLst>
                    </a:custGeom>
                    <a:noFill/>
                    <a:ln w="11113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78" name="Line 12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061" y="2192"/>
                      <a:ext cx="11" cy="8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79" name="Freeform 130"/>
                    <p:cNvSpPr>
                      <a:spLocks/>
                    </p:cNvSpPr>
                    <p:nvPr/>
                  </p:nvSpPr>
                  <p:spPr bwMode="auto">
                    <a:xfrm>
                      <a:off x="1108" y="2576"/>
                      <a:ext cx="72" cy="117"/>
                    </a:xfrm>
                    <a:custGeom>
                      <a:avLst/>
                      <a:gdLst>
                        <a:gd name="T0" fmla="*/ 72 w 72"/>
                        <a:gd name="T1" fmla="*/ 117 h 117"/>
                        <a:gd name="T2" fmla="*/ 72 w 72"/>
                        <a:gd name="T3" fmla="*/ 34 h 117"/>
                        <a:gd name="T4" fmla="*/ 0 w 72"/>
                        <a:gd name="T5" fmla="*/ 0 h 117"/>
                        <a:gd name="T6" fmla="*/ 0 w 72"/>
                        <a:gd name="T7" fmla="*/ 84 h 117"/>
                        <a:gd name="T8" fmla="*/ 72 w 72"/>
                        <a:gd name="T9" fmla="*/ 117 h 11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72"/>
                        <a:gd name="T16" fmla="*/ 0 h 117"/>
                        <a:gd name="T17" fmla="*/ 72 w 72"/>
                        <a:gd name="T18" fmla="*/ 117 h 117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72" h="117">
                          <a:moveTo>
                            <a:pt x="72" y="117"/>
                          </a:moveTo>
                          <a:lnTo>
                            <a:pt x="72" y="34"/>
                          </a:lnTo>
                          <a:lnTo>
                            <a:pt x="0" y="0"/>
                          </a:lnTo>
                          <a:lnTo>
                            <a:pt x="0" y="84"/>
                          </a:lnTo>
                          <a:lnTo>
                            <a:pt x="72" y="117"/>
                          </a:lnTo>
                          <a:close/>
                        </a:path>
                      </a:pathLst>
                    </a:custGeom>
                    <a:solidFill>
                      <a:srgbClr val="00B200"/>
                    </a:solidFill>
                    <a:ln w="0">
                      <a:solidFill>
                        <a:srgbClr val="00B2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80" name="Freeform 131"/>
                    <p:cNvSpPr>
                      <a:spLocks/>
                    </p:cNvSpPr>
                    <p:nvPr/>
                  </p:nvSpPr>
                  <p:spPr bwMode="auto">
                    <a:xfrm>
                      <a:off x="1180" y="2576"/>
                      <a:ext cx="70" cy="117"/>
                    </a:xfrm>
                    <a:custGeom>
                      <a:avLst/>
                      <a:gdLst>
                        <a:gd name="T0" fmla="*/ 0 w 70"/>
                        <a:gd name="T1" fmla="*/ 117 h 117"/>
                        <a:gd name="T2" fmla="*/ 0 w 70"/>
                        <a:gd name="T3" fmla="*/ 34 h 117"/>
                        <a:gd name="T4" fmla="*/ 70 w 70"/>
                        <a:gd name="T5" fmla="*/ 0 h 117"/>
                        <a:gd name="T6" fmla="*/ 70 w 70"/>
                        <a:gd name="T7" fmla="*/ 84 h 117"/>
                        <a:gd name="T8" fmla="*/ 0 w 70"/>
                        <a:gd name="T9" fmla="*/ 117 h 11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70"/>
                        <a:gd name="T16" fmla="*/ 0 h 117"/>
                        <a:gd name="T17" fmla="*/ 70 w 70"/>
                        <a:gd name="T18" fmla="*/ 117 h 117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70" h="117">
                          <a:moveTo>
                            <a:pt x="0" y="117"/>
                          </a:moveTo>
                          <a:lnTo>
                            <a:pt x="0" y="34"/>
                          </a:lnTo>
                          <a:lnTo>
                            <a:pt x="70" y="0"/>
                          </a:lnTo>
                          <a:lnTo>
                            <a:pt x="70" y="84"/>
                          </a:lnTo>
                          <a:lnTo>
                            <a:pt x="0" y="117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81" name="Line 132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250" y="2552"/>
                      <a:ext cx="43" cy="24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82" name="Freeform 133"/>
                    <p:cNvSpPr>
                      <a:spLocks/>
                    </p:cNvSpPr>
                    <p:nvPr/>
                  </p:nvSpPr>
                  <p:spPr bwMode="auto">
                    <a:xfrm>
                      <a:off x="1271" y="2285"/>
                      <a:ext cx="1075" cy="471"/>
                    </a:xfrm>
                    <a:custGeom>
                      <a:avLst/>
                      <a:gdLst>
                        <a:gd name="T0" fmla="*/ 1075 w 1075"/>
                        <a:gd name="T1" fmla="*/ 402 h 471"/>
                        <a:gd name="T2" fmla="*/ 981 w 1075"/>
                        <a:gd name="T3" fmla="*/ 295 h 471"/>
                        <a:gd name="T4" fmla="*/ 977 w 1075"/>
                        <a:gd name="T5" fmla="*/ 297 h 471"/>
                        <a:gd name="T6" fmla="*/ 966 w 1075"/>
                        <a:gd name="T7" fmla="*/ 304 h 471"/>
                        <a:gd name="T8" fmla="*/ 949 w 1075"/>
                        <a:gd name="T9" fmla="*/ 315 h 471"/>
                        <a:gd name="T10" fmla="*/ 925 w 1075"/>
                        <a:gd name="T11" fmla="*/ 330 h 471"/>
                        <a:gd name="T12" fmla="*/ 897 w 1075"/>
                        <a:gd name="T13" fmla="*/ 347 h 471"/>
                        <a:gd name="T14" fmla="*/ 866 w 1075"/>
                        <a:gd name="T15" fmla="*/ 365 h 471"/>
                        <a:gd name="T16" fmla="*/ 829 w 1075"/>
                        <a:gd name="T17" fmla="*/ 384 h 471"/>
                        <a:gd name="T18" fmla="*/ 790 w 1075"/>
                        <a:gd name="T19" fmla="*/ 402 h 471"/>
                        <a:gd name="T20" fmla="*/ 749 w 1075"/>
                        <a:gd name="T21" fmla="*/ 419 h 471"/>
                        <a:gd name="T22" fmla="*/ 708 w 1075"/>
                        <a:gd name="T23" fmla="*/ 436 h 471"/>
                        <a:gd name="T24" fmla="*/ 665 w 1075"/>
                        <a:gd name="T25" fmla="*/ 449 h 471"/>
                        <a:gd name="T26" fmla="*/ 662 w 1075"/>
                        <a:gd name="T27" fmla="*/ 451 h 471"/>
                        <a:gd name="T28" fmla="*/ 653 w 1075"/>
                        <a:gd name="T29" fmla="*/ 453 h 471"/>
                        <a:gd name="T30" fmla="*/ 638 w 1075"/>
                        <a:gd name="T31" fmla="*/ 456 h 471"/>
                        <a:gd name="T32" fmla="*/ 615 w 1075"/>
                        <a:gd name="T33" fmla="*/ 462 h 471"/>
                        <a:gd name="T34" fmla="*/ 586 w 1075"/>
                        <a:gd name="T35" fmla="*/ 466 h 471"/>
                        <a:gd name="T36" fmla="*/ 549 w 1075"/>
                        <a:gd name="T37" fmla="*/ 469 h 471"/>
                        <a:gd name="T38" fmla="*/ 502 w 1075"/>
                        <a:gd name="T39" fmla="*/ 471 h 471"/>
                        <a:gd name="T40" fmla="*/ 447 w 1075"/>
                        <a:gd name="T41" fmla="*/ 471 h 471"/>
                        <a:gd name="T42" fmla="*/ 380 w 1075"/>
                        <a:gd name="T43" fmla="*/ 469 h 471"/>
                        <a:gd name="T44" fmla="*/ 304 w 1075"/>
                        <a:gd name="T45" fmla="*/ 464 h 471"/>
                        <a:gd name="T46" fmla="*/ 298 w 1075"/>
                        <a:gd name="T47" fmla="*/ 462 h 471"/>
                        <a:gd name="T48" fmla="*/ 280 w 1075"/>
                        <a:gd name="T49" fmla="*/ 460 h 471"/>
                        <a:gd name="T50" fmla="*/ 254 w 1075"/>
                        <a:gd name="T51" fmla="*/ 454 h 471"/>
                        <a:gd name="T52" fmla="*/ 222 w 1075"/>
                        <a:gd name="T53" fmla="*/ 445 h 471"/>
                        <a:gd name="T54" fmla="*/ 185 w 1075"/>
                        <a:gd name="T55" fmla="*/ 434 h 471"/>
                        <a:gd name="T56" fmla="*/ 146 w 1075"/>
                        <a:gd name="T57" fmla="*/ 417 h 471"/>
                        <a:gd name="T58" fmla="*/ 107 w 1075"/>
                        <a:gd name="T59" fmla="*/ 395 h 471"/>
                        <a:gd name="T60" fmla="*/ 70 w 1075"/>
                        <a:gd name="T61" fmla="*/ 367 h 471"/>
                        <a:gd name="T62" fmla="*/ 39 w 1075"/>
                        <a:gd name="T63" fmla="*/ 332 h 471"/>
                        <a:gd name="T64" fmla="*/ 37 w 1075"/>
                        <a:gd name="T65" fmla="*/ 330 h 471"/>
                        <a:gd name="T66" fmla="*/ 31 w 1075"/>
                        <a:gd name="T67" fmla="*/ 321 h 471"/>
                        <a:gd name="T68" fmla="*/ 22 w 1075"/>
                        <a:gd name="T69" fmla="*/ 308 h 471"/>
                        <a:gd name="T70" fmla="*/ 15 w 1075"/>
                        <a:gd name="T71" fmla="*/ 291 h 471"/>
                        <a:gd name="T72" fmla="*/ 5 w 1075"/>
                        <a:gd name="T73" fmla="*/ 269 h 471"/>
                        <a:gd name="T74" fmla="*/ 2 w 1075"/>
                        <a:gd name="T75" fmla="*/ 243 h 471"/>
                        <a:gd name="T76" fmla="*/ 0 w 1075"/>
                        <a:gd name="T77" fmla="*/ 215 h 471"/>
                        <a:gd name="T78" fmla="*/ 4 w 1075"/>
                        <a:gd name="T79" fmla="*/ 186 h 471"/>
                        <a:gd name="T80" fmla="*/ 16 w 1075"/>
                        <a:gd name="T81" fmla="*/ 152 h 471"/>
                        <a:gd name="T82" fmla="*/ 37 w 1075"/>
                        <a:gd name="T83" fmla="*/ 119 h 471"/>
                        <a:gd name="T84" fmla="*/ 68 w 1075"/>
                        <a:gd name="T85" fmla="*/ 84 h 471"/>
                        <a:gd name="T86" fmla="*/ 70 w 1075"/>
                        <a:gd name="T87" fmla="*/ 82 h 471"/>
                        <a:gd name="T88" fmla="*/ 80 w 1075"/>
                        <a:gd name="T89" fmla="*/ 72 h 471"/>
                        <a:gd name="T90" fmla="*/ 93 w 1075"/>
                        <a:gd name="T91" fmla="*/ 59 h 471"/>
                        <a:gd name="T92" fmla="*/ 115 w 1075"/>
                        <a:gd name="T93" fmla="*/ 43 h 471"/>
                        <a:gd name="T94" fmla="*/ 144 w 1075"/>
                        <a:gd name="T95" fmla="*/ 22 h 471"/>
                        <a:gd name="T96" fmla="*/ 182 w 1075"/>
                        <a:gd name="T97" fmla="*/ 0 h 471"/>
                        <a:gd name="T98" fmla="*/ 322 w 1075"/>
                        <a:gd name="T99" fmla="*/ 85 h 471"/>
                        <a:gd name="T100" fmla="*/ 0 60000 65536"/>
                        <a:gd name="T101" fmla="*/ 0 60000 65536"/>
                        <a:gd name="T102" fmla="*/ 0 60000 65536"/>
                        <a:gd name="T103" fmla="*/ 0 60000 65536"/>
                        <a:gd name="T104" fmla="*/ 0 60000 65536"/>
                        <a:gd name="T105" fmla="*/ 0 60000 65536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60000 65536"/>
                        <a:gd name="T136" fmla="*/ 0 60000 65536"/>
                        <a:gd name="T137" fmla="*/ 0 60000 65536"/>
                        <a:gd name="T138" fmla="*/ 0 60000 65536"/>
                        <a:gd name="T139" fmla="*/ 0 60000 65536"/>
                        <a:gd name="T140" fmla="*/ 0 60000 65536"/>
                        <a:gd name="T141" fmla="*/ 0 60000 65536"/>
                        <a:gd name="T142" fmla="*/ 0 60000 65536"/>
                        <a:gd name="T143" fmla="*/ 0 60000 65536"/>
                        <a:gd name="T144" fmla="*/ 0 60000 65536"/>
                        <a:gd name="T145" fmla="*/ 0 60000 65536"/>
                        <a:gd name="T146" fmla="*/ 0 60000 65536"/>
                        <a:gd name="T147" fmla="*/ 0 60000 65536"/>
                        <a:gd name="T148" fmla="*/ 0 60000 65536"/>
                        <a:gd name="T149" fmla="*/ 0 60000 65536"/>
                        <a:gd name="T150" fmla="*/ 0 w 1075"/>
                        <a:gd name="T151" fmla="*/ 0 h 471"/>
                        <a:gd name="T152" fmla="*/ 1075 w 1075"/>
                        <a:gd name="T153" fmla="*/ 471 h 471"/>
                      </a:gdLst>
                      <a:ahLst/>
                      <a:cxnLst>
                        <a:cxn ang="T100">
                          <a:pos x="T0" y="T1"/>
                        </a:cxn>
                        <a:cxn ang="T101">
                          <a:pos x="T2" y="T3"/>
                        </a:cxn>
                        <a:cxn ang="T102">
                          <a:pos x="T4" y="T5"/>
                        </a:cxn>
                        <a:cxn ang="T103">
                          <a:pos x="T6" y="T7"/>
                        </a:cxn>
                        <a:cxn ang="T104">
                          <a:pos x="T8" y="T9"/>
                        </a:cxn>
                        <a:cxn ang="T105">
                          <a:pos x="T10" y="T11"/>
                        </a:cxn>
                        <a:cxn ang="T106">
                          <a:pos x="T12" y="T13"/>
                        </a:cxn>
                        <a:cxn ang="T107">
                          <a:pos x="T14" y="T15"/>
                        </a:cxn>
                        <a:cxn ang="T108">
                          <a:pos x="T16" y="T17"/>
                        </a:cxn>
                        <a:cxn ang="T109">
                          <a:pos x="T18" y="T19"/>
                        </a:cxn>
                        <a:cxn ang="T110">
                          <a:pos x="T20" y="T21"/>
                        </a:cxn>
                        <a:cxn ang="T111">
                          <a:pos x="T22" y="T23"/>
                        </a:cxn>
                        <a:cxn ang="T112">
                          <a:pos x="T24" y="T25"/>
                        </a:cxn>
                        <a:cxn ang="T113">
                          <a:pos x="T26" y="T27"/>
                        </a:cxn>
                        <a:cxn ang="T114">
                          <a:pos x="T28" y="T29"/>
                        </a:cxn>
                        <a:cxn ang="T115">
                          <a:pos x="T30" y="T31"/>
                        </a:cxn>
                        <a:cxn ang="T116">
                          <a:pos x="T32" y="T33"/>
                        </a:cxn>
                        <a:cxn ang="T117">
                          <a:pos x="T34" y="T35"/>
                        </a:cxn>
                        <a:cxn ang="T118">
                          <a:pos x="T36" y="T37"/>
                        </a:cxn>
                        <a:cxn ang="T119">
                          <a:pos x="T38" y="T39"/>
                        </a:cxn>
                        <a:cxn ang="T120">
                          <a:pos x="T40" y="T41"/>
                        </a:cxn>
                        <a:cxn ang="T121">
                          <a:pos x="T42" y="T43"/>
                        </a:cxn>
                        <a:cxn ang="T122">
                          <a:pos x="T44" y="T45"/>
                        </a:cxn>
                        <a:cxn ang="T123">
                          <a:pos x="T46" y="T47"/>
                        </a:cxn>
                        <a:cxn ang="T124">
                          <a:pos x="T48" y="T49"/>
                        </a:cxn>
                        <a:cxn ang="T125">
                          <a:pos x="T50" y="T51"/>
                        </a:cxn>
                        <a:cxn ang="T126">
                          <a:pos x="T52" y="T53"/>
                        </a:cxn>
                        <a:cxn ang="T127">
                          <a:pos x="T54" y="T55"/>
                        </a:cxn>
                        <a:cxn ang="T128">
                          <a:pos x="T56" y="T57"/>
                        </a:cxn>
                        <a:cxn ang="T129">
                          <a:pos x="T58" y="T59"/>
                        </a:cxn>
                        <a:cxn ang="T130">
                          <a:pos x="T60" y="T61"/>
                        </a:cxn>
                        <a:cxn ang="T131">
                          <a:pos x="T62" y="T63"/>
                        </a:cxn>
                        <a:cxn ang="T132">
                          <a:pos x="T64" y="T65"/>
                        </a:cxn>
                        <a:cxn ang="T133">
                          <a:pos x="T66" y="T67"/>
                        </a:cxn>
                        <a:cxn ang="T134">
                          <a:pos x="T68" y="T69"/>
                        </a:cxn>
                        <a:cxn ang="T135">
                          <a:pos x="T70" y="T71"/>
                        </a:cxn>
                        <a:cxn ang="T136">
                          <a:pos x="T72" y="T73"/>
                        </a:cxn>
                        <a:cxn ang="T137">
                          <a:pos x="T74" y="T75"/>
                        </a:cxn>
                        <a:cxn ang="T138">
                          <a:pos x="T76" y="T77"/>
                        </a:cxn>
                        <a:cxn ang="T139">
                          <a:pos x="T78" y="T79"/>
                        </a:cxn>
                        <a:cxn ang="T140">
                          <a:pos x="T80" y="T81"/>
                        </a:cxn>
                        <a:cxn ang="T141">
                          <a:pos x="T82" y="T83"/>
                        </a:cxn>
                        <a:cxn ang="T142">
                          <a:pos x="T84" y="T85"/>
                        </a:cxn>
                        <a:cxn ang="T143">
                          <a:pos x="T86" y="T87"/>
                        </a:cxn>
                        <a:cxn ang="T144">
                          <a:pos x="T88" y="T89"/>
                        </a:cxn>
                        <a:cxn ang="T145">
                          <a:pos x="T90" y="T91"/>
                        </a:cxn>
                        <a:cxn ang="T146">
                          <a:pos x="T92" y="T93"/>
                        </a:cxn>
                        <a:cxn ang="T147">
                          <a:pos x="T94" y="T95"/>
                        </a:cxn>
                        <a:cxn ang="T148">
                          <a:pos x="T96" y="T97"/>
                        </a:cxn>
                        <a:cxn ang="T149">
                          <a:pos x="T98" y="T99"/>
                        </a:cxn>
                      </a:cxnLst>
                      <a:rect l="T150" t="T151" r="T152" b="T153"/>
                      <a:pathLst>
                        <a:path w="1075" h="471">
                          <a:moveTo>
                            <a:pt x="1075" y="402"/>
                          </a:moveTo>
                          <a:lnTo>
                            <a:pt x="981" y="295"/>
                          </a:lnTo>
                          <a:lnTo>
                            <a:pt x="977" y="297"/>
                          </a:lnTo>
                          <a:lnTo>
                            <a:pt x="966" y="304"/>
                          </a:lnTo>
                          <a:lnTo>
                            <a:pt x="949" y="315"/>
                          </a:lnTo>
                          <a:lnTo>
                            <a:pt x="925" y="330"/>
                          </a:lnTo>
                          <a:lnTo>
                            <a:pt x="897" y="347"/>
                          </a:lnTo>
                          <a:lnTo>
                            <a:pt x="866" y="365"/>
                          </a:lnTo>
                          <a:lnTo>
                            <a:pt x="829" y="384"/>
                          </a:lnTo>
                          <a:lnTo>
                            <a:pt x="790" y="402"/>
                          </a:lnTo>
                          <a:lnTo>
                            <a:pt x="749" y="419"/>
                          </a:lnTo>
                          <a:lnTo>
                            <a:pt x="708" y="436"/>
                          </a:lnTo>
                          <a:lnTo>
                            <a:pt x="665" y="449"/>
                          </a:lnTo>
                          <a:lnTo>
                            <a:pt x="662" y="451"/>
                          </a:lnTo>
                          <a:lnTo>
                            <a:pt x="653" y="453"/>
                          </a:lnTo>
                          <a:lnTo>
                            <a:pt x="638" y="456"/>
                          </a:lnTo>
                          <a:lnTo>
                            <a:pt x="615" y="462"/>
                          </a:lnTo>
                          <a:lnTo>
                            <a:pt x="586" y="466"/>
                          </a:lnTo>
                          <a:lnTo>
                            <a:pt x="549" y="469"/>
                          </a:lnTo>
                          <a:lnTo>
                            <a:pt x="502" y="471"/>
                          </a:lnTo>
                          <a:lnTo>
                            <a:pt x="447" y="471"/>
                          </a:lnTo>
                          <a:lnTo>
                            <a:pt x="380" y="469"/>
                          </a:lnTo>
                          <a:lnTo>
                            <a:pt x="304" y="464"/>
                          </a:lnTo>
                          <a:lnTo>
                            <a:pt x="298" y="462"/>
                          </a:lnTo>
                          <a:lnTo>
                            <a:pt x="280" y="460"/>
                          </a:lnTo>
                          <a:lnTo>
                            <a:pt x="254" y="454"/>
                          </a:lnTo>
                          <a:lnTo>
                            <a:pt x="222" y="445"/>
                          </a:lnTo>
                          <a:lnTo>
                            <a:pt x="185" y="434"/>
                          </a:lnTo>
                          <a:lnTo>
                            <a:pt x="146" y="417"/>
                          </a:lnTo>
                          <a:lnTo>
                            <a:pt x="107" y="395"/>
                          </a:lnTo>
                          <a:lnTo>
                            <a:pt x="70" y="367"/>
                          </a:lnTo>
                          <a:lnTo>
                            <a:pt x="39" y="332"/>
                          </a:lnTo>
                          <a:lnTo>
                            <a:pt x="37" y="330"/>
                          </a:lnTo>
                          <a:lnTo>
                            <a:pt x="31" y="321"/>
                          </a:lnTo>
                          <a:lnTo>
                            <a:pt x="22" y="308"/>
                          </a:lnTo>
                          <a:lnTo>
                            <a:pt x="15" y="291"/>
                          </a:lnTo>
                          <a:lnTo>
                            <a:pt x="5" y="269"/>
                          </a:lnTo>
                          <a:lnTo>
                            <a:pt x="2" y="243"/>
                          </a:lnTo>
                          <a:lnTo>
                            <a:pt x="0" y="215"/>
                          </a:lnTo>
                          <a:lnTo>
                            <a:pt x="4" y="186"/>
                          </a:lnTo>
                          <a:lnTo>
                            <a:pt x="16" y="152"/>
                          </a:lnTo>
                          <a:lnTo>
                            <a:pt x="37" y="119"/>
                          </a:lnTo>
                          <a:lnTo>
                            <a:pt x="68" y="84"/>
                          </a:lnTo>
                          <a:lnTo>
                            <a:pt x="70" y="82"/>
                          </a:lnTo>
                          <a:lnTo>
                            <a:pt x="80" y="72"/>
                          </a:lnTo>
                          <a:lnTo>
                            <a:pt x="93" y="59"/>
                          </a:lnTo>
                          <a:lnTo>
                            <a:pt x="115" y="43"/>
                          </a:lnTo>
                          <a:lnTo>
                            <a:pt x="144" y="22"/>
                          </a:lnTo>
                          <a:lnTo>
                            <a:pt x="182" y="0"/>
                          </a:lnTo>
                          <a:lnTo>
                            <a:pt x="322" y="85"/>
                          </a:lnTo>
                        </a:path>
                      </a:pathLst>
                    </a:cu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83" name="Freeform 134"/>
                    <p:cNvSpPr>
                      <a:spLocks/>
                    </p:cNvSpPr>
                    <p:nvPr/>
                  </p:nvSpPr>
                  <p:spPr bwMode="auto">
                    <a:xfrm>
                      <a:off x="1276" y="2349"/>
                      <a:ext cx="1075" cy="469"/>
                    </a:xfrm>
                    <a:custGeom>
                      <a:avLst/>
                      <a:gdLst>
                        <a:gd name="T0" fmla="*/ 1075 w 1075"/>
                        <a:gd name="T1" fmla="*/ 354 h 469"/>
                        <a:gd name="T2" fmla="*/ 981 w 1075"/>
                        <a:gd name="T3" fmla="*/ 293 h 469"/>
                        <a:gd name="T4" fmla="*/ 977 w 1075"/>
                        <a:gd name="T5" fmla="*/ 295 h 469"/>
                        <a:gd name="T6" fmla="*/ 966 w 1075"/>
                        <a:gd name="T7" fmla="*/ 303 h 469"/>
                        <a:gd name="T8" fmla="*/ 949 w 1075"/>
                        <a:gd name="T9" fmla="*/ 314 h 469"/>
                        <a:gd name="T10" fmla="*/ 925 w 1075"/>
                        <a:gd name="T11" fmla="*/ 328 h 469"/>
                        <a:gd name="T12" fmla="*/ 897 w 1075"/>
                        <a:gd name="T13" fmla="*/ 345 h 469"/>
                        <a:gd name="T14" fmla="*/ 866 w 1075"/>
                        <a:gd name="T15" fmla="*/ 364 h 469"/>
                        <a:gd name="T16" fmla="*/ 829 w 1075"/>
                        <a:gd name="T17" fmla="*/ 382 h 469"/>
                        <a:gd name="T18" fmla="*/ 790 w 1075"/>
                        <a:gd name="T19" fmla="*/ 401 h 469"/>
                        <a:gd name="T20" fmla="*/ 749 w 1075"/>
                        <a:gd name="T21" fmla="*/ 419 h 469"/>
                        <a:gd name="T22" fmla="*/ 708 w 1075"/>
                        <a:gd name="T23" fmla="*/ 434 h 469"/>
                        <a:gd name="T24" fmla="*/ 665 w 1075"/>
                        <a:gd name="T25" fmla="*/ 447 h 469"/>
                        <a:gd name="T26" fmla="*/ 662 w 1075"/>
                        <a:gd name="T27" fmla="*/ 449 h 469"/>
                        <a:gd name="T28" fmla="*/ 653 w 1075"/>
                        <a:gd name="T29" fmla="*/ 451 h 469"/>
                        <a:gd name="T30" fmla="*/ 638 w 1075"/>
                        <a:gd name="T31" fmla="*/ 456 h 469"/>
                        <a:gd name="T32" fmla="*/ 615 w 1075"/>
                        <a:gd name="T33" fmla="*/ 460 h 469"/>
                        <a:gd name="T34" fmla="*/ 586 w 1075"/>
                        <a:gd name="T35" fmla="*/ 464 h 469"/>
                        <a:gd name="T36" fmla="*/ 549 w 1075"/>
                        <a:gd name="T37" fmla="*/ 468 h 469"/>
                        <a:gd name="T38" fmla="*/ 502 w 1075"/>
                        <a:gd name="T39" fmla="*/ 469 h 469"/>
                        <a:gd name="T40" fmla="*/ 447 w 1075"/>
                        <a:gd name="T41" fmla="*/ 469 h 469"/>
                        <a:gd name="T42" fmla="*/ 380 w 1075"/>
                        <a:gd name="T43" fmla="*/ 468 h 469"/>
                        <a:gd name="T44" fmla="*/ 304 w 1075"/>
                        <a:gd name="T45" fmla="*/ 462 h 469"/>
                        <a:gd name="T46" fmla="*/ 298 w 1075"/>
                        <a:gd name="T47" fmla="*/ 462 h 469"/>
                        <a:gd name="T48" fmla="*/ 280 w 1075"/>
                        <a:gd name="T49" fmla="*/ 458 h 469"/>
                        <a:gd name="T50" fmla="*/ 254 w 1075"/>
                        <a:gd name="T51" fmla="*/ 453 h 469"/>
                        <a:gd name="T52" fmla="*/ 222 w 1075"/>
                        <a:gd name="T53" fmla="*/ 445 h 469"/>
                        <a:gd name="T54" fmla="*/ 185 w 1075"/>
                        <a:gd name="T55" fmla="*/ 432 h 469"/>
                        <a:gd name="T56" fmla="*/ 146 w 1075"/>
                        <a:gd name="T57" fmla="*/ 416 h 469"/>
                        <a:gd name="T58" fmla="*/ 107 w 1075"/>
                        <a:gd name="T59" fmla="*/ 393 h 469"/>
                        <a:gd name="T60" fmla="*/ 70 w 1075"/>
                        <a:gd name="T61" fmla="*/ 366 h 469"/>
                        <a:gd name="T62" fmla="*/ 39 w 1075"/>
                        <a:gd name="T63" fmla="*/ 332 h 469"/>
                        <a:gd name="T64" fmla="*/ 37 w 1075"/>
                        <a:gd name="T65" fmla="*/ 328 h 469"/>
                        <a:gd name="T66" fmla="*/ 31 w 1075"/>
                        <a:gd name="T67" fmla="*/ 321 h 469"/>
                        <a:gd name="T68" fmla="*/ 22 w 1075"/>
                        <a:gd name="T69" fmla="*/ 306 h 469"/>
                        <a:gd name="T70" fmla="*/ 15 w 1075"/>
                        <a:gd name="T71" fmla="*/ 290 h 469"/>
                        <a:gd name="T72" fmla="*/ 5 w 1075"/>
                        <a:gd name="T73" fmla="*/ 267 h 469"/>
                        <a:gd name="T74" fmla="*/ 2 w 1075"/>
                        <a:gd name="T75" fmla="*/ 243 h 469"/>
                        <a:gd name="T76" fmla="*/ 0 w 1075"/>
                        <a:gd name="T77" fmla="*/ 215 h 469"/>
                        <a:gd name="T78" fmla="*/ 4 w 1075"/>
                        <a:gd name="T79" fmla="*/ 184 h 469"/>
                        <a:gd name="T80" fmla="*/ 16 w 1075"/>
                        <a:gd name="T81" fmla="*/ 152 h 469"/>
                        <a:gd name="T82" fmla="*/ 37 w 1075"/>
                        <a:gd name="T83" fmla="*/ 117 h 469"/>
                        <a:gd name="T84" fmla="*/ 68 w 1075"/>
                        <a:gd name="T85" fmla="*/ 84 h 469"/>
                        <a:gd name="T86" fmla="*/ 70 w 1075"/>
                        <a:gd name="T87" fmla="*/ 80 h 469"/>
                        <a:gd name="T88" fmla="*/ 80 w 1075"/>
                        <a:gd name="T89" fmla="*/ 73 h 469"/>
                        <a:gd name="T90" fmla="*/ 93 w 1075"/>
                        <a:gd name="T91" fmla="*/ 60 h 469"/>
                        <a:gd name="T92" fmla="*/ 115 w 1075"/>
                        <a:gd name="T93" fmla="*/ 41 h 469"/>
                        <a:gd name="T94" fmla="*/ 144 w 1075"/>
                        <a:gd name="T95" fmla="*/ 23 h 469"/>
                        <a:gd name="T96" fmla="*/ 182 w 1075"/>
                        <a:gd name="T97" fmla="*/ 0 h 469"/>
                        <a:gd name="T98" fmla="*/ 315 w 1075"/>
                        <a:gd name="T99" fmla="*/ 37 h 469"/>
                        <a:gd name="T100" fmla="*/ 0 60000 65536"/>
                        <a:gd name="T101" fmla="*/ 0 60000 65536"/>
                        <a:gd name="T102" fmla="*/ 0 60000 65536"/>
                        <a:gd name="T103" fmla="*/ 0 60000 65536"/>
                        <a:gd name="T104" fmla="*/ 0 60000 65536"/>
                        <a:gd name="T105" fmla="*/ 0 60000 65536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60000 65536"/>
                        <a:gd name="T136" fmla="*/ 0 60000 65536"/>
                        <a:gd name="T137" fmla="*/ 0 60000 65536"/>
                        <a:gd name="T138" fmla="*/ 0 60000 65536"/>
                        <a:gd name="T139" fmla="*/ 0 60000 65536"/>
                        <a:gd name="T140" fmla="*/ 0 60000 65536"/>
                        <a:gd name="T141" fmla="*/ 0 60000 65536"/>
                        <a:gd name="T142" fmla="*/ 0 60000 65536"/>
                        <a:gd name="T143" fmla="*/ 0 60000 65536"/>
                        <a:gd name="T144" fmla="*/ 0 60000 65536"/>
                        <a:gd name="T145" fmla="*/ 0 60000 65536"/>
                        <a:gd name="T146" fmla="*/ 0 60000 65536"/>
                        <a:gd name="T147" fmla="*/ 0 60000 65536"/>
                        <a:gd name="T148" fmla="*/ 0 60000 65536"/>
                        <a:gd name="T149" fmla="*/ 0 60000 65536"/>
                        <a:gd name="T150" fmla="*/ 0 w 1075"/>
                        <a:gd name="T151" fmla="*/ 0 h 469"/>
                        <a:gd name="T152" fmla="*/ 1075 w 1075"/>
                        <a:gd name="T153" fmla="*/ 469 h 469"/>
                      </a:gdLst>
                      <a:ahLst/>
                      <a:cxnLst>
                        <a:cxn ang="T100">
                          <a:pos x="T0" y="T1"/>
                        </a:cxn>
                        <a:cxn ang="T101">
                          <a:pos x="T2" y="T3"/>
                        </a:cxn>
                        <a:cxn ang="T102">
                          <a:pos x="T4" y="T5"/>
                        </a:cxn>
                        <a:cxn ang="T103">
                          <a:pos x="T6" y="T7"/>
                        </a:cxn>
                        <a:cxn ang="T104">
                          <a:pos x="T8" y="T9"/>
                        </a:cxn>
                        <a:cxn ang="T105">
                          <a:pos x="T10" y="T11"/>
                        </a:cxn>
                        <a:cxn ang="T106">
                          <a:pos x="T12" y="T13"/>
                        </a:cxn>
                        <a:cxn ang="T107">
                          <a:pos x="T14" y="T15"/>
                        </a:cxn>
                        <a:cxn ang="T108">
                          <a:pos x="T16" y="T17"/>
                        </a:cxn>
                        <a:cxn ang="T109">
                          <a:pos x="T18" y="T19"/>
                        </a:cxn>
                        <a:cxn ang="T110">
                          <a:pos x="T20" y="T21"/>
                        </a:cxn>
                        <a:cxn ang="T111">
                          <a:pos x="T22" y="T23"/>
                        </a:cxn>
                        <a:cxn ang="T112">
                          <a:pos x="T24" y="T25"/>
                        </a:cxn>
                        <a:cxn ang="T113">
                          <a:pos x="T26" y="T27"/>
                        </a:cxn>
                        <a:cxn ang="T114">
                          <a:pos x="T28" y="T29"/>
                        </a:cxn>
                        <a:cxn ang="T115">
                          <a:pos x="T30" y="T31"/>
                        </a:cxn>
                        <a:cxn ang="T116">
                          <a:pos x="T32" y="T33"/>
                        </a:cxn>
                        <a:cxn ang="T117">
                          <a:pos x="T34" y="T35"/>
                        </a:cxn>
                        <a:cxn ang="T118">
                          <a:pos x="T36" y="T37"/>
                        </a:cxn>
                        <a:cxn ang="T119">
                          <a:pos x="T38" y="T39"/>
                        </a:cxn>
                        <a:cxn ang="T120">
                          <a:pos x="T40" y="T41"/>
                        </a:cxn>
                        <a:cxn ang="T121">
                          <a:pos x="T42" y="T43"/>
                        </a:cxn>
                        <a:cxn ang="T122">
                          <a:pos x="T44" y="T45"/>
                        </a:cxn>
                        <a:cxn ang="T123">
                          <a:pos x="T46" y="T47"/>
                        </a:cxn>
                        <a:cxn ang="T124">
                          <a:pos x="T48" y="T49"/>
                        </a:cxn>
                        <a:cxn ang="T125">
                          <a:pos x="T50" y="T51"/>
                        </a:cxn>
                        <a:cxn ang="T126">
                          <a:pos x="T52" y="T53"/>
                        </a:cxn>
                        <a:cxn ang="T127">
                          <a:pos x="T54" y="T55"/>
                        </a:cxn>
                        <a:cxn ang="T128">
                          <a:pos x="T56" y="T57"/>
                        </a:cxn>
                        <a:cxn ang="T129">
                          <a:pos x="T58" y="T59"/>
                        </a:cxn>
                        <a:cxn ang="T130">
                          <a:pos x="T60" y="T61"/>
                        </a:cxn>
                        <a:cxn ang="T131">
                          <a:pos x="T62" y="T63"/>
                        </a:cxn>
                        <a:cxn ang="T132">
                          <a:pos x="T64" y="T65"/>
                        </a:cxn>
                        <a:cxn ang="T133">
                          <a:pos x="T66" y="T67"/>
                        </a:cxn>
                        <a:cxn ang="T134">
                          <a:pos x="T68" y="T69"/>
                        </a:cxn>
                        <a:cxn ang="T135">
                          <a:pos x="T70" y="T71"/>
                        </a:cxn>
                        <a:cxn ang="T136">
                          <a:pos x="T72" y="T73"/>
                        </a:cxn>
                        <a:cxn ang="T137">
                          <a:pos x="T74" y="T75"/>
                        </a:cxn>
                        <a:cxn ang="T138">
                          <a:pos x="T76" y="T77"/>
                        </a:cxn>
                        <a:cxn ang="T139">
                          <a:pos x="T78" y="T79"/>
                        </a:cxn>
                        <a:cxn ang="T140">
                          <a:pos x="T80" y="T81"/>
                        </a:cxn>
                        <a:cxn ang="T141">
                          <a:pos x="T82" y="T83"/>
                        </a:cxn>
                        <a:cxn ang="T142">
                          <a:pos x="T84" y="T85"/>
                        </a:cxn>
                        <a:cxn ang="T143">
                          <a:pos x="T86" y="T87"/>
                        </a:cxn>
                        <a:cxn ang="T144">
                          <a:pos x="T88" y="T89"/>
                        </a:cxn>
                        <a:cxn ang="T145">
                          <a:pos x="T90" y="T91"/>
                        </a:cxn>
                        <a:cxn ang="T146">
                          <a:pos x="T92" y="T93"/>
                        </a:cxn>
                        <a:cxn ang="T147">
                          <a:pos x="T94" y="T95"/>
                        </a:cxn>
                        <a:cxn ang="T148">
                          <a:pos x="T96" y="T97"/>
                        </a:cxn>
                        <a:cxn ang="T149">
                          <a:pos x="T98" y="T99"/>
                        </a:cxn>
                      </a:cxnLst>
                      <a:rect l="T150" t="T151" r="T152" b="T153"/>
                      <a:pathLst>
                        <a:path w="1075" h="469">
                          <a:moveTo>
                            <a:pt x="1075" y="354"/>
                          </a:moveTo>
                          <a:lnTo>
                            <a:pt x="981" y="293"/>
                          </a:lnTo>
                          <a:lnTo>
                            <a:pt x="977" y="295"/>
                          </a:lnTo>
                          <a:lnTo>
                            <a:pt x="966" y="303"/>
                          </a:lnTo>
                          <a:lnTo>
                            <a:pt x="949" y="314"/>
                          </a:lnTo>
                          <a:lnTo>
                            <a:pt x="925" y="328"/>
                          </a:lnTo>
                          <a:lnTo>
                            <a:pt x="897" y="345"/>
                          </a:lnTo>
                          <a:lnTo>
                            <a:pt x="866" y="364"/>
                          </a:lnTo>
                          <a:lnTo>
                            <a:pt x="829" y="382"/>
                          </a:lnTo>
                          <a:lnTo>
                            <a:pt x="790" y="401"/>
                          </a:lnTo>
                          <a:lnTo>
                            <a:pt x="749" y="419"/>
                          </a:lnTo>
                          <a:lnTo>
                            <a:pt x="708" y="434"/>
                          </a:lnTo>
                          <a:lnTo>
                            <a:pt x="665" y="447"/>
                          </a:lnTo>
                          <a:lnTo>
                            <a:pt x="662" y="449"/>
                          </a:lnTo>
                          <a:lnTo>
                            <a:pt x="653" y="451"/>
                          </a:lnTo>
                          <a:lnTo>
                            <a:pt x="638" y="456"/>
                          </a:lnTo>
                          <a:lnTo>
                            <a:pt x="615" y="460"/>
                          </a:lnTo>
                          <a:lnTo>
                            <a:pt x="586" y="464"/>
                          </a:lnTo>
                          <a:lnTo>
                            <a:pt x="549" y="468"/>
                          </a:lnTo>
                          <a:lnTo>
                            <a:pt x="502" y="469"/>
                          </a:lnTo>
                          <a:lnTo>
                            <a:pt x="447" y="469"/>
                          </a:lnTo>
                          <a:lnTo>
                            <a:pt x="380" y="468"/>
                          </a:lnTo>
                          <a:lnTo>
                            <a:pt x="304" y="462"/>
                          </a:lnTo>
                          <a:lnTo>
                            <a:pt x="298" y="462"/>
                          </a:lnTo>
                          <a:lnTo>
                            <a:pt x="280" y="458"/>
                          </a:lnTo>
                          <a:lnTo>
                            <a:pt x="254" y="453"/>
                          </a:lnTo>
                          <a:lnTo>
                            <a:pt x="222" y="445"/>
                          </a:lnTo>
                          <a:lnTo>
                            <a:pt x="185" y="432"/>
                          </a:lnTo>
                          <a:lnTo>
                            <a:pt x="146" y="416"/>
                          </a:lnTo>
                          <a:lnTo>
                            <a:pt x="107" y="393"/>
                          </a:lnTo>
                          <a:lnTo>
                            <a:pt x="70" y="366"/>
                          </a:lnTo>
                          <a:lnTo>
                            <a:pt x="39" y="332"/>
                          </a:lnTo>
                          <a:lnTo>
                            <a:pt x="37" y="328"/>
                          </a:lnTo>
                          <a:lnTo>
                            <a:pt x="31" y="321"/>
                          </a:lnTo>
                          <a:lnTo>
                            <a:pt x="22" y="306"/>
                          </a:lnTo>
                          <a:lnTo>
                            <a:pt x="15" y="290"/>
                          </a:lnTo>
                          <a:lnTo>
                            <a:pt x="5" y="267"/>
                          </a:lnTo>
                          <a:lnTo>
                            <a:pt x="2" y="243"/>
                          </a:lnTo>
                          <a:lnTo>
                            <a:pt x="0" y="215"/>
                          </a:lnTo>
                          <a:lnTo>
                            <a:pt x="4" y="184"/>
                          </a:lnTo>
                          <a:lnTo>
                            <a:pt x="16" y="152"/>
                          </a:lnTo>
                          <a:lnTo>
                            <a:pt x="37" y="117"/>
                          </a:lnTo>
                          <a:lnTo>
                            <a:pt x="68" y="84"/>
                          </a:lnTo>
                          <a:lnTo>
                            <a:pt x="70" y="80"/>
                          </a:lnTo>
                          <a:lnTo>
                            <a:pt x="80" y="73"/>
                          </a:lnTo>
                          <a:lnTo>
                            <a:pt x="93" y="60"/>
                          </a:lnTo>
                          <a:lnTo>
                            <a:pt x="115" y="41"/>
                          </a:lnTo>
                          <a:lnTo>
                            <a:pt x="144" y="23"/>
                          </a:lnTo>
                          <a:lnTo>
                            <a:pt x="182" y="0"/>
                          </a:lnTo>
                          <a:lnTo>
                            <a:pt x="315" y="37"/>
                          </a:lnTo>
                        </a:path>
                      </a:pathLst>
                    </a:cu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84" name="Freeform 136"/>
                    <p:cNvSpPr>
                      <a:spLocks/>
                    </p:cNvSpPr>
                    <p:nvPr/>
                  </p:nvSpPr>
                  <p:spPr bwMode="auto">
                    <a:xfrm>
                      <a:off x="2100" y="2572"/>
                      <a:ext cx="44" cy="58"/>
                    </a:xfrm>
                    <a:custGeom>
                      <a:avLst/>
                      <a:gdLst>
                        <a:gd name="T0" fmla="*/ 44 w 44"/>
                        <a:gd name="T1" fmla="*/ 0 h 58"/>
                        <a:gd name="T2" fmla="*/ 0 w 44"/>
                        <a:gd name="T3" fmla="*/ 25 h 58"/>
                        <a:gd name="T4" fmla="*/ 0 w 44"/>
                        <a:gd name="T5" fmla="*/ 58 h 58"/>
                        <a:gd name="T6" fmla="*/ 44 w 44"/>
                        <a:gd name="T7" fmla="*/ 34 h 58"/>
                        <a:gd name="T8" fmla="*/ 44 w 44"/>
                        <a:gd name="T9" fmla="*/ 0 h 58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44"/>
                        <a:gd name="T16" fmla="*/ 0 h 58"/>
                        <a:gd name="T17" fmla="*/ 44 w 44"/>
                        <a:gd name="T18" fmla="*/ 58 h 58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44" h="58">
                          <a:moveTo>
                            <a:pt x="44" y="0"/>
                          </a:moveTo>
                          <a:lnTo>
                            <a:pt x="0" y="25"/>
                          </a:lnTo>
                          <a:lnTo>
                            <a:pt x="0" y="58"/>
                          </a:lnTo>
                          <a:lnTo>
                            <a:pt x="44" y="34"/>
                          </a:lnTo>
                          <a:lnTo>
                            <a:pt x="44" y="0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85" name="Freeform 137"/>
                    <p:cNvSpPr>
                      <a:spLocks/>
                    </p:cNvSpPr>
                    <p:nvPr/>
                  </p:nvSpPr>
                  <p:spPr bwMode="auto">
                    <a:xfrm>
                      <a:off x="2100" y="2572"/>
                      <a:ext cx="44" cy="58"/>
                    </a:xfrm>
                    <a:custGeom>
                      <a:avLst/>
                      <a:gdLst>
                        <a:gd name="T0" fmla="*/ 44 w 44"/>
                        <a:gd name="T1" fmla="*/ 0 h 58"/>
                        <a:gd name="T2" fmla="*/ 0 w 44"/>
                        <a:gd name="T3" fmla="*/ 25 h 58"/>
                        <a:gd name="T4" fmla="*/ 0 w 44"/>
                        <a:gd name="T5" fmla="*/ 58 h 58"/>
                        <a:gd name="T6" fmla="*/ 44 w 44"/>
                        <a:gd name="T7" fmla="*/ 34 h 58"/>
                        <a:gd name="T8" fmla="*/ 44 w 44"/>
                        <a:gd name="T9" fmla="*/ 0 h 58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44"/>
                        <a:gd name="T16" fmla="*/ 0 h 58"/>
                        <a:gd name="T17" fmla="*/ 44 w 44"/>
                        <a:gd name="T18" fmla="*/ 58 h 58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44" h="58">
                          <a:moveTo>
                            <a:pt x="44" y="0"/>
                          </a:moveTo>
                          <a:lnTo>
                            <a:pt x="0" y="25"/>
                          </a:lnTo>
                          <a:lnTo>
                            <a:pt x="0" y="58"/>
                          </a:lnTo>
                          <a:lnTo>
                            <a:pt x="44" y="34"/>
                          </a:lnTo>
                          <a:lnTo>
                            <a:pt x="44" y="0"/>
                          </a:lnTo>
                        </a:path>
                      </a:pathLst>
                    </a:cu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86" name="Freeform 138"/>
                    <p:cNvSpPr>
                      <a:spLocks/>
                    </p:cNvSpPr>
                    <p:nvPr/>
                  </p:nvSpPr>
                  <p:spPr bwMode="auto">
                    <a:xfrm>
                      <a:off x="2100" y="2632"/>
                      <a:ext cx="44" cy="57"/>
                    </a:xfrm>
                    <a:custGeom>
                      <a:avLst/>
                      <a:gdLst>
                        <a:gd name="T0" fmla="*/ 44 w 44"/>
                        <a:gd name="T1" fmla="*/ 0 h 57"/>
                        <a:gd name="T2" fmla="*/ 0 w 44"/>
                        <a:gd name="T3" fmla="*/ 24 h 57"/>
                        <a:gd name="T4" fmla="*/ 0 w 44"/>
                        <a:gd name="T5" fmla="*/ 57 h 57"/>
                        <a:gd name="T6" fmla="*/ 44 w 44"/>
                        <a:gd name="T7" fmla="*/ 31 h 57"/>
                        <a:gd name="T8" fmla="*/ 44 w 44"/>
                        <a:gd name="T9" fmla="*/ 0 h 5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44"/>
                        <a:gd name="T16" fmla="*/ 0 h 57"/>
                        <a:gd name="T17" fmla="*/ 44 w 44"/>
                        <a:gd name="T18" fmla="*/ 57 h 57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44" h="57">
                          <a:moveTo>
                            <a:pt x="44" y="0"/>
                          </a:moveTo>
                          <a:lnTo>
                            <a:pt x="0" y="24"/>
                          </a:lnTo>
                          <a:lnTo>
                            <a:pt x="0" y="57"/>
                          </a:lnTo>
                          <a:lnTo>
                            <a:pt x="44" y="31"/>
                          </a:lnTo>
                          <a:lnTo>
                            <a:pt x="44" y="0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87" name="Freeform 139"/>
                    <p:cNvSpPr>
                      <a:spLocks/>
                    </p:cNvSpPr>
                    <p:nvPr/>
                  </p:nvSpPr>
                  <p:spPr bwMode="auto">
                    <a:xfrm>
                      <a:off x="2100" y="2632"/>
                      <a:ext cx="44" cy="57"/>
                    </a:xfrm>
                    <a:custGeom>
                      <a:avLst/>
                      <a:gdLst>
                        <a:gd name="T0" fmla="*/ 44 w 44"/>
                        <a:gd name="T1" fmla="*/ 0 h 57"/>
                        <a:gd name="T2" fmla="*/ 0 w 44"/>
                        <a:gd name="T3" fmla="*/ 24 h 57"/>
                        <a:gd name="T4" fmla="*/ 0 w 44"/>
                        <a:gd name="T5" fmla="*/ 57 h 57"/>
                        <a:gd name="T6" fmla="*/ 44 w 44"/>
                        <a:gd name="T7" fmla="*/ 31 h 57"/>
                        <a:gd name="T8" fmla="*/ 44 w 44"/>
                        <a:gd name="T9" fmla="*/ 0 h 5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44"/>
                        <a:gd name="T16" fmla="*/ 0 h 57"/>
                        <a:gd name="T17" fmla="*/ 44 w 44"/>
                        <a:gd name="T18" fmla="*/ 57 h 57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44" h="57">
                          <a:moveTo>
                            <a:pt x="44" y="0"/>
                          </a:moveTo>
                          <a:lnTo>
                            <a:pt x="0" y="24"/>
                          </a:lnTo>
                          <a:lnTo>
                            <a:pt x="0" y="57"/>
                          </a:lnTo>
                          <a:lnTo>
                            <a:pt x="44" y="31"/>
                          </a:lnTo>
                          <a:lnTo>
                            <a:pt x="44" y="0"/>
                          </a:lnTo>
                        </a:path>
                      </a:pathLst>
                    </a:cu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88" name="Freeform 140"/>
                    <p:cNvSpPr>
                      <a:spLocks/>
                    </p:cNvSpPr>
                    <p:nvPr/>
                  </p:nvSpPr>
                  <p:spPr bwMode="auto">
                    <a:xfrm>
                      <a:off x="2100" y="2680"/>
                      <a:ext cx="44" cy="58"/>
                    </a:xfrm>
                    <a:custGeom>
                      <a:avLst/>
                      <a:gdLst>
                        <a:gd name="T0" fmla="*/ 44 w 44"/>
                        <a:gd name="T1" fmla="*/ 0 h 58"/>
                        <a:gd name="T2" fmla="*/ 0 w 44"/>
                        <a:gd name="T3" fmla="*/ 24 h 58"/>
                        <a:gd name="T4" fmla="*/ 0 w 44"/>
                        <a:gd name="T5" fmla="*/ 58 h 58"/>
                        <a:gd name="T6" fmla="*/ 44 w 44"/>
                        <a:gd name="T7" fmla="*/ 33 h 58"/>
                        <a:gd name="T8" fmla="*/ 44 w 44"/>
                        <a:gd name="T9" fmla="*/ 0 h 58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44"/>
                        <a:gd name="T16" fmla="*/ 0 h 58"/>
                        <a:gd name="T17" fmla="*/ 44 w 44"/>
                        <a:gd name="T18" fmla="*/ 58 h 58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44" h="58">
                          <a:moveTo>
                            <a:pt x="44" y="0"/>
                          </a:moveTo>
                          <a:lnTo>
                            <a:pt x="0" y="24"/>
                          </a:lnTo>
                          <a:lnTo>
                            <a:pt x="0" y="58"/>
                          </a:lnTo>
                          <a:lnTo>
                            <a:pt x="44" y="33"/>
                          </a:lnTo>
                          <a:lnTo>
                            <a:pt x="44" y="0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89" name="Freeform 141"/>
                    <p:cNvSpPr>
                      <a:spLocks/>
                    </p:cNvSpPr>
                    <p:nvPr/>
                  </p:nvSpPr>
                  <p:spPr bwMode="auto">
                    <a:xfrm>
                      <a:off x="2100" y="2680"/>
                      <a:ext cx="44" cy="58"/>
                    </a:xfrm>
                    <a:custGeom>
                      <a:avLst/>
                      <a:gdLst>
                        <a:gd name="T0" fmla="*/ 44 w 44"/>
                        <a:gd name="T1" fmla="*/ 0 h 58"/>
                        <a:gd name="T2" fmla="*/ 0 w 44"/>
                        <a:gd name="T3" fmla="*/ 24 h 58"/>
                        <a:gd name="T4" fmla="*/ 0 w 44"/>
                        <a:gd name="T5" fmla="*/ 58 h 58"/>
                        <a:gd name="T6" fmla="*/ 44 w 44"/>
                        <a:gd name="T7" fmla="*/ 33 h 58"/>
                        <a:gd name="T8" fmla="*/ 44 w 44"/>
                        <a:gd name="T9" fmla="*/ 0 h 58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44"/>
                        <a:gd name="T16" fmla="*/ 0 h 58"/>
                        <a:gd name="T17" fmla="*/ 44 w 44"/>
                        <a:gd name="T18" fmla="*/ 58 h 58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44" h="58">
                          <a:moveTo>
                            <a:pt x="44" y="0"/>
                          </a:moveTo>
                          <a:lnTo>
                            <a:pt x="0" y="24"/>
                          </a:lnTo>
                          <a:lnTo>
                            <a:pt x="0" y="58"/>
                          </a:lnTo>
                          <a:lnTo>
                            <a:pt x="44" y="33"/>
                          </a:lnTo>
                          <a:lnTo>
                            <a:pt x="44" y="0"/>
                          </a:lnTo>
                        </a:path>
                      </a:pathLst>
                    </a:cu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90" name="Freeform 142"/>
                    <p:cNvSpPr>
                      <a:spLocks/>
                    </p:cNvSpPr>
                    <p:nvPr/>
                  </p:nvSpPr>
                  <p:spPr bwMode="auto">
                    <a:xfrm>
                      <a:off x="2100" y="2734"/>
                      <a:ext cx="44" cy="57"/>
                    </a:xfrm>
                    <a:custGeom>
                      <a:avLst/>
                      <a:gdLst>
                        <a:gd name="T0" fmla="*/ 44 w 44"/>
                        <a:gd name="T1" fmla="*/ 0 h 57"/>
                        <a:gd name="T2" fmla="*/ 0 w 44"/>
                        <a:gd name="T3" fmla="*/ 24 h 57"/>
                        <a:gd name="T4" fmla="*/ 0 w 44"/>
                        <a:gd name="T5" fmla="*/ 57 h 57"/>
                        <a:gd name="T6" fmla="*/ 44 w 44"/>
                        <a:gd name="T7" fmla="*/ 31 h 57"/>
                        <a:gd name="T8" fmla="*/ 44 w 44"/>
                        <a:gd name="T9" fmla="*/ 0 h 5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44"/>
                        <a:gd name="T16" fmla="*/ 0 h 57"/>
                        <a:gd name="T17" fmla="*/ 44 w 44"/>
                        <a:gd name="T18" fmla="*/ 57 h 57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44" h="57">
                          <a:moveTo>
                            <a:pt x="44" y="0"/>
                          </a:moveTo>
                          <a:lnTo>
                            <a:pt x="0" y="24"/>
                          </a:lnTo>
                          <a:lnTo>
                            <a:pt x="0" y="57"/>
                          </a:lnTo>
                          <a:lnTo>
                            <a:pt x="44" y="31"/>
                          </a:lnTo>
                          <a:lnTo>
                            <a:pt x="44" y="0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91" name="Freeform 143"/>
                    <p:cNvSpPr>
                      <a:spLocks/>
                    </p:cNvSpPr>
                    <p:nvPr/>
                  </p:nvSpPr>
                  <p:spPr bwMode="auto">
                    <a:xfrm>
                      <a:off x="2100" y="2734"/>
                      <a:ext cx="44" cy="57"/>
                    </a:xfrm>
                    <a:custGeom>
                      <a:avLst/>
                      <a:gdLst>
                        <a:gd name="T0" fmla="*/ 44 w 44"/>
                        <a:gd name="T1" fmla="*/ 0 h 57"/>
                        <a:gd name="T2" fmla="*/ 0 w 44"/>
                        <a:gd name="T3" fmla="*/ 24 h 57"/>
                        <a:gd name="T4" fmla="*/ 0 w 44"/>
                        <a:gd name="T5" fmla="*/ 57 h 57"/>
                        <a:gd name="T6" fmla="*/ 44 w 44"/>
                        <a:gd name="T7" fmla="*/ 31 h 57"/>
                        <a:gd name="T8" fmla="*/ 44 w 44"/>
                        <a:gd name="T9" fmla="*/ 0 h 5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44"/>
                        <a:gd name="T16" fmla="*/ 0 h 57"/>
                        <a:gd name="T17" fmla="*/ 44 w 44"/>
                        <a:gd name="T18" fmla="*/ 57 h 57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44" h="57">
                          <a:moveTo>
                            <a:pt x="44" y="0"/>
                          </a:moveTo>
                          <a:lnTo>
                            <a:pt x="0" y="24"/>
                          </a:lnTo>
                          <a:lnTo>
                            <a:pt x="0" y="57"/>
                          </a:lnTo>
                          <a:lnTo>
                            <a:pt x="44" y="31"/>
                          </a:lnTo>
                          <a:lnTo>
                            <a:pt x="44" y="0"/>
                          </a:lnTo>
                        </a:path>
                      </a:pathLst>
                    </a:cu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92" name="Freeform 144"/>
                    <p:cNvSpPr>
                      <a:spLocks/>
                    </p:cNvSpPr>
                    <p:nvPr/>
                  </p:nvSpPr>
                  <p:spPr bwMode="auto">
                    <a:xfrm>
                      <a:off x="2105" y="2623"/>
                      <a:ext cx="45" cy="57"/>
                    </a:xfrm>
                    <a:custGeom>
                      <a:avLst/>
                      <a:gdLst>
                        <a:gd name="T0" fmla="*/ 45 w 45"/>
                        <a:gd name="T1" fmla="*/ 0 h 57"/>
                        <a:gd name="T2" fmla="*/ 0 w 45"/>
                        <a:gd name="T3" fmla="*/ 24 h 57"/>
                        <a:gd name="T4" fmla="*/ 0 w 45"/>
                        <a:gd name="T5" fmla="*/ 57 h 57"/>
                        <a:gd name="T6" fmla="*/ 45 w 45"/>
                        <a:gd name="T7" fmla="*/ 31 h 57"/>
                        <a:gd name="T8" fmla="*/ 45 w 45"/>
                        <a:gd name="T9" fmla="*/ 0 h 5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45"/>
                        <a:gd name="T16" fmla="*/ 0 h 57"/>
                        <a:gd name="T17" fmla="*/ 45 w 45"/>
                        <a:gd name="T18" fmla="*/ 57 h 57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45" h="57">
                          <a:moveTo>
                            <a:pt x="45" y="0"/>
                          </a:moveTo>
                          <a:lnTo>
                            <a:pt x="0" y="24"/>
                          </a:lnTo>
                          <a:lnTo>
                            <a:pt x="0" y="57"/>
                          </a:lnTo>
                          <a:lnTo>
                            <a:pt x="45" y="31"/>
                          </a:lnTo>
                          <a:lnTo>
                            <a:pt x="45" y="0"/>
                          </a:lnTo>
                          <a:close/>
                        </a:path>
                      </a:pathLst>
                    </a:custGeom>
                    <a:solidFill>
                      <a:srgbClr val="FFFF00"/>
                    </a:solidFill>
                    <a:ln w="0">
                      <a:solidFill>
                        <a:srgbClr val="FFFF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93" name="Freeform 145"/>
                    <p:cNvSpPr>
                      <a:spLocks/>
                    </p:cNvSpPr>
                    <p:nvPr/>
                  </p:nvSpPr>
                  <p:spPr bwMode="auto">
                    <a:xfrm>
                      <a:off x="2105" y="2623"/>
                      <a:ext cx="45" cy="57"/>
                    </a:xfrm>
                    <a:custGeom>
                      <a:avLst/>
                      <a:gdLst>
                        <a:gd name="T0" fmla="*/ 45 w 45"/>
                        <a:gd name="T1" fmla="*/ 0 h 57"/>
                        <a:gd name="T2" fmla="*/ 0 w 45"/>
                        <a:gd name="T3" fmla="*/ 24 h 57"/>
                        <a:gd name="T4" fmla="*/ 0 w 45"/>
                        <a:gd name="T5" fmla="*/ 57 h 57"/>
                        <a:gd name="T6" fmla="*/ 45 w 45"/>
                        <a:gd name="T7" fmla="*/ 31 h 57"/>
                        <a:gd name="T8" fmla="*/ 45 w 45"/>
                        <a:gd name="T9" fmla="*/ 0 h 5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45"/>
                        <a:gd name="T16" fmla="*/ 0 h 57"/>
                        <a:gd name="T17" fmla="*/ 45 w 45"/>
                        <a:gd name="T18" fmla="*/ 57 h 57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45" h="57">
                          <a:moveTo>
                            <a:pt x="45" y="0"/>
                          </a:moveTo>
                          <a:lnTo>
                            <a:pt x="0" y="24"/>
                          </a:lnTo>
                          <a:lnTo>
                            <a:pt x="0" y="57"/>
                          </a:lnTo>
                          <a:lnTo>
                            <a:pt x="45" y="31"/>
                          </a:lnTo>
                          <a:lnTo>
                            <a:pt x="45" y="0"/>
                          </a:lnTo>
                        </a:path>
                      </a:pathLst>
                    </a:cu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94" name="Freeform 146"/>
                    <p:cNvSpPr>
                      <a:spLocks/>
                    </p:cNvSpPr>
                    <p:nvPr/>
                  </p:nvSpPr>
                  <p:spPr bwMode="auto">
                    <a:xfrm>
                      <a:off x="2105" y="2671"/>
                      <a:ext cx="45" cy="57"/>
                    </a:xfrm>
                    <a:custGeom>
                      <a:avLst/>
                      <a:gdLst>
                        <a:gd name="T0" fmla="*/ 45 w 45"/>
                        <a:gd name="T1" fmla="*/ 0 h 57"/>
                        <a:gd name="T2" fmla="*/ 0 w 45"/>
                        <a:gd name="T3" fmla="*/ 24 h 57"/>
                        <a:gd name="T4" fmla="*/ 0 w 45"/>
                        <a:gd name="T5" fmla="*/ 57 h 57"/>
                        <a:gd name="T6" fmla="*/ 45 w 45"/>
                        <a:gd name="T7" fmla="*/ 33 h 57"/>
                        <a:gd name="T8" fmla="*/ 45 w 45"/>
                        <a:gd name="T9" fmla="*/ 0 h 5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45"/>
                        <a:gd name="T16" fmla="*/ 0 h 57"/>
                        <a:gd name="T17" fmla="*/ 45 w 45"/>
                        <a:gd name="T18" fmla="*/ 57 h 57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45" h="57">
                          <a:moveTo>
                            <a:pt x="45" y="0"/>
                          </a:moveTo>
                          <a:lnTo>
                            <a:pt x="0" y="24"/>
                          </a:lnTo>
                          <a:lnTo>
                            <a:pt x="0" y="57"/>
                          </a:lnTo>
                          <a:lnTo>
                            <a:pt x="45" y="33"/>
                          </a:lnTo>
                          <a:lnTo>
                            <a:pt x="45" y="0"/>
                          </a:lnTo>
                          <a:close/>
                        </a:path>
                      </a:pathLst>
                    </a:custGeom>
                    <a:solidFill>
                      <a:srgbClr val="FFFF00"/>
                    </a:solidFill>
                    <a:ln w="0">
                      <a:solidFill>
                        <a:srgbClr val="FFFF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95" name="Freeform 147"/>
                    <p:cNvSpPr>
                      <a:spLocks/>
                    </p:cNvSpPr>
                    <p:nvPr/>
                  </p:nvSpPr>
                  <p:spPr bwMode="auto">
                    <a:xfrm>
                      <a:off x="2105" y="2671"/>
                      <a:ext cx="45" cy="57"/>
                    </a:xfrm>
                    <a:custGeom>
                      <a:avLst/>
                      <a:gdLst>
                        <a:gd name="T0" fmla="*/ 45 w 45"/>
                        <a:gd name="T1" fmla="*/ 0 h 57"/>
                        <a:gd name="T2" fmla="*/ 0 w 45"/>
                        <a:gd name="T3" fmla="*/ 24 h 57"/>
                        <a:gd name="T4" fmla="*/ 0 w 45"/>
                        <a:gd name="T5" fmla="*/ 57 h 57"/>
                        <a:gd name="T6" fmla="*/ 45 w 45"/>
                        <a:gd name="T7" fmla="*/ 33 h 57"/>
                        <a:gd name="T8" fmla="*/ 45 w 45"/>
                        <a:gd name="T9" fmla="*/ 0 h 5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45"/>
                        <a:gd name="T16" fmla="*/ 0 h 57"/>
                        <a:gd name="T17" fmla="*/ 45 w 45"/>
                        <a:gd name="T18" fmla="*/ 57 h 57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45" h="57">
                          <a:moveTo>
                            <a:pt x="45" y="0"/>
                          </a:moveTo>
                          <a:lnTo>
                            <a:pt x="0" y="24"/>
                          </a:lnTo>
                          <a:lnTo>
                            <a:pt x="0" y="57"/>
                          </a:lnTo>
                          <a:lnTo>
                            <a:pt x="45" y="33"/>
                          </a:lnTo>
                          <a:lnTo>
                            <a:pt x="45" y="0"/>
                          </a:lnTo>
                        </a:path>
                      </a:pathLst>
                    </a:cu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96" name="Freeform 148"/>
                    <p:cNvSpPr>
                      <a:spLocks/>
                    </p:cNvSpPr>
                    <p:nvPr/>
                  </p:nvSpPr>
                  <p:spPr bwMode="auto">
                    <a:xfrm>
                      <a:off x="2105" y="2725"/>
                      <a:ext cx="45" cy="57"/>
                    </a:xfrm>
                    <a:custGeom>
                      <a:avLst/>
                      <a:gdLst>
                        <a:gd name="T0" fmla="*/ 45 w 45"/>
                        <a:gd name="T1" fmla="*/ 0 h 57"/>
                        <a:gd name="T2" fmla="*/ 0 w 45"/>
                        <a:gd name="T3" fmla="*/ 24 h 57"/>
                        <a:gd name="T4" fmla="*/ 0 w 45"/>
                        <a:gd name="T5" fmla="*/ 57 h 57"/>
                        <a:gd name="T6" fmla="*/ 45 w 45"/>
                        <a:gd name="T7" fmla="*/ 31 h 57"/>
                        <a:gd name="T8" fmla="*/ 45 w 45"/>
                        <a:gd name="T9" fmla="*/ 0 h 5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45"/>
                        <a:gd name="T16" fmla="*/ 0 h 57"/>
                        <a:gd name="T17" fmla="*/ 45 w 45"/>
                        <a:gd name="T18" fmla="*/ 57 h 57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45" h="57">
                          <a:moveTo>
                            <a:pt x="45" y="0"/>
                          </a:moveTo>
                          <a:lnTo>
                            <a:pt x="0" y="24"/>
                          </a:lnTo>
                          <a:lnTo>
                            <a:pt x="0" y="57"/>
                          </a:lnTo>
                          <a:lnTo>
                            <a:pt x="45" y="31"/>
                          </a:lnTo>
                          <a:lnTo>
                            <a:pt x="45" y="0"/>
                          </a:lnTo>
                          <a:close/>
                        </a:path>
                      </a:pathLst>
                    </a:custGeom>
                    <a:solidFill>
                      <a:srgbClr val="FFFF00"/>
                    </a:solidFill>
                    <a:ln w="0">
                      <a:solidFill>
                        <a:srgbClr val="FFFF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97" name="Freeform 149"/>
                    <p:cNvSpPr>
                      <a:spLocks/>
                    </p:cNvSpPr>
                    <p:nvPr/>
                  </p:nvSpPr>
                  <p:spPr bwMode="auto">
                    <a:xfrm>
                      <a:off x="2105" y="2725"/>
                      <a:ext cx="45" cy="57"/>
                    </a:xfrm>
                    <a:custGeom>
                      <a:avLst/>
                      <a:gdLst>
                        <a:gd name="T0" fmla="*/ 45 w 45"/>
                        <a:gd name="T1" fmla="*/ 0 h 57"/>
                        <a:gd name="T2" fmla="*/ 0 w 45"/>
                        <a:gd name="T3" fmla="*/ 24 h 57"/>
                        <a:gd name="T4" fmla="*/ 0 w 45"/>
                        <a:gd name="T5" fmla="*/ 57 h 57"/>
                        <a:gd name="T6" fmla="*/ 45 w 45"/>
                        <a:gd name="T7" fmla="*/ 31 h 57"/>
                        <a:gd name="T8" fmla="*/ 45 w 45"/>
                        <a:gd name="T9" fmla="*/ 0 h 5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45"/>
                        <a:gd name="T16" fmla="*/ 0 h 57"/>
                        <a:gd name="T17" fmla="*/ 45 w 45"/>
                        <a:gd name="T18" fmla="*/ 57 h 57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45" h="57">
                          <a:moveTo>
                            <a:pt x="45" y="0"/>
                          </a:moveTo>
                          <a:lnTo>
                            <a:pt x="0" y="24"/>
                          </a:lnTo>
                          <a:lnTo>
                            <a:pt x="0" y="57"/>
                          </a:lnTo>
                          <a:lnTo>
                            <a:pt x="45" y="31"/>
                          </a:lnTo>
                          <a:lnTo>
                            <a:pt x="45" y="0"/>
                          </a:lnTo>
                        </a:path>
                      </a:pathLst>
                    </a:cu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98" name="Freeform 159"/>
                    <p:cNvSpPr>
                      <a:spLocks/>
                    </p:cNvSpPr>
                    <p:nvPr/>
                  </p:nvSpPr>
                  <p:spPr bwMode="auto">
                    <a:xfrm>
                      <a:off x="2537" y="2166"/>
                      <a:ext cx="673" cy="414"/>
                    </a:xfrm>
                    <a:custGeom>
                      <a:avLst/>
                      <a:gdLst>
                        <a:gd name="T0" fmla="*/ 0 w 673"/>
                        <a:gd name="T1" fmla="*/ 362 h 414"/>
                        <a:gd name="T2" fmla="*/ 633 w 673"/>
                        <a:gd name="T3" fmla="*/ 2 h 414"/>
                        <a:gd name="T4" fmla="*/ 634 w 673"/>
                        <a:gd name="T5" fmla="*/ 0 h 414"/>
                        <a:gd name="T6" fmla="*/ 640 w 673"/>
                        <a:gd name="T7" fmla="*/ 0 h 414"/>
                        <a:gd name="T8" fmla="*/ 647 w 673"/>
                        <a:gd name="T9" fmla="*/ 2 h 414"/>
                        <a:gd name="T10" fmla="*/ 655 w 673"/>
                        <a:gd name="T11" fmla="*/ 4 h 414"/>
                        <a:gd name="T12" fmla="*/ 662 w 673"/>
                        <a:gd name="T13" fmla="*/ 10 h 414"/>
                        <a:gd name="T14" fmla="*/ 670 w 673"/>
                        <a:gd name="T15" fmla="*/ 19 h 414"/>
                        <a:gd name="T16" fmla="*/ 673 w 673"/>
                        <a:gd name="T17" fmla="*/ 34 h 414"/>
                        <a:gd name="T18" fmla="*/ 673 w 673"/>
                        <a:gd name="T19" fmla="*/ 54 h 414"/>
                        <a:gd name="T20" fmla="*/ 41 w 673"/>
                        <a:gd name="T21" fmla="*/ 414 h 414"/>
                        <a:gd name="T22" fmla="*/ 0 w 673"/>
                        <a:gd name="T23" fmla="*/ 362 h 414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673"/>
                        <a:gd name="T37" fmla="*/ 0 h 414"/>
                        <a:gd name="T38" fmla="*/ 673 w 673"/>
                        <a:gd name="T39" fmla="*/ 414 h 414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673" h="414">
                          <a:moveTo>
                            <a:pt x="0" y="362"/>
                          </a:moveTo>
                          <a:lnTo>
                            <a:pt x="633" y="2"/>
                          </a:lnTo>
                          <a:lnTo>
                            <a:pt x="634" y="0"/>
                          </a:lnTo>
                          <a:lnTo>
                            <a:pt x="640" y="0"/>
                          </a:lnTo>
                          <a:lnTo>
                            <a:pt x="647" y="2"/>
                          </a:lnTo>
                          <a:lnTo>
                            <a:pt x="655" y="4"/>
                          </a:lnTo>
                          <a:lnTo>
                            <a:pt x="662" y="10"/>
                          </a:lnTo>
                          <a:lnTo>
                            <a:pt x="670" y="19"/>
                          </a:lnTo>
                          <a:lnTo>
                            <a:pt x="673" y="34"/>
                          </a:lnTo>
                          <a:lnTo>
                            <a:pt x="673" y="54"/>
                          </a:lnTo>
                          <a:lnTo>
                            <a:pt x="41" y="414"/>
                          </a:lnTo>
                          <a:lnTo>
                            <a:pt x="0" y="362"/>
                          </a:lnTo>
                          <a:close/>
                        </a:path>
                      </a:pathLst>
                    </a:custGeom>
                    <a:solidFill>
                      <a:srgbClr val="FF0000"/>
                    </a:solidFill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99" name="Freeform 160"/>
                    <p:cNvSpPr>
                      <a:spLocks/>
                    </p:cNvSpPr>
                    <p:nvPr/>
                  </p:nvSpPr>
                  <p:spPr bwMode="auto">
                    <a:xfrm>
                      <a:off x="2537" y="2166"/>
                      <a:ext cx="673" cy="414"/>
                    </a:xfrm>
                    <a:custGeom>
                      <a:avLst/>
                      <a:gdLst>
                        <a:gd name="T0" fmla="*/ 0 w 673"/>
                        <a:gd name="T1" fmla="*/ 362 h 414"/>
                        <a:gd name="T2" fmla="*/ 633 w 673"/>
                        <a:gd name="T3" fmla="*/ 2 h 414"/>
                        <a:gd name="T4" fmla="*/ 634 w 673"/>
                        <a:gd name="T5" fmla="*/ 0 h 414"/>
                        <a:gd name="T6" fmla="*/ 640 w 673"/>
                        <a:gd name="T7" fmla="*/ 0 h 414"/>
                        <a:gd name="T8" fmla="*/ 647 w 673"/>
                        <a:gd name="T9" fmla="*/ 2 h 414"/>
                        <a:gd name="T10" fmla="*/ 655 w 673"/>
                        <a:gd name="T11" fmla="*/ 4 h 414"/>
                        <a:gd name="T12" fmla="*/ 662 w 673"/>
                        <a:gd name="T13" fmla="*/ 10 h 414"/>
                        <a:gd name="T14" fmla="*/ 670 w 673"/>
                        <a:gd name="T15" fmla="*/ 19 h 414"/>
                        <a:gd name="T16" fmla="*/ 673 w 673"/>
                        <a:gd name="T17" fmla="*/ 34 h 414"/>
                        <a:gd name="T18" fmla="*/ 673 w 673"/>
                        <a:gd name="T19" fmla="*/ 54 h 414"/>
                        <a:gd name="T20" fmla="*/ 41 w 673"/>
                        <a:gd name="T21" fmla="*/ 414 h 414"/>
                        <a:gd name="T22" fmla="*/ 0 w 673"/>
                        <a:gd name="T23" fmla="*/ 362 h 414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673"/>
                        <a:gd name="T37" fmla="*/ 0 h 414"/>
                        <a:gd name="T38" fmla="*/ 673 w 673"/>
                        <a:gd name="T39" fmla="*/ 414 h 414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673" h="414">
                          <a:moveTo>
                            <a:pt x="0" y="362"/>
                          </a:moveTo>
                          <a:lnTo>
                            <a:pt x="633" y="2"/>
                          </a:lnTo>
                          <a:lnTo>
                            <a:pt x="634" y="0"/>
                          </a:lnTo>
                          <a:lnTo>
                            <a:pt x="640" y="0"/>
                          </a:lnTo>
                          <a:lnTo>
                            <a:pt x="647" y="2"/>
                          </a:lnTo>
                          <a:lnTo>
                            <a:pt x="655" y="4"/>
                          </a:lnTo>
                          <a:lnTo>
                            <a:pt x="662" y="10"/>
                          </a:lnTo>
                          <a:lnTo>
                            <a:pt x="670" y="19"/>
                          </a:lnTo>
                          <a:lnTo>
                            <a:pt x="673" y="34"/>
                          </a:lnTo>
                          <a:lnTo>
                            <a:pt x="673" y="54"/>
                          </a:lnTo>
                          <a:lnTo>
                            <a:pt x="41" y="414"/>
                          </a:lnTo>
                          <a:lnTo>
                            <a:pt x="0" y="362"/>
                          </a:lnTo>
                        </a:path>
                      </a:pathLst>
                    </a:custGeom>
                    <a:noFill/>
                    <a:ln w="11113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200" name="Freeform 161"/>
                    <p:cNvSpPr>
                      <a:spLocks/>
                    </p:cNvSpPr>
                    <p:nvPr/>
                  </p:nvSpPr>
                  <p:spPr bwMode="auto">
                    <a:xfrm>
                      <a:off x="2543" y="2168"/>
                      <a:ext cx="667" cy="406"/>
                    </a:xfrm>
                    <a:custGeom>
                      <a:avLst/>
                      <a:gdLst>
                        <a:gd name="T0" fmla="*/ 630 w 667"/>
                        <a:gd name="T1" fmla="*/ 0 h 406"/>
                        <a:gd name="T2" fmla="*/ 632 w 667"/>
                        <a:gd name="T3" fmla="*/ 0 h 406"/>
                        <a:gd name="T4" fmla="*/ 638 w 667"/>
                        <a:gd name="T5" fmla="*/ 0 h 406"/>
                        <a:gd name="T6" fmla="*/ 645 w 667"/>
                        <a:gd name="T7" fmla="*/ 2 h 406"/>
                        <a:gd name="T8" fmla="*/ 654 w 667"/>
                        <a:gd name="T9" fmla="*/ 6 h 406"/>
                        <a:gd name="T10" fmla="*/ 662 w 667"/>
                        <a:gd name="T11" fmla="*/ 15 h 406"/>
                        <a:gd name="T12" fmla="*/ 666 w 667"/>
                        <a:gd name="T13" fmla="*/ 28 h 406"/>
                        <a:gd name="T14" fmla="*/ 667 w 667"/>
                        <a:gd name="T15" fmla="*/ 47 h 406"/>
                        <a:gd name="T16" fmla="*/ 35 w 667"/>
                        <a:gd name="T17" fmla="*/ 406 h 406"/>
                        <a:gd name="T18" fmla="*/ 0 w 667"/>
                        <a:gd name="T19" fmla="*/ 360 h 406"/>
                        <a:gd name="T20" fmla="*/ 630 w 667"/>
                        <a:gd name="T21" fmla="*/ 0 h 406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w 667"/>
                        <a:gd name="T34" fmla="*/ 0 h 406"/>
                        <a:gd name="T35" fmla="*/ 667 w 667"/>
                        <a:gd name="T36" fmla="*/ 406 h 406"/>
                      </a:gdLst>
                      <a:ahLst/>
                      <a:cxnLst>
                        <a:cxn ang="T22">
                          <a:pos x="T0" y="T1"/>
                        </a:cxn>
                        <a:cxn ang="T23">
                          <a:pos x="T2" y="T3"/>
                        </a:cxn>
                        <a:cxn ang="T24">
                          <a:pos x="T4" y="T5"/>
                        </a:cxn>
                        <a:cxn ang="T25">
                          <a:pos x="T6" y="T7"/>
                        </a:cxn>
                        <a:cxn ang="T26">
                          <a:pos x="T8" y="T9"/>
                        </a:cxn>
                        <a:cxn ang="T27">
                          <a:pos x="T10" y="T11"/>
                        </a:cxn>
                        <a:cxn ang="T28">
                          <a:pos x="T12" y="T13"/>
                        </a:cxn>
                        <a:cxn ang="T29">
                          <a:pos x="T14" y="T15"/>
                        </a:cxn>
                        <a:cxn ang="T30">
                          <a:pos x="T16" y="T17"/>
                        </a:cxn>
                        <a:cxn ang="T31">
                          <a:pos x="T18" y="T19"/>
                        </a:cxn>
                        <a:cxn ang="T32">
                          <a:pos x="T20" y="T21"/>
                        </a:cxn>
                      </a:cxnLst>
                      <a:rect l="T33" t="T34" r="T35" b="T36"/>
                      <a:pathLst>
                        <a:path w="667" h="406">
                          <a:moveTo>
                            <a:pt x="630" y="0"/>
                          </a:moveTo>
                          <a:lnTo>
                            <a:pt x="632" y="0"/>
                          </a:lnTo>
                          <a:lnTo>
                            <a:pt x="638" y="0"/>
                          </a:lnTo>
                          <a:lnTo>
                            <a:pt x="645" y="2"/>
                          </a:lnTo>
                          <a:lnTo>
                            <a:pt x="654" y="6"/>
                          </a:lnTo>
                          <a:lnTo>
                            <a:pt x="662" y="15"/>
                          </a:lnTo>
                          <a:lnTo>
                            <a:pt x="666" y="28"/>
                          </a:lnTo>
                          <a:lnTo>
                            <a:pt x="667" y="47"/>
                          </a:lnTo>
                          <a:lnTo>
                            <a:pt x="35" y="406"/>
                          </a:lnTo>
                          <a:lnTo>
                            <a:pt x="0" y="360"/>
                          </a:lnTo>
                          <a:lnTo>
                            <a:pt x="630" y="0"/>
                          </a:lnTo>
                          <a:close/>
                        </a:path>
                      </a:pathLst>
                    </a:custGeom>
                    <a:solidFill>
                      <a:srgbClr val="FF2B2B"/>
                    </a:solidFill>
                    <a:ln w="0">
                      <a:solidFill>
                        <a:srgbClr val="FF2B2B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201" name="Freeform 162"/>
                    <p:cNvSpPr>
                      <a:spLocks/>
                    </p:cNvSpPr>
                    <p:nvPr/>
                  </p:nvSpPr>
                  <p:spPr bwMode="auto">
                    <a:xfrm>
                      <a:off x="2548" y="2170"/>
                      <a:ext cx="661" cy="397"/>
                    </a:xfrm>
                    <a:custGeom>
                      <a:avLst/>
                      <a:gdLst>
                        <a:gd name="T0" fmla="*/ 629 w 661"/>
                        <a:gd name="T1" fmla="*/ 0 h 397"/>
                        <a:gd name="T2" fmla="*/ 631 w 661"/>
                        <a:gd name="T3" fmla="*/ 0 h 397"/>
                        <a:gd name="T4" fmla="*/ 638 w 661"/>
                        <a:gd name="T5" fmla="*/ 0 h 397"/>
                        <a:gd name="T6" fmla="*/ 646 w 661"/>
                        <a:gd name="T7" fmla="*/ 4 h 397"/>
                        <a:gd name="T8" fmla="*/ 655 w 661"/>
                        <a:gd name="T9" fmla="*/ 11 h 397"/>
                        <a:gd name="T10" fmla="*/ 661 w 661"/>
                        <a:gd name="T11" fmla="*/ 22 h 397"/>
                        <a:gd name="T12" fmla="*/ 661 w 661"/>
                        <a:gd name="T13" fmla="*/ 39 h 397"/>
                        <a:gd name="T14" fmla="*/ 32 w 661"/>
                        <a:gd name="T15" fmla="*/ 397 h 397"/>
                        <a:gd name="T16" fmla="*/ 0 w 661"/>
                        <a:gd name="T17" fmla="*/ 358 h 397"/>
                        <a:gd name="T18" fmla="*/ 629 w 661"/>
                        <a:gd name="T19" fmla="*/ 0 h 397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w 661"/>
                        <a:gd name="T31" fmla="*/ 0 h 397"/>
                        <a:gd name="T32" fmla="*/ 661 w 661"/>
                        <a:gd name="T33" fmla="*/ 397 h 397"/>
                      </a:gdLst>
                      <a:ahLst/>
                      <a:cxnLst>
                        <a:cxn ang="T20">
                          <a:pos x="T0" y="T1"/>
                        </a:cxn>
                        <a:cxn ang="T21">
                          <a:pos x="T2" y="T3"/>
                        </a:cxn>
                        <a:cxn ang="T22">
                          <a:pos x="T4" y="T5"/>
                        </a:cxn>
                        <a:cxn ang="T23">
                          <a:pos x="T6" y="T7"/>
                        </a:cxn>
                        <a:cxn ang="T24">
                          <a:pos x="T8" y="T9"/>
                        </a:cxn>
                        <a:cxn ang="T25">
                          <a:pos x="T10" y="T11"/>
                        </a:cxn>
                        <a:cxn ang="T26">
                          <a:pos x="T12" y="T13"/>
                        </a:cxn>
                        <a:cxn ang="T27">
                          <a:pos x="T14" y="T15"/>
                        </a:cxn>
                        <a:cxn ang="T28">
                          <a:pos x="T16" y="T17"/>
                        </a:cxn>
                        <a:cxn ang="T29">
                          <a:pos x="T18" y="T19"/>
                        </a:cxn>
                      </a:cxnLst>
                      <a:rect l="T30" t="T31" r="T32" b="T33"/>
                      <a:pathLst>
                        <a:path w="661" h="397">
                          <a:moveTo>
                            <a:pt x="629" y="0"/>
                          </a:moveTo>
                          <a:lnTo>
                            <a:pt x="631" y="0"/>
                          </a:lnTo>
                          <a:lnTo>
                            <a:pt x="638" y="0"/>
                          </a:lnTo>
                          <a:lnTo>
                            <a:pt x="646" y="4"/>
                          </a:lnTo>
                          <a:lnTo>
                            <a:pt x="655" y="11"/>
                          </a:lnTo>
                          <a:lnTo>
                            <a:pt x="661" y="22"/>
                          </a:lnTo>
                          <a:lnTo>
                            <a:pt x="661" y="39"/>
                          </a:lnTo>
                          <a:lnTo>
                            <a:pt x="32" y="397"/>
                          </a:lnTo>
                          <a:lnTo>
                            <a:pt x="0" y="358"/>
                          </a:lnTo>
                          <a:lnTo>
                            <a:pt x="629" y="0"/>
                          </a:lnTo>
                          <a:close/>
                        </a:path>
                      </a:pathLst>
                    </a:custGeom>
                    <a:solidFill>
                      <a:srgbClr val="FF5555"/>
                    </a:solidFill>
                    <a:ln w="0">
                      <a:solidFill>
                        <a:srgbClr val="FF5555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202" name="Freeform 163"/>
                    <p:cNvSpPr>
                      <a:spLocks/>
                    </p:cNvSpPr>
                    <p:nvPr/>
                  </p:nvSpPr>
                  <p:spPr bwMode="auto">
                    <a:xfrm>
                      <a:off x="2556" y="2170"/>
                      <a:ext cx="653" cy="391"/>
                    </a:xfrm>
                    <a:custGeom>
                      <a:avLst/>
                      <a:gdLst>
                        <a:gd name="T0" fmla="*/ 625 w 653"/>
                        <a:gd name="T1" fmla="*/ 0 h 391"/>
                        <a:gd name="T2" fmla="*/ 627 w 653"/>
                        <a:gd name="T3" fmla="*/ 0 h 391"/>
                        <a:gd name="T4" fmla="*/ 632 w 653"/>
                        <a:gd name="T5" fmla="*/ 2 h 391"/>
                        <a:gd name="T6" fmla="*/ 640 w 653"/>
                        <a:gd name="T7" fmla="*/ 6 h 391"/>
                        <a:gd name="T8" fmla="*/ 647 w 653"/>
                        <a:gd name="T9" fmla="*/ 11 h 391"/>
                        <a:gd name="T10" fmla="*/ 651 w 653"/>
                        <a:gd name="T11" fmla="*/ 21 h 391"/>
                        <a:gd name="T12" fmla="*/ 653 w 653"/>
                        <a:gd name="T13" fmla="*/ 33 h 391"/>
                        <a:gd name="T14" fmla="*/ 24 w 653"/>
                        <a:gd name="T15" fmla="*/ 391 h 391"/>
                        <a:gd name="T16" fmla="*/ 0 w 653"/>
                        <a:gd name="T17" fmla="*/ 358 h 391"/>
                        <a:gd name="T18" fmla="*/ 625 w 653"/>
                        <a:gd name="T19" fmla="*/ 0 h 391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w 653"/>
                        <a:gd name="T31" fmla="*/ 0 h 391"/>
                        <a:gd name="T32" fmla="*/ 653 w 653"/>
                        <a:gd name="T33" fmla="*/ 391 h 391"/>
                      </a:gdLst>
                      <a:ahLst/>
                      <a:cxnLst>
                        <a:cxn ang="T20">
                          <a:pos x="T0" y="T1"/>
                        </a:cxn>
                        <a:cxn ang="T21">
                          <a:pos x="T2" y="T3"/>
                        </a:cxn>
                        <a:cxn ang="T22">
                          <a:pos x="T4" y="T5"/>
                        </a:cxn>
                        <a:cxn ang="T23">
                          <a:pos x="T6" y="T7"/>
                        </a:cxn>
                        <a:cxn ang="T24">
                          <a:pos x="T8" y="T9"/>
                        </a:cxn>
                        <a:cxn ang="T25">
                          <a:pos x="T10" y="T11"/>
                        </a:cxn>
                        <a:cxn ang="T26">
                          <a:pos x="T12" y="T13"/>
                        </a:cxn>
                        <a:cxn ang="T27">
                          <a:pos x="T14" y="T15"/>
                        </a:cxn>
                        <a:cxn ang="T28">
                          <a:pos x="T16" y="T17"/>
                        </a:cxn>
                        <a:cxn ang="T29">
                          <a:pos x="T18" y="T19"/>
                        </a:cxn>
                      </a:cxnLst>
                      <a:rect l="T30" t="T31" r="T32" b="T33"/>
                      <a:pathLst>
                        <a:path w="653" h="391">
                          <a:moveTo>
                            <a:pt x="625" y="0"/>
                          </a:moveTo>
                          <a:lnTo>
                            <a:pt x="627" y="0"/>
                          </a:lnTo>
                          <a:lnTo>
                            <a:pt x="632" y="2"/>
                          </a:lnTo>
                          <a:lnTo>
                            <a:pt x="640" y="6"/>
                          </a:lnTo>
                          <a:lnTo>
                            <a:pt x="647" y="11"/>
                          </a:lnTo>
                          <a:lnTo>
                            <a:pt x="651" y="21"/>
                          </a:lnTo>
                          <a:lnTo>
                            <a:pt x="653" y="33"/>
                          </a:lnTo>
                          <a:lnTo>
                            <a:pt x="24" y="391"/>
                          </a:lnTo>
                          <a:lnTo>
                            <a:pt x="0" y="358"/>
                          </a:lnTo>
                          <a:lnTo>
                            <a:pt x="625" y="0"/>
                          </a:lnTo>
                          <a:close/>
                        </a:path>
                      </a:pathLst>
                    </a:custGeom>
                    <a:solidFill>
                      <a:srgbClr val="FF8080"/>
                    </a:solidFill>
                    <a:ln w="0">
                      <a:solidFill>
                        <a:srgbClr val="FF808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203" name="Freeform 164"/>
                    <p:cNvSpPr>
                      <a:spLocks/>
                    </p:cNvSpPr>
                    <p:nvPr/>
                  </p:nvSpPr>
                  <p:spPr bwMode="auto">
                    <a:xfrm>
                      <a:off x="2561" y="2170"/>
                      <a:ext cx="646" cy="384"/>
                    </a:xfrm>
                    <a:custGeom>
                      <a:avLst/>
                      <a:gdLst>
                        <a:gd name="T0" fmla="*/ 623 w 646"/>
                        <a:gd name="T1" fmla="*/ 0 h 384"/>
                        <a:gd name="T2" fmla="*/ 625 w 646"/>
                        <a:gd name="T3" fmla="*/ 2 h 384"/>
                        <a:gd name="T4" fmla="*/ 627 w 646"/>
                        <a:gd name="T5" fmla="*/ 2 h 384"/>
                        <a:gd name="T6" fmla="*/ 631 w 646"/>
                        <a:gd name="T7" fmla="*/ 4 h 384"/>
                        <a:gd name="T8" fmla="*/ 635 w 646"/>
                        <a:gd name="T9" fmla="*/ 6 h 384"/>
                        <a:gd name="T10" fmla="*/ 638 w 646"/>
                        <a:gd name="T11" fmla="*/ 9 h 384"/>
                        <a:gd name="T12" fmla="*/ 642 w 646"/>
                        <a:gd name="T13" fmla="*/ 13 h 384"/>
                        <a:gd name="T14" fmla="*/ 644 w 646"/>
                        <a:gd name="T15" fmla="*/ 17 h 384"/>
                        <a:gd name="T16" fmla="*/ 646 w 646"/>
                        <a:gd name="T17" fmla="*/ 22 h 384"/>
                        <a:gd name="T18" fmla="*/ 646 w 646"/>
                        <a:gd name="T19" fmla="*/ 30 h 384"/>
                        <a:gd name="T20" fmla="*/ 19 w 646"/>
                        <a:gd name="T21" fmla="*/ 384 h 384"/>
                        <a:gd name="T22" fmla="*/ 0 w 646"/>
                        <a:gd name="T23" fmla="*/ 358 h 384"/>
                        <a:gd name="T24" fmla="*/ 623 w 646"/>
                        <a:gd name="T25" fmla="*/ 0 h 384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w 646"/>
                        <a:gd name="T40" fmla="*/ 0 h 384"/>
                        <a:gd name="T41" fmla="*/ 646 w 646"/>
                        <a:gd name="T42" fmla="*/ 384 h 384"/>
                      </a:gdLst>
                      <a:ahLst/>
                      <a:cxnLst>
                        <a:cxn ang="T26">
                          <a:pos x="T0" y="T1"/>
                        </a:cxn>
                        <a:cxn ang="T27">
                          <a:pos x="T2" y="T3"/>
                        </a:cxn>
                        <a:cxn ang="T28">
                          <a:pos x="T4" y="T5"/>
                        </a:cxn>
                        <a:cxn ang="T29">
                          <a:pos x="T6" y="T7"/>
                        </a:cxn>
                        <a:cxn ang="T30">
                          <a:pos x="T8" y="T9"/>
                        </a:cxn>
                        <a:cxn ang="T31">
                          <a:pos x="T10" y="T11"/>
                        </a:cxn>
                        <a:cxn ang="T32">
                          <a:pos x="T12" y="T13"/>
                        </a:cxn>
                        <a:cxn ang="T33">
                          <a:pos x="T14" y="T15"/>
                        </a:cxn>
                        <a:cxn ang="T34">
                          <a:pos x="T16" y="T17"/>
                        </a:cxn>
                        <a:cxn ang="T35">
                          <a:pos x="T18" y="T19"/>
                        </a:cxn>
                        <a:cxn ang="T36">
                          <a:pos x="T20" y="T21"/>
                        </a:cxn>
                        <a:cxn ang="T37">
                          <a:pos x="T22" y="T23"/>
                        </a:cxn>
                        <a:cxn ang="T38">
                          <a:pos x="T24" y="T25"/>
                        </a:cxn>
                      </a:cxnLst>
                      <a:rect l="T39" t="T40" r="T41" b="T42"/>
                      <a:pathLst>
                        <a:path w="646" h="384">
                          <a:moveTo>
                            <a:pt x="623" y="0"/>
                          </a:moveTo>
                          <a:lnTo>
                            <a:pt x="625" y="2"/>
                          </a:lnTo>
                          <a:lnTo>
                            <a:pt x="627" y="2"/>
                          </a:lnTo>
                          <a:lnTo>
                            <a:pt x="631" y="4"/>
                          </a:lnTo>
                          <a:lnTo>
                            <a:pt x="635" y="6"/>
                          </a:lnTo>
                          <a:lnTo>
                            <a:pt x="638" y="9"/>
                          </a:lnTo>
                          <a:lnTo>
                            <a:pt x="642" y="13"/>
                          </a:lnTo>
                          <a:lnTo>
                            <a:pt x="644" y="17"/>
                          </a:lnTo>
                          <a:lnTo>
                            <a:pt x="646" y="22"/>
                          </a:lnTo>
                          <a:lnTo>
                            <a:pt x="646" y="30"/>
                          </a:lnTo>
                          <a:lnTo>
                            <a:pt x="19" y="384"/>
                          </a:lnTo>
                          <a:lnTo>
                            <a:pt x="0" y="358"/>
                          </a:lnTo>
                          <a:lnTo>
                            <a:pt x="623" y="0"/>
                          </a:lnTo>
                          <a:close/>
                        </a:path>
                      </a:pathLst>
                    </a:custGeom>
                    <a:solidFill>
                      <a:srgbClr val="FFAAAA"/>
                    </a:solidFill>
                    <a:ln w="0">
                      <a:solidFill>
                        <a:srgbClr val="FFAAAA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204" name="Freeform 165"/>
                    <p:cNvSpPr>
                      <a:spLocks/>
                    </p:cNvSpPr>
                    <p:nvPr/>
                  </p:nvSpPr>
                  <p:spPr bwMode="auto">
                    <a:xfrm>
                      <a:off x="2569" y="2172"/>
                      <a:ext cx="638" cy="376"/>
                    </a:xfrm>
                    <a:custGeom>
                      <a:avLst/>
                      <a:gdLst>
                        <a:gd name="T0" fmla="*/ 619 w 638"/>
                        <a:gd name="T1" fmla="*/ 0 h 376"/>
                        <a:gd name="T2" fmla="*/ 621 w 638"/>
                        <a:gd name="T3" fmla="*/ 0 h 376"/>
                        <a:gd name="T4" fmla="*/ 623 w 638"/>
                        <a:gd name="T5" fmla="*/ 2 h 376"/>
                        <a:gd name="T6" fmla="*/ 627 w 638"/>
                        <a:gd name="T7" fmla="*/ 6 h 376"/>
                        <a:gd name="T8" fmla="*/ 632 w 638"/>
                        <a:gd name="T9" fmla="*/ 9 h 376"/>
                        <a:gd name="T10" fmla="*/ 634 w 638"/>
                        <a:gd name="T11" fmla="*/ 13 h 376"/>
                        <a:gd name="T12" fmla="*/ 638 w 638"/>
                        <a:gd name="T13" fmla="*/ 17 h 376"/>
                        <a:gd name="T14" fmla="*/ 638 w 638"/>
                        <a:gd name="T15" fmla="*/ 22 h 376"/>
                        <a:gd name="T16" fmla="*/ 13 w 638"/>
                        <a:gd name="T17" fmla="*/ 376 h 376"/>
                        <a:gd name="T18" fmla="*/ 0 w 638"/>
                        <a:gd name="T19" fmla="*/ 356 h 376"/>
                        <a:gd name="T20" fmla="*/ 619 w 638"/>
                        <a:gd name="T21" fmla="*/ 0 h 376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w 638"/>
                        <a:gd name="T34" fmla="*/ 0 h 376"/>
                        <a:gd name="T35" fmla="*/ 638 w 638"/>
                        <a:gd name="T36" fmla="*/ 376 h 376"/>
                      </a:gdLst>
                      <a:ahLst/>
                      <a:cxnLst>
                        <a:cxn ang="T22">
                          <a:pos x="T0" y="T1"/>
                        </a:cxn>
                        <a:cxn ang="T23">
                          <a:pos x="T2" y="T3"/>
                        </a:cxn>
                        <a:cxn ang="T24">
                          <a:pos x="T4" y="T5"/>
                        </a:cxn>
                        <a:cxn ang="T25">
                          <a:pos x="T6" y="T7"/>
                        </a:cxn>
                        <a:cxn ang="T26">
                          <a:pos x="T8" y="T9"/>
                        </a:cxn>
                        <a:cxn ang="T27">
                          <a:pos x="T10" y="T11"/>
                        </a:cxn>
                        <a:cxn ang="T28">
                          <a:pos x="T12" y="T13"/>
                        </a:cxn>
                        <a:cxn ang="T29">
                          <a:pos x="T14" y="T15"/>
                        </a:cxn>
                        <a:cxn ang="T30">
                          <a:pos x="T16" y="T17"/>
                        </a:cxn>
                        <a:cxn ang="T31">
                          <a:pos x="T18" y="T19"/>
                        </a:cxn>
                        <a:cxn ang="T32">
                          <a:pos x="T20" y="T21"/>
                        </a:cxn>
                      </a:cxnLst>
                      <a:rect l="T33" t="T34" r="T35" b="T36"/>
                      <a:pathLst>
                        <a:path w="638" h="376">
                          <a:moveTo>
                            <a:pt x="619" y="0"/>
                          </a:moveTo>
                          <a:lnTo>
                            <a:pt x="621" y="0"/>
                          </a:lnTo>
                          <a:lnTo>
                            <a:pt x="623" y="2"/>
                          </a:lnTo>
                          <a:lnTo>
                            <a:pt x="627" y="6"/>
                          </a:lnTo>
                          <a:lnTo>
                            <a:pt x="632" y="9"/>
                          </a:lnTo>
                          <a:lnTo>
                            <a:pt x="634" y="13"/>
                          </a:lnTo>
                          <a:lnTo>
                            <a:pt x="638" y="17"/>
                          </a:lnTo>
                          <a:lnTo>
                            <a:pt x="638" y="22"/>
                          </a:lnTo>
                          <a:lnTo>
                            <a:pt x="13" y="376"/>
                          </a:lnTo>
                          <a:lnTo>
                            <a:pt x="0" y="356"/>
                          </a:lnTo>
                          <a:lnTo>
                            <a:pt x="619" y="0"/>
                          </a:lnTo>
                          <a:close/>
                        </a:path>
                      </a:pathLst>
                    </a:custGeom>
                    <a:solidFill>
                      <a:srgbClr val="FFD5D5"/>
                    </a:solidFill>
                    <a:ln w="0">
                      <a:solidFill>
                        <a:srgbClr val="FFD5D5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205" name="Freeform 166"/>
                    <p:cNvSpPr>
                      <a:spLocks/>
                    </p:cNvSpPr>
                    <p:nvPr/>
                  </p:nvSpPr>
                  <p:spPr bwMode="auto">
                    <a:xfrm>
                      <a:off x="2574" y="2172"/>
                      <a:ext cx="633" cy="371"/>
                    </a:xfrm>
                    <a:custGeom>
                      <a:avLst/>
                      <a:gdLst>
                        <a:gd name="T0" fmla="*/ 633 w 633"/>
                        <a:gd name="T1" fmla="*/ 17 h 371"/>
                        <a:gd name="T2" fmla="*/ 8 w 633"/>
                        <a:gd name="T3" fmla="*/ 371 h 371"/>
                        <a:gd name="T4" fmla="*/ 0 w 633"/>
                        <a:gd name="T5" fmla="*/ 356 h 371"/>
                        <a:gd name="T6" fmla="*/ 620 w 633"/>
                        <a:gd name="T7" fmla="*/ 0 h 371"/>
                        <a:gd name="T8" fmla="*/ 633 w 633"/>
                        <a:gd name="T9" fmla="*/ 17 h 371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633"/>
                        <a:gd name="T16" fmla="*/ 0 h 371"/>
                        <a:gd name="T17" fmla="*/ 633 w 633"/>
                        <a:gd name="T18" fmla="*/ 371 h 371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633" h="371">
                          <a:moveTo>
                            <a:pt x="633" y="17"/>
                          </a:moveTo>
                          <a:lnTo>
                            <a:pt x="8" y="371"/>
                          </a:lnTo>
                          <a:lnTo>
                            <a:pt x="0" y="356"/>
                          </a:lnTo>
                          <a:lnTo>
                            <a:pt x="620" y="0"/>
                          </a:lnTo>
                          <a:lnTo>
                            <a:pt x="633" y="17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0">
                      <a:solidFill>
                        <a:srgbClr val="FFFF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206" name="Freeform 167"/>
                    <p:cNvSpPr>
                      <a:spLocks/>
                    </p:cNvSpPr>
                    <p:nvPr/>
                  </p:nvSpPr>
                  <p:spPr bwMode="auto">
                    <a:xfrm>
                      <a:off x="2522" y="2522"/>
                      <a:ext cx="65" cy="67"/>
                    </a:xfrm>
                    <a:custGeom>
                      <a:avLst/>
                      <a:gdLst>
                        <a:gd name="T0" fmla="*/ 47 w 65"/>
                        <a:gd name="T1" fmla="*/ 65 h 67"/>
                        <a:gd name="T2" fmla="*/ 60 w 65"/>
                        <a:gd name="T3" fmla="*/ 54 h 67"/>
                        <a:gd name="T4" fmla="*/ 65 w 65"/>
                        <a:gd name="T5" fmla="*/ 38 h 67"/>
                        <a:gd name="T6" fmla="*/ 62 w 65"/>
                        <a:gd name="T7" fmla="*/ 21 h 67"/>
                        <a:gd name="T8" fmla="*/ 51 w 65"/>
                        <a:gd name="T9" fmla="*/ 6 h 67"/>
                        <a:gd name="T10" fmla="*/ 36 w 65"/>
                        <a:gd name="T11" fmla="*/ 0 h 67"/>
                        <a:gd name="T12" fmla="*/ 19 w 65"/>
                        <a:gd name="T13" fmla="*/ 2 h 67"/>
                        <a:gd name="T14" fmla="*/ 6 w 65"/>
                        <a:gd name="T15" fmla="*/ 13 h 67"/>
                        <a:gd name="T16" fmla="*/ 0 w 65"/>
                        <a:gd name="T17" fmla="*/ 28 h 67"/>
                        <a:gd name="T18" fmla="*/ 4 w 65"/>
                        <a:gd name="T19" fmla="*/ 47 h 67"/>
                        <a:gd name="T20" fmla="*/ 15 w 65"/>
                        <a:gd name="T21" fmla="*/ 60 h 67"/>
                        <a:gd name="T22" fmla="*/ 30 w 65"/>
                        <a:gd name="T23" fmla="*/ 67 h 67"/>
                        <a:gd name="T24" fmla="*/ 47 w 65"/>
                        <a:gd name="T25" fmla="*/ 65 h 67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w 65"/>
                        <a:gd name="T40" fmla="*/ 0 h 67"/>
                        <a:gd name="T41" fmla="*/ 65 w 65"/>
                        <a:gd name="T42" fmla="*/ 67 h 67"/>
                      </a:gdLst>
                      <a:ahLst/>
                      <a:cxnLst>
                        <a:cxn ang="T26">
                          <a:pos x="T0" y="T1"/>
                        </a:cxn>
                        <a:cxn ang="T27">
                          <a:pos x="T2" y="T3"/>
                        </a:cxn>
                        <a:cxn ang="T28">
                          <a:pos x="T4" y="T5"/>
                        </a:cxn>
                        <a:cxn ang="T29">
                          <a:pos x="T6" y="T7"/>
                        </a:cxn>
                        <a:cxn ang="T30">
                          <a:pos x="T8" y="T9"/>
                        </a:cxn>
                        <a:cxn ang="T31">
                          <a:pos x="T10" y="T11"/>
                        </a:cxn>
                        <a:cxn ang="T32">
                          <a:pos x="T12" y="T13"/>
                        </a:cxn>
                        <a:cxn ang="T33">
                          <a:pos x="T14" y="T15"/>
                        </a:cxn>
                        <a:cxn ang="T34">
                          <a:pos x="T16" y="T17"/>
                        </a:cxn>
                        <a:cxn ang="T35">
                          <a:pos x="T18" y="T19"/>
                        </a:cxn>
                        <a:cxn ang="T36">
                          <a:pos x="T20" y="T21"/>
                        </a:cxn>
                        <a:cxn ang="T37">
                          <a:pos x="T22" y="T23"/>
                        </a:cxn>
                        <a:cxn ang="T38">
                          <a:pos x="T24" y="T25"/>
                        </a:cxn>
                      </a:cxnLst>
                      <a:rect l="T39" t="T40" r="T41" b="T42"/>
                      <a:pathLst>
                        <a:path w="65" h="67">
                          <a:moveTo>
                            <a:pt x="47" y="65"/>
                          </a:moveTo>
                          <a:lnTo>
                            <a:pt x="60" y="54"/>
                          </a:lnTo>
                          <a:lnTo>
                            <a:pt x="65" y="38"/>
                          </a:lnTo>
                          <a:lnTo>
                            <a:pt x="62" y="21"/>
                          </a:lnTo>
                          <a:lnTo>
                            <a:pt x="51" y="6"/>
                          </a:lnTo>
                          <a:lnTo>
                            <a:pt x="36" y="0"/>
                          </a:lnTo>
                          <a:lnTo>
                            <a:pt x="19" y="2"/>
                          </a:lnTo>
                          <a:lnTo>
                            <a:pt x="6" y="13"/>
                          </a:lnTo>
                          <a:lnTo>
                            <a:pt x="0" y="28"/>
                          </a:lnTo>
                          <a:lnTo>
                            <a:pt x="4" y="47"/>
                          </a:lnTo>
                          <a:lnTo>
                            <a:pt x="15" y="60"/>
                          </a:lnTo>
                          <a:lnTo>
                            <a:pt x="30" y="67"/>
                          </a:lnTo>
                          <a:lnTo>
                            <a:pt x="47" y="65"/>
                          </a:lnTo>
                          <a:close/>
                        </a:path>
                      </a:pathLst>
                    </a:custGeom>
                    <a:solidFill>
                      <a:srgbClr val="CC0000"/>
                    </a:solidFill>
                    <a:ln w="0">
                      <a:solidFill>
                        <a:srgbClr val="CC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207" name="Freeform 168"/>
                    <p:cNvSpPr>
                      <a:spLocks/>
                    </p:cNvSpPr>
                    <p:nvPr/>
                  </p:nvSpPr>
                  <p:spPr bwMode="auto">
                    <a:xfrm>
                      <a:off x="2522" y="2522"/>
                      <a:ext cx="65" cy="67"/>
                    </a:xfrm>
                    <a:custGeom>
                      <a:avLst/>
                      <a:gdLst>
                        <a:gd name="T0" fmla="*/ 47 w 65"/>
                        <a:gd name="T1" fmla="*/ 65 h 67"/>
                        <a:gd name="T2" fmla="*/ 60 w 65"/>
                        <a:gd name="T3" fmla="*/ 54 h 67"/>
                        <a:gd name="T4" fmla="*/ 65 w 65"/>
                        <a:gd name="T5" fmla="*/ 38 h 67"/>
                        <a:gd name="T6" fmla="*/ 62 w 65"/>
                        <a:gd name="T7" fmla="*/ 21 h 67"/>
                        <a:gd name="T8" fmla="*/ 51 w 65"/>
                        <a:gd name="T9" fmla="*/ 6 h 67"/>
                        <a:gd name="T10" fmla="*/ 36 w 65"/>
                        <a:gd name="T11" fmla="*/ 0 h 67"/>
                        <a:gd name="T12" fmla="*/ 19 w 65"/>
                        <a:gd name="T13" fmla="*/ 2 h 67"/>
                        <a:gd name="T14" fmla="*/ 6 w 65"/>
                        <a:gd name="T15" fmla="*/ 13 h 67"/>
                        <a:gd name="T16" fmla="*/ 0 w 65"/>
                        <a:gd name="T17" fmla="*/ 28 h 67"/>
                        <a:gd name="T18" fmla="*/ 4 w 65"/>
                        <a:gd name="T19" fmla="*/ 47 h 67"/>
                        <a:gd name="T20" fmla="*/ 15 w 65"/>
                        <a:gd name="T21" fmla="*/ 60 h 67"/>
                        <a:gd name="T22" fmla="*/ 30 w 65"/>
                        <a:gd name="T23" fmla="*/ 67 h 67"/>
                        <a:gd name="T24" fmla="*/ 47 w 65"/>
                        <a:gd name="T25" fmla="*/ 65 h 67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w 65"/>
                        <a:gd name="T40" fmla="*/ 0 h 67"/>
                        <a:gd name="T41" fmla="*/ 65 w 65"/>
                        <a:gd name="T42" fmla="*/ 67 h 67"/>
                      </a:gdLst>
                      <a:ahLst/>
                      <a:cxnLst>
                        <a:cxn ang="T26">
                          <a:pos x="T0" y="T1"/>
                        </a:cxn>
                        <a:cxn ang="T27">
                          <a:pos x="T2" y="T3"/>
                        </a:cxn>
                        <a:cxn ang="T28">
                          <a:pos x="T4" y="T5"/>
                        </a:cxn>
                        <a:cxn ang="T29">
                          <a:pos x="T6" y="T7"/>
                        </a:cxn>
                        <a:cxn ang="T30">
                          <a:pos x="T8" y="T9"/>
                        </a:cxn>
                        <a:cxn ang="T31">
                          <a:pos x="T10" y="T11"/>
                        </a:cxn>
                        <a:cxn ang="T32">
                          <a:pos x="T12" y="T13"/>
                        </a:cxn>
                        <a:cxn ang="T33">
                          <a:pos x="T14" y="T15"/>
                        </a:cxn>
                        <a:cxn ang="T34">
                          <a:pos x="T16" y="T17"/>
                        </a:cxn>
                        <a:cxn ang="T35">
                          <a:pos x="T18" y="T19"/>
                        </a:cxn>
                        <a:cxn ang="T36">
                          <a:pos x="T20" y="T21"/>
                        </a:cxn>
                        <a:cxn ang="T37">
                          <a:pos x="T22" y="T23"/>
                        </a:cxn>
                        <a:cxn ang="T38">
                          <a:pos x="T24" y="T25"/>
                        </a:cxn>
                      </a:cxnLst>
                      <a:rect l="T39" t="T40" r="T41" b="T42"/>
                      <a:pathLst>
                        <a:path w="65" h="67">
                          <a:moveTo>
                            <a:pt x="47" y="65"/>
                          </a:moveTo>
                          <a:lnTo>
                            <a:pt x="60" y="54"/>
                          </a:lnTo>
                          <a:lnTo>
                            <a:pt x="65" y="38"/>
                          </a:lnTo>
                          <a:lnTo>
                            <a:pt x="62" y="21"/>
                          </a:lnTo>
                          <a:lnTo>
                            <a:pt x="51" y="6"/>
                          </a:lnTo>
                          <a:lnTo>
                            <a:pt x="36" y="0"/>
                          </a:lnTo>
                          <a:lnTo>
                            <a:pt x="19" y="2"/>
                          </a:lnTo>
                          <a:lnTo>
                            <a:pt x="6" y="13"/>
                          </a:lnTo>
                          <a:lnTo>
                            <a:pt x="0" y="28"/>
                          </a:lnTo>
                          <a:lnTo>
                            <a:pt x="4" y="47"/>
                          </a:lnTo>
                          <a:lnTo>
                            <a:pt x="15" y="60"/>
                          </a:lnTo>
                          <a:lnTo>
                            <a:pt x="30" y="67"/>
                          </a:lnTo>
                          <a:lnTo>
                            <a:pt x="47" y="65"/>
                          </a:lnTo>
                        </a:path>
                      </a:pathLst>
                    </a:custGeom>
                    <a:noFill/>
                    <a:ln w="11113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208" name="Freeform 169"/>
                    <p:cNvSpPr>
                      <a:spLocks/>
                    </p:cNvSpPr>
                    <p:nvPr/>
                  </p:nvSpPr>
                  <p:spPr bwMode="auto">
                    <a:xfrm>
                      <a:off x="1109" y="2545"/>
                      <a:ext cx="141" cy="63"/>
                    </a:xfrm>
                    <a:custGeom>
                      <a:avLst/>
                      <a:gdLst>
                        <a:gd name="T0" fmla="*/ 0 w 141"/>
                        <a:gd name="T1" fmla="*/ 31 h 63"/>
                        <a:gd name="T2" fmla="*/ 75 w 141"/>
                        <a:gd name="T3" fmla="*/ 0 h 63"/>
                        <a:gd name="T4" fmla="*/ 141 w 141"/>
                        <a:gd name="T5" fmla="*/ 29 h 63"/>
                        <a:gd name="T6" fmla="*/ 71 w 141"/>
                        <a:gd name="T7" fmla="*/ 63 h 63"/>
                        <a:gd name="T8" fmla="*/ 0 w 141"/>
                        <a:gd name="T9" fmla="*/ 31 h 63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141"/>
                        <a:gd name="T16" fmla="*/ 0 h 63"/>
                        <a:gd name="T17" fmla="*/ 141 w 141"/>
                        <a:gd name="T18" fmla="*/ 63 h 63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141" h="63">
                          <a:moveTo>
                            <a:pt x="0" y="31"/>
                          </a:moveTo>
                          <a:lnTo>
                            <a:pt x="75" y="0"/>
                          </a:lnTo>
                          <a:lnTo>
                            <a:pt x="141" y="29"/>
                          </a:lnTo>
                          <a:lnTo>
                            <a:pt x="71" y="63"/>
                          </a:lnTo>
                          <a:lnTo>
                            <a:pt x="0" y="31"/>
                          </a:lnTo>
                          <a:close/>
                        </a:path>
                      </a:pathLst>
                    </a:custGeom>
                    <a:solidFill>
                      <a:srgbClr val="80FF80"/>
                    </a:solidFill>
                    <a:ln w="0">
                      <a:solidFill>
                        <a:srgbClr val="80FF8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209" name="Freeform 175"/>
                    <p:cNvSpPr>
                      <a:spLocks/>
                    </p:cNvSpPr>
                    <p:nvPr/>
                  </p:nvSpPr>
                  <p:spPr bwMode="auto">
                    <a:xfrm>
                      <a:off x="1271" y="2228"/>
                      <a:ext cx="1073" cy="471"/>
                    </a:xfrm>
                    <a:custGeom>
                      <a:avLst/>
                      <a:gdLst>
                        <a:gd name="T0" fmla="*/ 1073 w 1073"/>
                        <a:gd name="T1" fmla="*/ 456 h 471"/>
                        <a:gd name="T2" fmla="*/ 981 w 1073"/>
                        <a:gd name="T3" fmla="*/ 294 h 471"/>
                        <a:gd name="T4" fmla="*/ 977 w 1073"/>
                        <a:gd name="T5" fmla="*/ 296 h 471"/>
                        <a:gd name="T6" fmla="*/ 966 w 1073"/>
                        <a:gd name="T7" fmla="*/ 304 h 471"/>
                        <a:gd name="T8" fmla="*/ 949 w 1073"/>
                        <a:gd name="T9" fmla="*/ 315 h 471"/>
                        <a:gd name="T10" fmla="*/ 925 w 1073"/>
                        <a:gd name="T11" fmla="*/ 330 h 471"/>
                        <a:gd name="T12" fmla="*/ 897 w 1073"/>
                        <a:gd name="T13" fmla="*/ 346 h 471"/>
                        <a:gd name="T14" fmla="*/ 866 w 1073"/>
                        <a:gd name="T15" fmla="*/ 365 h 471"/>
                        <a:gd name="T16" fmla="*/ 829 w 1073"/>
                        <a:gd name="T17" fmla="*/ 383 h 471"/>
                        <a:gd name="T18" fmla="*/ 790 w 1073"/>
                        <a:gd name="T19" fmla="*/ 402 h 471"/>
                        <a:gd name="T20" fmla="*/ 749 w 1073"/>
                        <a:gd name="T21" fmla="*/ 421 h 471"/>
                        <a:gd name="T22" fmla="*/ 708 w 1073"/>
                        <a:gd name="T23" fmla="*/ 435 h 471"/>
                        <a:gd name="T24" fmla="*/ 665 w 1073"/>
                        <a:gd name="T25" fmla="*/ 448 h 471"/>
                        <a:gd name="T26" fmla="*/ 662 w 1073"/>
                        <a:gd name="T27" fmla="*/ 450 h 471"/>
                        <a:gd name="T28" fmla="*/ 653 w 1073"/>
                        <a:gd name="T29" fmla="*/ 452 h 471"/>
                        <a:gd name="T30" fmla="*/ 638 w 1073"/>
                        <a:gd name="T31" fmla="*/ 456 h 471"/>
                        <a:gd name="T32" fmla="*/ 615 w 1073"/>
                        <a:gd name="T33" fmla="*/ 461 h 471"/>
                        <a:gd name="T34" fmla="*/ 586 w 1073"/>
                        <a:gd name="T35" fmla="*/ 465 h 471"/>
                        <a:gd name="T36" fmla="*/ 549 w 1073"/>
                        <a:gd name="T37" fmla="*/ 469 h 471"/>
                        <a:gd name="T38" fmla="*/ 502 w 1073"/>
                        <a:gd name="T39" fmla="*/ 471 h 471"/>
                        <a:gd name="T40" fmla="*/ 447 w 1073"/>
                        <a:gd name="T41" fmla="*/ 471 h 471"/>
                        <a:gd name="T42" fmla="*/ 380 w 1073"/>
                        <a:gd name="T43" fmla="*/ 469 h 471"/>
                        <a:gd name="T44" fmla="*/ 304 w 1073"/>
                        <a:gd name="T45" fmla="*/ 463 h 471"/>
                        <a:gd name="T46" fmla="*/ 298 w 1073"/>
                        <a:gd name="T47" fmla="*/ 463 h 471"/>
                        <a:gd name="T48" fmla="*/ 280 w 1073"/>
                        <a:gd name="T49" fmla="*/ 459 h 471"/>
                        <a:gd name="T50" fmla="*/ 254 w 1073"/>
                        <a:gd name="T51" fmla="*/ 454 h 471"/>
                        <a:gd name="T52" fmla="*/ 222 w 1073"/>
                        <a:gd name="T53" fmla="*/ 446 h 471"/>
                        <a:gd name="T54" fmla="*/ 185 w 1073"/>
                        <a:gd name="T55" fmla="*/ 433 h 471"/>
                        <a:gd name="T56" fmla="*/ 146 w 1073"/>
                        <a:gd name="T57" fmla="*/ 417 h 471"/>
                        <a:gd name="T58" fmla="*/ 107 w 1073"/>
                        <a:gd name="T59" fmla="*/ 395 h 471"/>
                        <a:gd name="T60" fmla="*/ 70 w 1073"/>
                        <a:gd name="T61" fmla="*/ 367 h 471"/>
                        <a:gd name="T62" fmla="*/ 39 w 1073"/>
                        <a:gd name="T63" fmla="*/ 333 h 471"/>
                        <a:gd name="T64" fmla="*/ 37 w 1073"/>
                        <a:gd name="T65" fmla="*/ 330 h 471"/>
                        <a:gd name="T66" fmla="*/ 31 w 1073"/>
                        <a:gd name="T67" fmla="*/ 322 h 471"/>
                        <a:gd name="T68" fmla="*/ 22 w 1073"/>
                        <a:gd name="T69" fmla="*/ 307 h 471"/>
                        <a:gd name="T70" fmla="*/ 15 w 1073"/>
                        <a:gd name="T71" fmla="*/ 291 h 471"/>
                        <a:gd name="T72" fmla="*/ 5 w 1073"/>
                        <a:gd name="T73" fmla="*/ 268 h 471"/>
                        <a:gd name="T74" fmla="*/ 2 w 1073"/>
                        <a:gd name="T75" fmla="*/ 244 h 471"/>
                        <a:gd name="T76" fmla="*/ 0 w 1073"/>
                        <a:gd name="T77" fmla="*/ 215 h 471"/>
                        <a:gd name="T78" fmla="*/ 4 w 1073"/>
                        <a:gd name="T79" fmla="*/ 185 h 471"/>
                        <a:gd name="T80" fmla="*/ 16 w 1073"/>
                        <a:gd name="T81" fmla="*/ 154 h 471"/>
                        <a:gd name="T82" fmla="*/ 37 w 1073"/>
                        <a:gd name="T83" fmla="*/ 118 h 471"/>
                        <a:gd name="T84" fmla="*/ 68 w 1073"/>
                        <a:gd name="T85" fmla="*/ 85 h 471"/>
                        <a:gd name="T86" fmla="*/ 70 w 1073"/>
                        <a:gd name="T87" fmla="*/ 81 h 471"/>
                        <a:gd name="T88" fmla="*/ 80 w 1073"/>
                        <a:gd name="T89" fmla="*/ 72 h 471"/>
                        <a:gd name="T90" fmla="*/ 93 w 1073"/>
                        <a:gd name="T91" fmla="*/ 61 h 471"/>
                        <a:gd name="T92" fmla="*/ 115 w 1073"/>
                        <a:gd name="T93" fmla="*/ 42 h 471"/>
                        <a:gd name="T94" fmla="*/ 144 w 1073"/>
                        <a:gd name="T95" fmla="*/ 24 h 471"/>
                        <a:gd name="T96" fmla="*/ 182 w 1073"/>
                        <a:gd name="T97" fmla="*/ 0 h 471"/>
                        <a:gd name="T98" fmla="*/ 328 w 1073"/>
                        <a:gd name="T99" fmla="*/ 141 h 471"/>
                        <a:gd name="T100" fmla="*/ 137 w 1073"/>
                        <a:gd name="T101" fmla="*/ 259 h 471"/>
                        <a:gd name="T102" fmla="*/ 0 60000 65536"/>
                        <a:gd name="T103" fmla="*/ 0 60000 65536"/>
                        <a:gd name="T104" fmla="*/ 0 60000 65536"/>
                        <a:gd name="T105" fmla="*/ 0 60000 65536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60000 65536"/>
                        <a:gd name="T136" fmla="*/ 0 60000 65536"/>
                        <a:gd name="T137" fmla="*/ 0 60000 65536"/>
                        <a:gd name="T138" fmla="*/ 0 60000 65536"/>
                        <a:gd name="T139" fmla="*/ 0 60000 65536"/>
                        <a:gd name="T140" fmla="*/ 0 60000 65536"/>
                        <a:gd name="T141" fmla="*/ 0 60000 65536"/>
                        <a:gd name="T142" fmla="*/ 0 60000 65536"/>
                        <a:gd name="T143" fmla="*/ 0 60000 65536"/>
                        <a:gd name="T144" fmla="*/ 0 60000 65536"/>
                        <a:gd name="T145" fmla="*/ 0 60000 65536"/>
                        <a:gd name="T146" fmla="*/ 0 60000 65536"/>
                        <a:gd name="T147" fmla="*/ 0 60000 65536"/>
                        <a:gd name="T148" fmla="*/ 0 60000 65536"/>
                        <a:gd name="T149" fmla="*/ 0 60000 65536"/>
                        <a:gd name="T150" fmla="*/ 0 60000 65536"/>
                        <a:gd name="T151" fmla="*/ 0 60000 65536"/>
                        <a:gd name="T152" fmla="*/ 0 60000 65536"/>
                        <a:gd name="T153" fmla="*/ 0 w 1073"/>
                        <a:gd name="T154" fmla="*/ 0 h 471"/>
                        <a:gd name="T155" fmla="*/ 1073 w 1073"/>
                        <a:gd name="T156" fmla="*/ 471 h 471"/>
                      </a:gdLst>
                      <a:ahLst/>
                      <a:cxnLst>
                        <a:cxn ang="T102">
                          <a:pos x="T0" y="T1"/>
                        </a:cxn>
                        <a:cxn ang="T103">
                          <a:pos x="T2" y="T3"/>
                        </a:cxn>
                        <a:cxn ang="T104">
                          <a:pos x="T4" y="T5"/>
                        </a:cxn>
                        <a:cxn ang="T105">
                          <a:pos x="T6" y="T7"/>
                        </a:cxn>
                        <a:cxn ang="T106">
                          <a:pos x="T8" y="T9"/>
                        </a:cxn>
                        <a:cxn ang="T107">
                          <a:pos x="T10" y="T11"/>
                        </a:cxn>
                        <a:cxn ang="T108">
                          <a:pos x="T12" y="T13"/>
                        </a:cxn>
                        <a:cxn ang="T109">
                          <a:pos x="T14" y="T15"/>
                        </a:cxn>
                        <a:cxn ang="T110">
                          <a:pos x="T16" y="T17"/>
                        </a:cxn>
                        <a:cxn ang="T111">
                          <a:pos x="T18" y="T19"/>
                        </a:cxn>
                        <a:cxn ang="T112">
                          <a:pos x="T20" y="T21"/>
                        </a:cxn>
                        <a:cxn ang="T113">
                          <a:pos x="T22" y="T23"/>
                        </a:cxn>
                        <a:cxn ang="T114">
                          <a:pos x="T24" y="T25"/>
                        </a:cxn>
                        <a:cxn ang="T115">
                          <a:pos x="T26" y="T27"/>
                        </a:cxn>
                        <a:cxn ang="T116">
                          <a:pos x="T28" y="T29"/>
                        </a:cxn>
                        <a:cxn ang="T117">
                          <a:pos x="T30" y="T31"/>
                        </a:cxn>
                        <a:cxn ang="T118">
                          <a:pos x="T32" y="T33"/>
                        </a:cxn>
                        <a:cxn ang="T119">
                          <a:pos x="T34" y="T35"/>
                        </a:cxn>
                        <a:cxn ang="T120">
                          <a:pos x="T36" y="T37"/>
                        </a:cxn>
                        <a:cxn ang="T121">
                          <a:pos x="T38" y="T39"/>
                        </a:cxn>
                        <a:cxn ang="T122">
                          <a:pos x="T40" y="T41"/>
                        </a:cxn>
                        <a:cxn ang="T123">
                          <a:pos x="T42" y="T43"/>
                        </a:cxn>
                        <a:cxn ang="T124">
                          <a:pos x="T44" y="T45"/>
                        </a:cxn>
                        <a:cxn ang="T125">
                          <a:pos x="T46" y="T47"/>
                        </a:cxn>
                        <a:cxn ang="T126">
                          <a:pos x="T48" y="T49"/>
                        </a:cxn>
                        <a:cxn ang="T127">
                          <a:pos x="T50" y="T51"/>
                        </a:cxn>
                        <a:cxn ang="T128">
                          <a:pos x="T52" y="T53"/>
                        </a:cxn>
                        <a:cxn ang="T129">
                          <a:pos x="T54" y="T55"/>
                        </a:cxn>
                        <a:cxn ang="T130">
                          <a:pos x="T56" y="T57"/>
                        </a:cxn>
                        <a:cxn ang="T131">
                          <a:pos x="T58" y="T59"/>
                        </a:cxn>
                        <a:cxn ang="T132">
                          <a:pos x="T60" y="T61"/>
                        </a:cxn>
                        <a:cxn ang="T133">
                          <a:pos x="T62" y="T63"/>
                        </a:cxn>
                        <a:cxn ang="T134">
                          <a:pos x="T64" y="T65"/>
                        </a:cxn>
                        <a:cxn ang="T135">
                          <a:pos x="T66" y="T67"/>
                        </a:cxn>
                        <a:cxn ang="T136">
                          <a:pos x="T68" y="T69"/>
                        </a:cxn>
                        <a:cxn ang="T137">
                          <a:pos x="T70" y="T71"/>
                        </a:cxn>
                        <a:cxn ang="T138">
                          <a:pos x="T72" y="T73"/>
                        </a:cxn>
                        <a:cxn ang="T139">
                          <a:pos x="T74" y="T75"/>
                        </a:cxn>
                        <a:cxn ang="T140">
                          <a:pos x="T76" y="T77"/>
                        </a:cxn>
                        <a:cxn ang="T141">
                          <a:pos x="T78" y="T79"/>
                        </a:cxn>
                        <a:cxn ang="T142">
                          <a:pos x="T80" y="T81"/>
                        </a:cxn>
                        <a:cxn ang="T143">
                          <a:pos x="T82" y="T83"/>
                        </a:cxn>
                        <a:cxn ang="T144">
                          <a:pos x="T84" y="T85"/>
                        </a:cxn>
                        <a:cxn ang="T145">
                          <a:pos x="T86" y="T87"/>
                        </a:cxn>
                        <a:cxn ang="T146">
                          <a:pos x="T88" y="T89"/>
                        </a:cxn>
                        <a:cxn ang="T147">
                          <a:pos x="T90" y="T91"/>
                        </a:cxn>
                        <a:cxn ang="T148">
                          <a:pos x="T92" y="T93"/>
                        </a:cxn>
                        <a:cxn ang="T149">
                          <a:pos x="T94" y="T95"/>
                        </a:cxn>
                        <a:cxn ang="T150">
                          <a:pos x="T96" y="T97"/>
                        </a:cxn>
                        <a:cxn ang="T151">
                          <a:pos x="T98" y="T99"/>
                        </a:cxn>
                        <a:cxn ang="T152">
                          <a:pos x="T100" y="T101"/>
                        </a:cxn>
                      </a:cxnLst>
                      <a:rect l="T153" t="T154" r="T155" b="T156"/>
                      <a:pathLst>
                        <a:path w="1073" h="471">
                          <a:moveTo>
                            <a:pt x="1073" y="456"/>
                          </a:moveTo>
                          <a:lnTo>
                            <a:pt x="981" y="294"/>
                          </a:lnTo>
                          <a:lnTo>
                            <a:pt x="977" y="296"/>
                          </a:lnTo>
                          <a:lnTo>
                            <a:pt x="966" y="304"/>
                          </a:lnTo>
                          <a:lnTo>
                            <a:pt x="949" y="315"/>
                          </a:lnTo>
                          <a:lnTo>
                            <a:pt x="925" y="330"/>
                          </a:lnTo>
                          <a:lnTo>
                            <a:pt x="897" y="346"/>
                          </a:lnTo>
                          <a:lnTo>
                            <a:pt x="866" y="365"/>
                          </a:lnTo>
                          <a:lnTo>
                            <a:pt x="829" y="383"/>
                          </a:lnTo>
                          <a:lnTo>
                            <a:pt x="790" y="402"/>
                          </a:lnTo>
                          <a:lnTo>
                            <a:pt x="749" y="421"/>
                          </a:lnTo>
                          <a:lnTo>
                            <a:pt x="708" y="435"/>
                          </a:lnTo>
                          <a:lnTo>
                            <a:pt x="665" y="448"/>
                          </a:lnTo>
                          <a:lnTo>
                            <a:pt x="662" y="450"/>
                          </a:lnTo>
                          <a:lnTo>
                            <a:pt x="653" y="452"/>
                          </a:lnTo>
                          <a:lnTo>
                            <a:pt x="638" y="456"/>
                          </a:lnTo>
                          <a:lnTo>
                            <a:pt x="615" y="461"/>
                          </a:lnTo>
                          <a:lnTo>
                            <a:pt x="586" y="465"/>
                          </a:lnTo>
                          <a:lnTo>
                            <a:pt x="549" y="469"/>
                          </a:lnTo>
                          <a:lnTo>
                            <a:pt x="502" y="471"/>
                          </a:lnTo>
                          <a:lnTo>
                            <a:pt x="447" y="471"/>
                          </a:lnTo>
                          <a:lnTo>
                            <a:pt x="380" y="469"/>
                          </a:lnTo>
                          <a:lnTo>
                            <a:pt x="304" y="463"/>
                          </a:lnTo>
                          <a:lnTo>
                            <a:pt x="298" y="463"/>
                          </a:lnTo>
                          <a:lnTo>
                            <a:pt x="280" y="459"/>
                          </a:lnTo>
                          <a:lnTo>
                            <a:pt x="254" y="454"/>
                          </a:lnTo>
                          <a:lnTo>
                            <a:pt x="222" y="446"/>
                          </a:lnTo>
                          <a:lnTo>
                            <a:pt x="185" y="433"/>
                          </a:lnTo>
                          <a:lnTo>
                            <a:pt x="146" y="417"/>
                          </a:lnTo>
                          <a:lnTo>
                            <a:pt x="107" y="395"/>
                          </a:lnTo>
                          <a:lnTo>
                            <a:pt x="70" y="367"/>
                          </a:lnTo>
                          <a:lnTo>
                            <a:pt x="39" y="333"/>
                          </a:lnTo>
                          <a:lnTo>
                            <a:pt x="37" y="330"/>
                          </a:lnTo>
                          <a:lnTo>
                            <a:pt x="31" y="322"/>
                          </a:lnTo>
                          <a:lnTo>
                            <a:pt x="22" y="307"/>
                          </a:lnTo>
                          <a:lnTo>
                            <a:pt x="15" y="291"/>
                          </a:lnTo>
                          <a:lnTo>
                            <a:pt x="5" y="268"/>
                          </a:lnTo>
                          <a:lnTo>
                            <a:pt x="2" y="244"/>
                          </a:lnTo>
                          <a:lnTo>
                            <a:pt x="0" y="215"/>
                          </a:lnTo>
                          <a:lnTo>
                            <a:pt x="4" y="185"/>
                          </a:lnTo>
                          <a:lnTo>
                            <a:pt x="16" y="154"/>
                          </a:lnTo>
                          <a:lnTo>
                            <a:pt x="37" y="118"/>
                          </a:lnTo>
                          <a:lnTo>
                            <a:pt x="68" y="85"/>
                          </a:lnTo>
                          <a:lnTo>
                            <a:pt x="70" y="81"/>
                          </a:lnTo>
                          <a:lnTo>
                            <a:pt x="80" y="72"/>
                          </a:lnTo>
                          <a:lnTo>
                            <a:pt x="93" y="61"/>
                          </a:lnTo>
                          <a:lnTo>
                            <a:pt x="115" y="42"/>
                          </a:lnTo>
                          <a:lnTo>
                            <a:pt x="144" y="24"/>
                          </a:lnTo>
                          <a:lnTo>
                            <a:pt x="182" y="0"/>
                          </a:lnTo>
                          <a:lnTo>
                            <a:pt x="328" y="141"/>
                          </a:lnTo>
                          <a:lnTo>
                            <a:pt x="137" y="259"/>
                          </a:lnTo>
                        </a:path>
                      </a:pathLst>
                    </a:cu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210" name="Freeform 176"/>
                    <p:cNvSpPr>
                      <a:spLocks/>
                    </p:cNvSpPr>
                    <p:nvPr/>
                  </p:nvSpPr>
                  <p:spPr bwMode="auto">
                    <a:xfrm>
                      <a:off x="2105" y="2563"/>
                      <a:ext cx="45" cy="58"/>
                    </a:xfrm>
                    <a:custGeom>
                      <a:avLst/>
                      <a:gdLst>
                        <a:gd name="T0" fmla="*/ 45 w 45"/>
                        <a:gd name="T1" fmla="*/ 0 h 58"/>
                        <a:gd name="T2" fmla="*/ 0 w 45"/>
                        <a:gd name="T3" fmla="*/ 24 h 58"/>
                        <a:gd name="T4" fmla="*/ 0 w 45"/>
                        <a:gd name="T5" fmla="*/ 58 h 58"/>
                        <a:gd name="T6" fmla="*/ 45 w 45"/>
                        <a:gd name="T7" fmla="*/ 34 h 58"/>
                        <a:gd name="T8" fmla="*/ 45 w 45"/>
                        <a:gd name="T9" fmla="*/ 0 h 58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45"/>
                        <a:gd name="T16" fmla="*/ 0 h 58"/>
                        <a:gd name="T17" fmla="*/ 45 w 45"/>
                        <a:gd name="T18" fmla="*/ 58 h 58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45" h="58">
                          <a:moveTo>
                            <a:pt x="45" y="0"/>
                          </a:moveTo>
                          <a:lnTo>
                            <a:pt x="0" y="24"/>
                          </a:lnTo>
                          <a:lnTo>
                            <a:pt x="0" y="58"/>
                          </a:lnTo>
                          <a:lnTo>
                            <a:pt x="45" y="34"/>
                          </a:lnTo>
                          <a:lnTo>
                            <a:pt x="45" y="0"/>
                          </a:lnTo>
                          <a:close/>
                        </a:path>
                      </a:pathLst>
                    </a:custGeom>
                    <a:solidFill>
                      <a:srgbClr val="FFFF00"/>
                    </a:solidFill>
                    <a:ln w="0">
                      <a:solidFill>
                        <a:srgbClr val="FFFF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211" name="Freeform 177"/>
                    <p:cNvSpPr>
                      <a:spLocks/>
                    </p:cNvSpPr>
                    <p:nvPr/>
                  </p:nvSpPr>
                  <p:spPr bwMode="auto">
                    <a:xfrm>
                      <a:off x="2105" y="2563"/>
                      <a:ext cx="45" cy="58"/>
                    </a:xfrm>
                    <a:custGeom>
                      <a:avLst/>
                      <a:gdLst>
                        <a:gd name="T0" fmla="*/ 45 w 45"/>
                        <a:gd name="T1" fmla="*/ 0 h 58"/>
                        <a:gd name="T2" fmla="*/ 0 w 45"/>
                        <a:gd name="T3" fmla="*/ 24 h 58"/>
                        <a:gd name="T4" fmla="*/ 0 w 45"/>
                        <a:gd name="T5" fmla="*/ 58 h 58"/>
                        <a:gd name="T6" fmla="*/ 45 w 45"/>
                        <a:gd name="T7" fmla="*/ 34 h 58"/>
                        <a:gd name="T8" fmla="*/ 45 w 45"/>
                        <a:gd name="T9" fmla="*/ 0 h 58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45"/>
                        <a:gd name="T16" fmla="*/ 0 h 58"/>
                        <a:gd name="T17" fmla="*/ 45 w 45"/>
                        <a:gd name="T18" fmla="*/ 58 h 58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45" h="58">
                          <a:moveTo>
                            <a:pt x="45" y="0"/>
                          </a:moveTo>
                          <a:lnTo>
                            <a:pt x="0" y="24"/>
                          </a:lnTo>
                          <a:lnTo>
                            <a:pt x="0" y="58"/>
                          </a:lnTo>
                          <a:lnTo>
                            <a:pt x="45" y="34"/>
                          </a:lnTo>
                          <a:lnTo>
                            <a:pt x="45" y="0"/>
                          </a:lnTo>
                        </a:path>
                      </a:pathLst>
                    </a:cu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212" name="Freeform 178"/>
                    <p:cNvSpPr>
                      <a:spLocks/>
                    </p:cNvSpPr>
                    <p:nvPr/>
                  </p:nvSpPr>
                  <p:spPr bwMode="auto">
                    <a:xfrm>
                      <a:off x="2450" y="1440"/>
                      <a:ext cx="1040" cy="732"/>
                    </a:xfrm>
                    <a:custGeom>
                      <a:avLst/>
                      <a:gdLst>
                        <a:gd name="T0" fmla="*/ 0 w 1040"/>
                        <a:gd name="T1" fmla="*/ 420 h 732"/>
                        <a:gd name="T2" fmla="*/ 72 w 1040"/>
                        <a:gd name="T3" fmla="*/ 166 h 732"/>
                        <a:gd name="T4" fmla="*/ 78 w 1040"/>
                        <a:gd name="T5" fmla="*/ 165 h 732"/>
                        <a:gd name="T6" fmla="*/ 89 w 1040"/>
                        <a:gd name="T7" fmla="*/ 155 h 732"/>
                        <a:gd name="T8" fmla="*/ 110 w 1040"/>
                        <a:gd name="T9" fmla="*/ 144 h 732"/>
                        <a:gd name="T10" fmla="*/ 136 w 1040"/>
                        <a:gd name="T11" fmla="*/ 129 h 732"/>
                        <a:gd name="T12" fmla="*/ 167 w 1040"/>
                        <a:gd name="T13" fmla="*/ 113 h 732"/>
                        <a:gd name="T14" fmla="*/ 206 w 1040"/>
                        <a:gd name="T15" fmla="*/ 92 h 732"/>
                        <a:gd name="T16" fmla="*/ 247 w 1040"/>
                        <a:gd name="T17" fmla="*/ 74 h 732"/>
                        <a:gd name="T18" fmla="*/ 295 w 1040"/>
                        <a:gd name="T19" fmla="*/ 55 h 732"/>
                        <a:gd name="T20" fmla="*/ 345 w 1040"/>
                        <a:gd name="T21" fmla="*/ 37 h 732"/>
                        <a:gd name="T22" fmla="*/ 397 w 1040"/>
                        <a:gd name="T23" fmla="*/ 22 h 732"/>
                        <a:gd name="T24" fmla="*/ 453 w 1040"/>
                        <a:gd name="T25" fmla="*/ 11 h 732"/>
                        <a:gd name="T26" fmla="*/ 510 w 1040"/>
                        <a:gd name="T27" fmla="*/ 3 h 732"/>
                        <a:gd name="T28" fmla="*/ 568 w 1040"/>
                        <a:gd name="T29" fmla="*/ 0 h 732"/>
                        <a:gd name="T30" fmla="*/ 575 w 1040"/>
                        <a:gd name="T31" fmla="*/ 0 h 732"/>
                        <a:gd name="T32" fmla="*/ 592 w 1040"/>
                        <a:gd name="T33" fmla="*/ 0 h 732"/>
                        <a:gd name="T34" fmla="*/ 619 w 1040"/>
                        <a:gd name="T35" fmla="*/ 1 h 732"/>
                        <a:gd name="T36" fmla="*/ 655 w 1040"/>
                        <a:gd name="T37" fmla="*/ 3 h 732"/>
                        <a:gd name="T38" fmla="*/ 696 w 1040"/>
                        <a:gd name="T39" fmla="*/ 7 h 732"/>
                        <a:gd name="T40" fmla="*/ 740 w 1040"/>
                        <a:gd name="T41" fmla="*/ 14 h 732"/>
                        <a:gd name="T42" fmla="*/ 788 w 1040"/>
                        <a:gd name="T43" fmla="*/ 22 h 732"/>
                        <a:gd name="T44" fmla="*/ 836 w 1040"/>
                        <a:gd name="T45" fmla="*/ 35 h 732"/>
                        <a:gd name="T46" fmla="*/ 883 w 1040"/>
                        <a:gd name="T47" fmla="*/ 51 h 732"/>
                        <a:gd name="T48" fmla="*/ 927 w 1040"/>
                        <a:gd name="T49" fmla="*/ 72 h 732"/>
                        <a:gd name="T50" fmla="*/ 966 w 1040"/>
                        <a:gd name="T51" fmla="*/ 98 h 732"/>
                        <a:gd name="T52" fmla="*/ 998 w 1040"/>
                        <a:gd name="T53" fmla="*/ 127 h 732"/>
                        <a:gd name="T54" fmla="*/ 1001 w 1040"/>
                        <a:gd name="T55" fmla="*/ 131 h 732"/>
                        <a:gd name="T56" fmla="*/ 1009 w 1040"/>
                        <a:gd name="T57" fmla="*/ 142 h 732"/>
                        <a:gd name="T58" fmla="*/ 1018 w 1040"/>
                        <a:gd name="T59" fmla="*/ 159 h 732"/>
                        <a:gd name="T60" fmla="*/ 1027 w 1040"/>
                        <a:gd name="T61" fmla="*/ 179 h 732"/>
                        <a:gd name="T62" fmla="*/ 1037 w 1040"/>
                        <a:gd name="T63" fmla="*/ 207 h 732"/>
                        <a:gd name="T64" fmla="*/ 1040 w 1040"/>
                        <a:gd name="T65" fmla="*/ 239 h 732"/>
                        <a:gd name="T66" fmla="*/ 1040 w 1040"/>
                        <a:gd name="T67" fmla="*/ 274 h 732"/>
                        <a:gd name="T68" fmla="*/ 1031 w 1040"/>
                        <a:gd name="T69" fmla="*/ 311 h 732"/>
                        <a:gd name="T70" fmla="*/ 1013 w 1040"/>
                        <a:gd name="T71" fmla="*/ 352 h 732"/>
                        <a:gd name="T72" fmla="*/ 1011 w 1040"/>
                        <a:gd name="T73" fmla="*/ 356 h 732"/>
                        <a:gd name="T74" fmla="*/ 1003 w 1040"/>
                        <a:gd name="T75" fmla="*/ 365 h 732"/>
                        <a:gd name="T76" fmla="*/ 990 w 1040"/>
                        <a:gd name="T77" fmla="*/ 378 h 732"/>
                        <a:gd name="T78" fmla="*/ 976 w 1040"/>
                        <a:gd name="T79" fmla="*/ 394 h 732"/>
                        <a:gd name="T80" fmla="*/ 955 w 1040"/>
                        <a:gd name="T81" fmla="*/ 413 h 732"/>
                        <a:gd name="T82" fmla="*/ 933 w 1040"/>
                        <a:gd name="T83" fmla="*/ 430 h 732"/>
                        <a:gd name="T84" fmla="*/ 907 w 1040"/>
                        <a:gd name="T85" fmla="*/ 448 h 732"/>
                        <a:gd name="T86" fmla="*/ 877 w 1040"/>
                        <a:gd name="T87" fmla="*/ 463 h 732"/>
                        <a:gd name="T88" fmla="*/ 759 w 1040"/>
                        <a:gd name="T89" fmla="*/ 732 h 732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60000 65536"/>
                        <a:gd name="T100" fmla="*/ 0 60000 65536"/>
                        <a:gd name="T101" fmla="*/ 0 60000 65536"/>
                        <a:gd name="T102" fmla="*/ 0 60000 65536"/>
                        <a:gd name="T103" fmla="*/ 0 60000 65536"/>
                        <a:gd name="T104" fmla="*/ 0 60000 65536"/>
                        <a:gd name="T105" fmla="*/ 0 60000 65536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w 1040"/>
                        <a:gd name="T136" fmla="*/ 0 h 732"/>
                        <a:gd name="T137" fmla="*/ 1040 w 1040"/>
                        <a:gd name="T138" fmla="*/ 732 h 732"/>
                      </a:gdLst>
                      <a:ahLst/>
                      <a:cxnLst>
                        <a:cxn ang="T90">
                          <a:pos x="T0" y="T1"/>
                        </a:cxn>
                        <a:cxn ang="T91">
                          <a:pos x="T2" y="T3"/>
                        </a:cxn>
                        <a:cxn ang="T92">
                          <a:pos x="T4" y="T5"/>
                        </a:cxn>
                        <a:cxn ang="T93">
                          <a:pos x="T6" y="T7"/>
                        </a:cxn>
                        <a:cxn ang="T94">
                          <a:pos x="T8" y="T9"/>
                        </a:cxn>
                        <a:cxn ang="T95">
                          <a:pos x="T10" y="T11"/>
                        </a:cxn>
                        <a:cxn ang="T96">
                          <a:pos x="T12" y="T13"/>
                        </a:cxn>
                        <a:cxn ang="T97">
                          <a:pos x="T14" y="T15"/>
                        </a:cxn>
                        <a:cxn ang="T98">
                          <a:pos x="T16" y="T17"/>
                        </a:cxn>
                        <a:cxn ang="T99">
                          <a:pos x="T18" y="T19"/>
                        </a:cxn>
                        <a:cxn ang="T100">
                          <a:pos x="T20" y="T21"/>
                        </a:cxn>
                        <a:cxn ang="T101">
                          <a:pos x="T22" y="T23"/>
                        </a:cxn>
                        <a:cxn ang="T102">
                          <a:pos x="T24" y="T25"/>
                        </a:cxn>
                        <a:cxn ang="T103">
                          <a:pos x="T26" y="T27"/>
                        </a:cxn>
                        <a:cxn ang="T104">
                          <a:pos x="T28" y="T29"/>
                        </a:cxn>
                        <a:cxn ang="T105">
                          <a:pos x="T30" y="T31"/>
                        </a:cxn>
                        <a:cxn ang="T106">
                          <a:pos x="T32" y="T33"/>
                        </a:cxn>
                        <a:cxn ang="T107">
                          <a:pos x="T34" y="T35"/>
                        </a:cxn>
                        <a:cxn ang="T108">
                          <a:pos x="T36" y="T37"/>
                        </a:cxn>
                        <a:cxn ang="T109">
                          <a:pos x="T38" y="T39"/>
                        </a:cxn>
                        <a:cxn ang="T110">
                          <a:pos x="T40" y="T41"/>
                        </a:cxn>
                        <a:cxn ang="T111">
                          <a:pos x="T42" y="T43"/>
                        </a:cxn>
                        <a:cxn ang="T112">
                          <a:pos x="T44" y="T45"/>
                        </a:cxn>
                        <a:cxn ang="T113">
                          <a:pos x="T46" y="T47"/>
                        </a:cxn>
                        <a:cxn ang="T114">
                          <a:pos x="T48" y="T49"/>
                        </a:cxn>
                        <a:cxn ang="T115">
                          <a:pos x="T50" y="T51"/>
                        </a:cxn>
                        <a:cxn ang="T116">
                          <a:pos x="T52" y="T53"/>
                        </a:cxn>
                        <a:cxn ang="T117">
                          <a:pos x="T54" y="T55"/>
                        </a:cxn>
                        <a:cxn ang="T118">
                          <a:pos x="T56" y="T57"/>
                        </a:cxn>
                        <a:cxn ang="T119">
                          <a:pos x="T58" y="T59"/>
                        </a:cxn>
                        <a:cxn ang="T120">
                          <a:pos x="T60" y="T61"/>
                        </a:cxn>
                        <a:cxn ang="T121">
                          <a:pos x="T62" y="T63"/>
                        </a:cxn>
                        <a:cxn ang="T122">
                          <a:pos x="T64" y="T65"/>
                        </a:cxn>
                        <a:cxn ang="T123">
                          <a:pos x="T66" y="T67"/>
                        </a:cxn>
                        <a:cxn ang="T124">
                          <a:pos x="T68" y="T69"/>
                        </a:cxn>
                        <a:cxn ang="T125">
                          <a:pos x="T70" y="T71"/>
                        </a:cxn>
                        <a:cxn ang="T126">
                          <a:pos x="T72" y="T73"/>
                        </a:cxn>
                        <a:cxn ang="T127">
                          <a:pos x="T74" y="T75"/>
                        </a:cxn>
                        <a:cxn ang="T128">
                          <a:pos x="T76" y="T77"/>
                        </a:cxn>
                        <a:cxn ang="T129">
                          <a:pos x="T78" y="T79"/>
                        </a:cxn>
                        <a:cxn ang="T130">
                          <a:pos x="T80" y="T81"/>
                        </a:cxn>
                        <a:cxn ang="T131">
                          <a:pos x="T82" y="T83"/>
                        </a:cxn>
                        <a:cxn ang="T132">
                          <a:pos x="T84" y="T85"/>
                        </a:cxn>
                        <a:cxn ang="T133">
                          <a:pos x="T86" y="T87"/>
                        </a:cxn>
                        <a:cxn ang="T134">
                          <a:pos x="T88" y="T89"/>
                        </a:cxn>
                      </a:cxnLst>
                      <a:rect l="T135" t="T136" r="T137" b="T138"/>
                      <a:pathLst>
                        <a:path w="1040" h="732">
                          <a:moveTo>
                            <a:pt x="0" y="420"/>
                          </a:moveTo>
                          <a:lnTo>
                            <a:pt x="72" y="166"/>
                          </a:lnTo>
                          <a:lnTo>
                            <a:pt x="78" y="165"/>
                          </a:lnTo>
                          <a:lnTo>
                            <a:pt x="89" y="155"/>
                          </a:lnTo>
                          <a:lnTo>
                            <a:pt x="110" y="144"/>
                          </a:lnTo>
                          <a:lnTo>
                            <a:pt x="136" y="129"/>
                          </a:lnTo>
                          <a:lnTo>
                            <a:pt x="167" y="113"/>
                          </a:lnTo>
                          <a:lnTo>
                            <a:pt x="206" y="92"/>
                          </a:lnTo>
                          <a:lnTo>
                            <a:pt x="247" y="74"/>
                          </a:lnTo>
                          <a:lnTo>
                            <a:pt x="295" y="55"/>
                          </a:lnTo>
                          <a:lnTo>
                            <a:pt x="345" y="37"/>
                          </a:lnTo>
                          <a:lnTo>
                            <a:pt x="397" y="22"/>
                          </a:lnTo>
                          <a:lnTo>
                            <a:pt x="453" y="11"/>
                          </a:lnTo>
                          <a:lnTo>
                            <a:pt x="510" y="3"/>
                          </a:lnTo>
                          <a:lnTo>
                            <a:pt x="568" y="0"/>
                          </a:lnTo>
                          <a:lnTo>
                            <a:pt x="575" y="0"/>
                          </a:lnTo>
                          <a:lnTo>
                            <a:pt x="592" y="0"/>
                          </a:lnTo>
                          <a:lnTo>
                            <a:pt x="619" y="1"/>
                          </a:lnTo>
                          <a:lnTo>
                            <a:pt x="655" y="3"/>
                          </a:lnTo>
                          <a:lnTo>
                            <a:pt x="696" y="7"/>
                          </a:lnTo>
                          <a:lnTo>
                            <a:pt x="740" y="14"/>
                          </a:lnTo>
                          <a:lnTo>
                            <a:pt x="788" y="22"/>
                          </a:lnTo>
                          <a:lnTo>
                            <a:pt x="836" y="35"/>
                          </a:lnTo>
                          <a:lnTo>
                            <a:pt x="883" y="51"/>
                          </a:lnTo>
                          <a:lnTo>
                            <a:pt x="927" y="72"/>
                          </a:lnTo>
                          <a:lnTo>
                            <a:pt x="966" y="98"/>
                          </a:lnTo>
                          <a:lnTo>
                            <a:pt x="998" y="127"/>
                          </a:lnTo>
                          <a:lnTo>
                            <a:pt x="1001" y="131"/>
                          </a:lnTo>
                          <a:lnTo>
                            <a:pt x="1009" y="142"/>
                          </a:lnTo>
                          <a:lnTo>
                            <a:pt x="1018" y="159"/>
                          </a:lnTo>
                          <a:lnTo>
                            <a:pt x="1027" y="179"/>
                          </a:lnTo>
                          <a:lnTo>
                            <a:pt x="1037" y="207"/>
                          </a:lnTo>
                          <a:lnTo>
                            <a:pt x="1040" y="239"/>
                          </a:lnTo>
                          <a:lnTo>
                            <a:pt x="1040" y="274"/>
                          </a:lnTo>
                          <a:lnTo>
                            <a:pt x="1031" y="311"/>
                          </a:lnTo>
                          <a:lnTo>
                            <a:pt x="1013" y="352"/>
                          </a:lnTo>
                          <a:lnTo>
                            <a:pt x="1011" y="356"/>
                          </a:lnTo>
                          <a:lnTo>
                            <a:pt x="1003" y="365"/>
                          </a:lnTo>
                          <a:lnTo>
                            <a:pt x="990" y="378"/>
                          </a:lnTo>
                          <a:lnTo>
                            <a:pt x="976" y="394"/>
                          </a:lnTo>
                          <a:lnTo>
                            <a:pt x="955" y="413"/>
                          </a:lnTo>
                          <a:lnTo>
                            <a:pt x="933" y="430"/>
                          </a:lnTo>
                          <a:lnTo>
                            <a:pt x="907" y="448"/>
                          </a:lnTo>
                          <a:lnTo>
                            <a:pt x="877" y="463"/>
                          </a:lnTo>
                          <a:lnTo>
                            <a:pt x="759" y="732"/>
                          </a:lnTo>
                        </a:path>
                      </a:pathLst>
                    </a:cu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213" name="Freeform 179"/>
                    <p:cNvSpPr>
                      <a:spLocks/>
                    </p:cNvSpPr>
                    <p:nvPr/>
                  </p:nvSpPr>
                  <p:spPr bwMode="auto">
                    <a:xfrm>
                      <a:off x="2448" y="1497"/>
                      <a:ext cx="1042" cy="677"/>
                    </a:xfrm>
                    <a:custGeom>
                      <a:avLst/>
                      <a:gdLst>
                        <a:gd name="T0" fmla="*/ 0 w 1042"/>
                        <a:gd name="T1" fmla="*/ 369 h 677"/>
                        <a:gd name="T2" fmla="*/ 74 w 1042"/>
                        <a:gd name="T3" fmla="*/ 167 h 677"/>
                        <a:gd name="T4" fmla="*/ 80 w 1042"/>
                        <a:gd name="T5" fmla="*/ 165 h 677"/>
                        <a:gd name="T6" fmla="*/ 91 w 1042"/>
                        <a:gd name="T7" fmla="*/ 156 h 677"/>
                        <a:gd name="T8" fmla="*/ 112 w 1042"/>
                        <a:gd name="T9" fmla="*/ 145 h 677"/>
                        <a:gd name="T10" fmla="*/ 138 w 1042"/>
                        <a:gd name="T11" fmla="*/ 130 h 677"/>
                        <a:gd name="T12" fmla="*/ 169 w 1042"/>
                        <a:gd name="T13" fmla="*/ 111 h 677"/>
                        <a:gd name="T14" fmla="*/ 208 w 1042"/>
                        <a:gd name="T15" fmla="*/ 93 h 677"/>
                        <a:gd name="T16" fmla="*/ 249 w 1042"/>
                        <a:gd name="T17" fmla="*/ 74 h 677"/>
                        <a:gd name="T18" fmla="*/ 297 w 1042"/>
                        <a:gd name="T19" fmla="*/ 56 h 677"/>
                        <a:gd name="T20" fmla="*/ 347 w 1042"/>
                        <a:gd name="T21" fmla="*/ 37 h 677"/>
                        <a:gd name="T22" fmla="*/ 399 w 1042"/>
                        <a:gd name="T23" fmla="*/ 22 h 677"/>
                        <a:gd name="T24" fmla="*/ 455 w 1042"/>
                        <a:gd name="T25" fmla="*/ 11 h 677"/>
                        <a:gd name="T26" fmla="*/ 512 w 1042"/>
                        <a:gd name="T27" fmla="*/ 2 h 677"/>
                        <a:gd name="T28" fmla="*/ 570 w 1042"/>
                        <a:gd name="T29" fmla="*/ 0 h 677"/>
                        <a:gd name="T30" fmla="*/ 577 w 1042"/>
                        <a:gd name="T31" fmla="*/ 0 h 677"/>
                        <a:gd name="T32" fmla="*/ 594 w 1042"/>
                        <a:gd name="T33" fmla="*/ 0 h 677"/>
                        <a:gd name="T34" fmla="*/ 621 w 1042"/>
                        <a:gd name="T35" fmla="*/ 2 h 677"/>
                        <a:gd name="T36" fmla="*/ 657 w 1042"/>
                        <a:gd name="T37" fmla="*/ 4 h 677"/>
                        <a:gd name="T38" fmla="*/ 698 w 1042"/>
                        <a:gd name="T39" fmla="*/ 7 h 677"/>
                        <a:gd name="T40" fmla="*/ 742 w 1042"/>
                        <a:gd name="T41" fmla="*/ 13 h 677"/>
                        <a:gd name="T42" fmla="*/ 790 w 1042"/>
                        <a:gd name="T43" fmla="*/ 22 h 677"/>
                        <a:gd name="T44" fmla="*/ 838 w 1042"/>
                        <a:gd name="T45" fmla="*/ 35 h 677"/>
                        <a:gd name="T46" fmla="*/ 885 w 1042"/>
                        <a:gd name="T47" fmla="*/ 52 h 677"/>
                        <a:gd name="T48" fmla="*/ 929 w 1042"/>
                        <a:gd name="T49" fmla="*/ 72 h 677"/>
                        <a:gd name="T50" fmla="*/ 968 w 1042"/>
                        <a:gd name="T51" fmla="*/ 98 h 677"/>
                        <a:gd name="T52" fmla="*/ 1000 w 1042"/>
                        <a:gd name="T53" fmla="*/ 128 h 677"/>
                        <a:gd name="T54" fmla="*/ 1003 w 1042"/>
                        <a:gd name="T55" fmla="*/ 132 h 677"/>
                        <a:gd name="T56" fmla="*/ 1011 w 1042"/>
                        <a:gd name="T57" fmla="*/ 143 h 677"/>
                        <a:gd name="T58" fmla="*/ 1020 w 1042"/>
                        <a:gd name="T59" fmla="*/ 158 h 677"/>
                        <a:gd name="T60" fmla="*/ 1029 w 1042"/>
                        <a:gd name="T61" fmla="*/ 180 h 677"/>
                        <a:gd name="T62" fmla="*/ 1039 w 1042"/>
                        <a:gd name="T63" fmla="*/ 208 h 677"/>
                        <a:gd name="T64" fmla="*/ 1042 w 1042"/>
                        <a:gd name="T65" fmla="*/ 237 h 677"/>
                        <a:gd name="T66" fmla="*/ 1042 w 1042"/>
                        <a:gd name="T67" fmla="*/ 273 h 677"/>
                        <a:gd name="T68" fmla="*/ 1033 w 1042"/>
                        <a:gd name="T69" fmla="*/ 312 h 677"/>
                        <a:gd name="T70" fmla="*/ 1015 w 1042"/>
                        <a:gd name="T71" fmla="*/ 352 h 677"/>
                        <a:gd name="T72" fmla="*/ 1013 w 1042"/>
                        <a:gd name="T73" fmla="*/ 356 h 677"/>
                        <a:gd name="T74" fmla="*/ 1005 w 1042"/>
                        <a:gd name="T75" fmla="*/ 365 h 677"/>
                        <a:gd name="T76" fmla="*/ 992 w 1042"/>
                        <a:gd name="T77" fmla="*/ 378 h 677"/>
                        <a:gd name="T78" fmla="*/ 978 w 1042"/>
                        <a:gd name="T79" fmla="*/ 395 h 677"/>
                        <a:gd name="T80" fmla="*/ 957 w 1042"/>
                        <a:gd name="T81" fmla="*/ 412 h 677"/>
                        <a:gd name="T82" fmla="*/ 935 w 1042"/>
                        <a:gd name="T83" fmla="*/ 430 h 677"/>
                        <a:gd name="T84" fmla="*/ 909 w 1042"/>
                        <a:gd name="T85" fmla="*/ 447 h 677"/>
                        <a:gd name="T86" fmla="*/ 879 w 1042"/>
                        <a:gd name="T87" fmla="*/ 462 h 677"/>
                        <a:gd name="T88" fmla="*/ 766 w 1042"/>
                        <a:gd name="T89" fmla="*/ 677 h 677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60000 65536"/>
                        <a:gd name="T100" fmla="*/ 0 60000 65536"/>
                        <a:gd name="T101" fmla="*/ 0 60000 65536"/>
                        <a:gd name="T102" fmla="*/ 0 60000 65536"/>
                        <a:gd name="T103" fmla="*/ 0 60000 65536"/>
                        <a:gd name="T104" fmla="*/ 0 60000 65536"/>
                        <a:gd name="T105" fmla="*/ 0 60000 65536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w 1042"/>
                        <a:gd name="T136" fmla="*/ 0 h 677"/>
                        <a:gd name="T137" fmla="*/ 1042 w 1042"/>
                        <a:gd name="T138" fmla="*/ 677 h 677"/>
                      </a:gdLst>
                      <a:ahLst/>
                      <a:cxnLst>
                        <a:cxn ang="T90">
                          <a:pos x="T0" y="T1"/>
                        </a:cxn>
                        <a:cxn ang="T91">
                          <a:pos x="T2" y="T3"/>
                        </a:cxn>
                        <a:cxn ang="T92">
                          <a:pos x="T4" y="T5"/>
                        </a:cxn>
                        <a:cxn ang="T93">
                          <a:pos x="T6" y="T7"/>
                        </a:cxn>
                        <a:cxn ang="T94">
                          <a:pos x="T8" y="T9"/>
                        </a:cxn>
                        <a:cxn ang="T95">
                          <a:pos x="T10" y="T11"/>
                        </a:cxn>
                        <a:cxn ang="T96">
                          <a:pos x="T12" y="T13"/>
                        </a:cxn>
                        <a:cxn ang="T97">
                          <a:pos x="T14" y="T15"/>
                        </a:cxn>
                        <a:cxn ang="T98">
                          <a:pos x="T16" y="T17"/>
                        </a:cxn>
                        <a:cxn ang="T99">
                          <a:pos x="T18" y="T19"/>
                        </a:cxn>
                        <a:cxn ang="T100">
                          <a:pos x="T20" y="T21"/>
                        </a:cxn>
                        <a:cxn ang="T101">
                          <a:pos x="T22" y="T23"/>
                        </a:cxn>
                        <a:cxn ang="T102">
                          <a:pos x="T24" y="T25"/>
                        </a:cxn>
                        <a:cxn ang="T103">
                          <a:pos x="T26" y="T27"/>
                        </a:cxn>
                        <a:cxn ang="T104">
                          <a:pos x="T28" y="T29"/>
                        </a:cxn>
                        <a:cxn ang="T105">
                          <a:pos x="T30" y="T31"/>
                        </a:cxn>
                        <a:cxn ang="T106">
                          <a:pos x="T32" y="T33"/>
                        </a:cxn>
                        <a:cxn ang="T107">
                          <a:pos x="T34" y="T35"/>
                        </a:cxn>
                        <a:cxn ang="T108">
                          <a:pos x="T36" y="T37"/>
                        </a:cxn>
                        <a:cxn ang="T109">
                          <a:pos x="T38" y="T39"/>
                        </a:cxn>
                        <a:cxn ang="T110">
                          <a:pos x="T40" y="T41"/>
                        </a:cxn>
                        <a:cxn ang="T111">
                          <a:pos x="T42" y="T43"/>
                        </a:cxn>
                        <a:cxn ang="T112">
                          <a:pos x="T44" y="T45"/>
                        </a:cxn>
                        <a:cxn ang="T113">
                          <a:pos x="T46" y="T47"/>
                        </a:cxn>
                        <a:cxn ang="T114">
                          <a:pos x="T48" y="T49"/>
                        </a:cxn>
                        <a:cxn ang="T115">
                          <a:pos x="T50" y="T51"/>
                        </a:cxn>
                        <a:cxn ang="T116">
                          <a:pos x="T52" y="T53"/>
                        </a:cxn>
                        <a:cxn ang="T117">
                          <a:pos x="T54" y="T55"/>
                        </a:cxn>
                        <a:cxn ang="T118">
                          <a:pos x="T56" y="T57"/>
                        </a:cxn>
                        <a:cxn ang="T119">
                          <a:pos x="T58" y="T59"/>
                        </a:cxn>
                        <a:cxn ang="T120">
                          <a:pos x="T60" y="T61"/>
                        </a:cxn>
                        <a:cxn ang="T121">
                          <a:pos x="T62" y="T63"/>
                        </a:cxn>
                        <a:cxn ang="T122">
                          <a:pos x="T64" y="T65"/>
                        </a:cxn>
                        <a:cxn ang="T123">
                          <a:pos x="T66" y="T67"/>
                        </a:cxn>
                        <a:cxn ang="T124">
                          <a:pos x="T68" y="T69"/>
                        </a:cxn>
                        <a:cxn ang="T125">
                          <a:pos x="T70" y="T71"/>
                        </a:cxn>
                        <a:cxn ang="T126">
                          <a:pos x="T72" y="T73"/>
                        </a:cxn>
                        <a:cxn ang="T127">
                          <a:pos x="T74" y="T75"/>
                        </a:cxn>
                        <a:cxn ang="T128">
                          <a:pos x="T76" y="T77"/>
                        </a:cxn>
                        <a:cxn ang="T129">
                          <a:pos x="T78" y="T79"/>
                        </a:cxn>
                        <a:cxn ang="T130">
                          <a:pos x="T80" y="T81"/>
                        </a:cxn>
                        <a:cxn ang="T131">
                          <a:pos x="T82" y="T83"/>
                        </a:cxn>
                        <a:cxn ang="T132">
                          <a:pos x="T84" y="T85"/>
                        </a:cxn>
                        <a:cxn ang="T133">
                          <a:pos x="T86" y="T87"/>
                        </a:cxn>
                        <a:cxn ang="T134">
                          <a:pos x="T88" y="T89"/>
                        </a:cxn>
                      </a:cxnLst>
                      <a:rect l="T135" t="T136" r="T137" b="T138"/>
                      <a:pathLst>
                        <a:path w="1042" h="677">
                          <a:moveTo>
                            <a:pt x="0" y="369"/>
                          </a:moveTo>
                          <a:lnTo>
                            <a:pt x="74" y="167"/>
                          </a:lnTo>
                          <a:lnTo>
                            <a:pt x="80" y="165"/>
                          </a:lnTo>
                          <a:lnTo>
                            <a:pt x="91" y="156"/>
                          </a:lnTo>
                          <a:lnTo>
                            <a:pt x="112" y="145"/>
                          </a:lnTo>
                          <a:lnTo>
                            <a:pt x="138" y="130"/>
                          </a:lnTo>
                          <a:lnTo>
                            <a:pt x="169" y="111"/>
                          </a:lnTo>
                          <a:lnTo>
                            <a:pt x="208" y="93"/>
                          </a:lnTo>
                          <a:lnTo>
                            <a:pt x="249" y="74"/>
                          </a:lnTo>
                          <a:lnTo>
                            <a:pt x="297" y="56"/>
                          </a:lnTo>
                          <a:lnTo>
                            <a:pt x="347" y="37"/>
                          </a:lnTo>
                          <a:lnTo>
                            <a:pt x="399" y="22"/>
                          </a:lnTo>
                          <a:lnTo>
                            <a:pt x="455" y="11"/>
                          </a:lnTo>
                          <a:lnTo>
                            <a:pt x="512" y="2"/>
                          </a:lnTo>
                          <a:lnTo>
                            <a:pt x="570" y="0"/>
                          </a:lnTo>
                          <a:lnTo>
                            <a:pt x="577" y="0"/>
                          </a:lnTo>
                          <a:lnTo>
                            <a:pt x="594" y="0"/>
                          </a:lnTo>
                          <a:lnTo>
                            <a:pt x="621" y="2"/>
                          </a:lnTo>
                          <a:lnTo>
                            <a:pt x="657" y="4"/>
                          </a:lnTo>
                          <a:lnTo>
                            <a:pt x="698" y="7"/>
                          </a:lnTo>
                          <a:lnTo>
                            <a:pt x="742" y="13"/>
                          </a:lnTo>
                          <a:lnTo>
                            <a:pt x="790" y="22"/>
                          </a:lnTo>
                          <a:lnTo>
                            <a:pt x="838" y="35"/>
                          </a:lnTo>
                          <a:lnTo>
                            <a:pt x="885" y="52"/>
                          </a:lnTo>
                          <a:lnTo>
                            <a:pt x="929" y="72"/>
                          </a:lnTo>
                          <a:lnTo>
                            <a:pt x="968" y="98"/>
                          </a:lnTo>
                          <a:lnTo>
                            <a:pt x="1000" y="128"/>
                          </a:lnTo>
                          <a:lnTo>
                            <a:pt x="1003" y="132"/>
                          </a:lnTo>
                          <a:lnTo>
                            <a:pt x="1011" y="143"/>
                          </a:lnTo>
                          <a:lnTo>
                            <a:pt x="1020" y="158"/>
                          </a:lnTo>
                          <a:lnTo>
                            <a:pt x="1029" y="180"/>
                          </a:lnTo>
                          <a:lnTo>
                            <a:pt x="1039" y="208"/>
                          </a:lnTo>
                          <a:lnTo>
                            <a:pt x="1042" y="237"/>
                          </a:lnTo>
                          <a:lnTo>
                            <a:pt x="1042" y="273"/>
                          </a:lnTo>
                          <a:lnTo>
                            <a:pt x="1033" y="312"/>
                          </a:lnTo>
                          <a:lnTo>
                            <a:pt x="1015" y="352"/>
                          </a:lnTo>
                          <a:lnTo>
                            <a:pt x="1013" y="356"/>
                          </a:lnTo>
                          <a:lnTo>
                            <a:pt x="1005" y="365"/>
                          </a:lnTo>
                          <a:lnTo>
                            <a:pt x="992" y="378"/>
                          </a:lnTo>
                          <a:lnTo>
                            <a:pt x="978" y="395"/>
                          </a:lnTo>
                          <a:lnTo>
                            <a:pt x="957" y="412"/>
                          </a:lnTo>
                          <a:lnTo>
                            <a:pt x="935" y="430"/>
                          </a:lnTo>
                          <a:lnTo>
                            <a:pt x="909" y="447"/>
                          </a:lnTo>
                          <a:lnTo>
                            <a:pt x="879" y="462"/>
                          </a:lnTo>
                          <a:lnTo>
                            <a:pt x="766" y="677"/>
                          </a:lnTo>
                        </a:path>
                      </a:pathLst>
                    </a:cu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214" name="Freeform 180"/>
                    <p:cNvSpPr>
                      <a:spLocks/>
                    </p:cNvSpPr>
                    <p:nvPr/>
                  </p:nvSpPr>
                  <p:spPr bwMode="auto">
                    <a:xfrm>
                      <a:off x="2442" y="1574"/>
                      <a:ext cx="1034" cy="632"/>
                    </a:xfrm>
                    <a:custGeom>
                      <a:avLst/>
                      <a:gdLst>
                        <a:gd name="T0" fmla="*/ 0 w 1034"/>
                        <a:gd name="T1" fmla="*/ 311 h 632"/>
                        <a:gd name="T2" fmla="*/ 66 w 1034"/>
                        <a:gd name="T3" fmla="*/ 167 h 632"/>
                        <a:gd name="T4" fmla="*/ 72 w 1034"/>
                        <a:gd name="T5" fmla="*/ 163 h 632"/>
                        <a:gd name="T6" fmla="*/ 83 w 1034"/>
                        <a:gd name="T7" fmla="*/ 155 h 632"/>
                        <a:gd name="T8" fmla="*/ 104 w 1034"/>
                        <a:gd name="T9" fmla="*/ 144 h 632"/>
                        <a:gd name="T10" fmla="*/ 130 w 1034"/>
                        <a:gd name="T11" fmla="*/ 128 h 632"/>
                        <a:gd name="T12" fmla="*/ 161 w 1034"/>
                        <a:gd name="T13" fmla="*/ 111 h 632"/>
                        <a:gd name="T14" fmla="*/ 200 w 1034"/>
                        <a:gd name="T15" fmla="*/ 92 h 632"/>
                        <a:gd name="T16" fmla="*/ 241 w 1034"/>
                        <a:gd name="T17" fmla="*/ 72 h 632"/>
                        <a:gd name="T18" fmla="*/ 289 w 1034"/>
                        <a:gd name="T19" fmla="*/ 53 h 632"/>
                        <a:gd name="T20" fmla="*/ 339 w 1034"/>
                        <a:gd name="T21" fmla="*/ 37 h 632"/>
                        <a:gd name="T22" fmla="*/ 391 w 1034"/>
                        <a:gd name="T23" fmla="*/ 22 h 632"/>
                        <a:gd name="T24" fmla="*/ 447 w 1034"/>
                        <a:gd name="T25" fmla="*/ 9 h 632"/>
                        <a:gd name="T26" fmla="*/ 504 w 1034"/>
                        <a:gd name="T27" fmla="*/ 1 h 632"/>
                        <a:gd name="T28" fmla="*/ 562 w 1034"/>
                        <a:gd name="T29" fmla="*/ 0 h 632"/>
                        <a:gd name="T30" fmla="*/ 569 w 1034"/>
                        <a:gd name="T31" fmla="*/ 0 h 632"/>
                        <a:gd name="T32" fmla="*/ 586 w 1034"/>
                        <a:gd name="T33" fmla="*/ 0 h 632"/>
                        <a:gd name="T34" fmla="*/ 613 w 1034"/>
                        <a:gd name="T35" fmla="*/ 0 h 632"/>
                        <a:gd name="T36" fmla="*/ 649 w 1034"/>
                        <a:gd name="T37" fmla="*/ 1 h 632"/>
                        <a:gd name="T38" fmla="*/ 690 w 1034"/>
                        <a:gd name="T39" fmla="*/ 7 h 632"/>
                        <a:gd name="T40" fmla="*/ 734 w 1034"/>
                        <a:gd name="T41" fmla="*/ 13 h 632"/>
                        <a:gd name="T42" fmla="*/ 782 w 1034"/>
                        <a:gd name="T43" fmla="*/ 22 h 632"/>
                        <a:gd name="T44" fmla="*/ 830 w 1034"/>
                        <a:gd name="T45" fmla="*/ 35 h 632"/>
                        <a:gd name="T46" fmla="*/ 877 w 1034"/>
                        <a:gd name="T47" fmla="*/ 50 h 632"/>
                        <a:gd name="T48" fmla="*/ 921 w 1034"/>
                        <a:gd name="T49" fmla="*/ 70 h 632"/>
                        <a:gd name="T50" fmla="*/ 960 w 1034"/>
                        <a:gd name="T51" fmla="*/ 96 h 632"/>
                        <a:gd name="T52" fmla="*/ 992 w 1034"/>
                        <a:gd name="T53" fmla="*/ 128 h 632"/>
                        <a:gd name="T54" fmla="*/ 995 w 1034"/>
                        <a:gd name="T55" fmla="*/ 131 h 632"/>
                        <a:gd name="T56" fmla="*/ 1003 w 1034"/>
                        <a:gd name="T57" fmla="*/ 141 h 632"/>
                        <a:gd name="T58" fmla="*/ 1012 w 1034"/>
                        <a:gd name="T59" fmla="*/ 157 h 632"/>
                        <a:gd name="T60" fmla="*/ 1021 w 1034"/>
                        <a:gd name="T61" fmla="*/ 180 h 632"/>
                        <a:gd name="T62" fmla="*/ 1031 w 1034"/>
                        <a:gd name="T63" fmla="*/ 205 h 632"/>
                        <a:gd name="T64" fmla="*/ 1034 w 1034"/>
                        <a:gd name="T65" fmla="*/ 237 h 632"/>
                        <a:gd name="T66" fmla="*/ 1034 w 1034"/>
                        <a:gd name="T67" fmla="*/ 272 h 632"/>
                        <a:gd name="T68" fmla="*/ 1025 w 1034"/>
                        <a:gd name="T69" fmla="*/ 311 h 632"/>
                        <a:gd name="T70" fmla="*/ 1007 w 1034"/>
                        <a:gd name="T71" fmla="*/ 352 h 632"/>
                        <a:gd name="T72" fmla="*/ 1005 w 1034"/>
                        <a:gd name="T73" fmla="*/ 356 h 632"/>
                        <a:gd name="T74" fmla="*/ 997 w 1034"/>
                        <a:gd name="T75" fmla="*/ 363 h 632"/>
                        <a:gd name="T76" fmla="*/ 984 w 1034"/>
                        <a:gd name="T77" fmla="*/ 378 h 632"/>
                        <a:gd name="T78" fmla="*/ 970 w 1034"/>
                        <a:gd name="T79" fmla="*/ 393 h 632"/>
                        <a:gd name="T80" fmla="*/ 949 w 1034"/>
                        <a:gd name="T81" fmla="*/ 411 h 632"/>
                        <a:gd name="T82" fmla="*/ 927 w 1034"/>
                        <a:gd name="T83" fmla="*/ 430 h 632"/>
                        <a:gd name="T84" fmla="*/ 901 w 1034"/>
                        <a:gd name="T85" fmla="*/ 447 h 632"/>
                        <a:gd name="T86" fmla="*/ 871 w 1034"/>
                        <a:gd name="T87" fmla="*/ 461 h 632"/>
                        <a:gd name="T88" fmla="*/ 758 w 1034"/>
                        <a:gd name="T89" fmla="*/ 632 h 632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60000 65536"/>
                        <a:gd name="T100" fmla="*/ 0 60000 65536"/>
                        <a:gd name="T101" fmla="*/ 0 60000 65536"/>
                        <a:gd name="T102" fmla="*/ 0 60000 65536"/>
                        <a:gd name="T103" fmla="*/ 0 60000 65536"/>
                        <a:gd name="T104" fmla="*/ 0 60000 65536"/>
                        <a:gd name="T105" fmla="*/ 0 60000 65536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w 1034"/>
                        <a:gd name="T136" fmla="*/ 0 h 632"/>
                        <a:gd name="T137" fmla="*/ 1034 w 1034"/>
                        <a:gd name="T138" fmla="*/ 632 h 632"/>
                      </a:gdLst>
                      <a:ahLst/>
                      <a:cxnLst>
                        <a:cxn ang="T90">
                          <a:pos x="T0" y="T1"/>
                        </a:cxn>
                        <a:cxn ang="T91">
                          <a:pos x="T2" y="T3"/>
                        </a:cxn>
                        <a:cxn ang="T92">
                          <a:pos x="T4" y="T5"/>
                        </a:cxn>
                        <a:cxn ang="T93">
                          <a:pos x="T6" y="T7"/>
                        </a:cxn>
                        <a:cxn ang="T94">
                          <a:pos x="T8" y="T9"/>
                        </a:cxn>
                        <a:cxn ang="T95">
                          <a:pos x="T10" y="T11"/>
                        </a:cxn>
                        <a:cxn ang="T96">
                          <a:pos x="T12" y="T13"/>
                        </a:cxn>
                        <a:cxn ang="T97">
                          <a:pos x="T14" y="T15"/>
                        </a:cxn>
                        <a:cxn ang="T98">
                          <a:pos x="T16" y="T17"/>
                        </a:cxn>
                        <a:cxn ang="T99">
                          <a:pos x="T18" y="T19"/>
                        </a:cxn>
                        <a:cxn ang="T100">
                          <a:pos x="T20" y="T21"/>
                        </a:cxn>
                        <a:cxn ang="T101">
                          <a:pos x="T22" y="T23"/>
                        </a:cxn>
                        <a:cxn ang="T102">
                          <a:pos x="T24" y="T25"/>
                        </a:cxn>
                        <a:cxn ang="T103">
                          <a:pos x="T26" y="T27"/>
                        </a:cxn>
                        <a:cxn ang="T104">
                          <a:pos x="T28" y="T29"/>
                        </a:cxn>
                        <a:cxn ang="T105">
                          <a:pos x="T30" y="T31"/>
                        </a:cxn>
                        <a:cxn ang="T106">
                          <a:pos x="T32" y="T33"/>
                        </a:cxn>
                        <a:cxn ang="T107">
                          <a:pos x="T34" y="T35"/>
                        </a:cxn>
                        <a:cxn ang="T108">
                          <a:pos x="T36" y="T37"/>
                        </a:cxn>
                        <a:cxn ang="T109">
                          <a:pos x="T38" y="T39"/>
                        </a:cxn>
                        <a:cxn ang="T110">
                          <a:pos x="T40" y="T41"/>
                        </a:cxn>
                        <a:cxn ang="T111">
                          <a:pos x="T42" y="T43"/>
                        </a:cxn>
                        <a:cxn ang="T112">
                          <a:pos x="T44" y="T45"/>
                        </a:cxn>
                        <a:cxn ang="T113">
                          <a:pos x="T46" y="T47"/>
                        </a:cxn>
                        <a:cxn ang="T114">
                          <a:pos x="T48" y="T49"/>
                        </a:cxn>
                        <a:cxn ang="T115">
                          <a:pos x="T50" y="T51"/>
                        </a:cxn>
                        <a:cxn ang="T116">
                          <a:pos x="T52" y="T53"/>
                        </a:cxn>
                        <a:cxn ang="T117">
                          <a:pos x="T54" y="T55"/>
                        </a:cxn>
                        <a:cxn ang="T118">
                          <a:pos x="T56" y="T57"/>
                        </a:cxn>
                        <a:cxn ang="T119">
                          <a:pos x="T58" y="T59"/>
                        </a:cxn>
                        <a:cxn ang="T120">
                          <a:pos x="T60" y="T61"/>
                        </a:cxn>
                        <a:cxn ang="T121">
                          <a:pos x="T62" y="T63"/>
                        </a:cxn>
                        <a:cxn ang="T122">
                          <a:pos x="T64" y="T65"/>
                        </a:cxn>
                        <a:cxn ang="T123">
                          <a:pos x="T66" y="T67"/>
                        </a:cxn>
                        <a:cxn ang="T124">
                          <a:pos x="T68" y="T69"/>
                        </a:cxn>
                        <a:cxn ang="T125">
                          <a:pos x="T70" y="T71"/>
                        </a:cxn>
                        <a:cxn ang="T126">
                          <a:pos x="T72" y="T73"/>
                        </a:cxn>
                        <a:cxn ang="T127">
                          <a:pos x="T74" y="T75"/>
                        </a:cxn>
                        <a:cxn ang="T128">
                          <a:pos x="T76" y="T77"/>
                        </a:cxn>
                        <a:cxn ang="T129">
                          <a:pos x="T78" y="T79"/>
                        </a:cxn>
                        <a:cxn ang="T130">
                          <a:pos x="T80" y="T81"/>
                        </a:cxn>
                        <a:cxn ang="T131">
                          <a:pos x="T82" y="T83"/>
                        </a:cxn>
                        <a:cxn ang="T132">
                          <a:pos x="T84" y="T85"/>
                        </a:cxn>
                        <a:cxn ang="T133">
                          <a:pos x="T86" y="T87"/>
                        </a:cxn>
                        <a:cxn ang="T134">
                          <a:pos x="T88" y="T89"/>
                        </a:cxn>
                      </a:cxnLst>
                      <a:rect l="T135" t="T136" r="T137" b="T138"/>
                      <a:pathLst>
                        <a:path w="1034" h="632">
                          <a:moveTo>
                            <a:pt x="0" y="311"/>
                          </a:moveTo>
                          <a:lnTo>
                            <a:pt x="66" y="167"/>
                          </a:lnTo>
                          <a:lnTo>
                            <a:pt x="72" y="163"/>
                          </a:lnTo>
                          <a:lnTo>
                            <a:pt x="83" y="155"/>
                          </a:lnTo>
                          <a:lnTo>
                            <a:pt x="104" y="144"/>
                          </a:lnTo>
                          <a:lnTo>
                            <a:pt x="130" y="128"/>
                          </a:lnTo>
                          <a:lnTo>
                            <a:pt x="161" y="111"/>
                          </a:lnTo>
                          <a:lnTo>
                            <a:pt x="200" y="92"/>
                          </a:lnTo>
                          <a:lnTo>
                            <a:pt x="241" y="72"/>
                          </a:lnTo>
                          <a:lnTo>
                            <a:pt x="289" y="53"/>
                          </a:lnTo>
                          <a:lnTo>
                            <a:pt x="339" y="37"/>
                          </a:lnTo>
                          <a:lnTo>
                            <a:pt x="391" y="22"/>
                          </a:lnTo>
                          <a:lnTo>
                            <a:pt x="447" y="9"/>
                          </a:lnTo>
                          <a:lnTo>
                            <a:pt x="504" y="1"/>
                          </a:lnTo>
                          <a:lnTo>
                            <a:pt x="562" y="0"/>
                          </a:lnTo>
                          <a:lnTo>
                            <a:pt x="569" y="0"/>
                          </a:lnTo>
                          <a:lnTo>
                            <a:pt x="586" y="0"/>
                          </a:lnTo>
                          <a:lnTo>
                            <a:pt x="613" y="0"/>
                          </a:lnTo>
                          <a:lnTo>
                            <a:pt x="649" y="1"/>
                          </a:lnTo>
                          <a:lnTo>
                            <a:pt x="690" y="7"/>
                          </a:lnTo>
                          <a:lnTo>
                            <a:pt x="734" y="13"/>
                          </a:lnTo>
                          <a:lnTo>
                            <a:pt x="782" y="22"/>
                          </a:lnTo>
                          <a:lnTo>
                            <a:pt x="830" y="35"/>
                          </a:lnTo>
                          <a:lnTo>
                            <a:pt x="877" y="50"/>
                          </a:lnTo>
                          <a:lnTo>
                            <a:pt x="921" y="70"/>
                          </a:lnTo>
                          <a:lnTo>
                            <a:pt x="960" y="96"/>
                          </a:lnTo>
                          <a:lnTo>
                            <a:pt x="992" y="128"/>
                          </a:lnTo>
                          <a:lnTo>
                            <a:pt x="995" y="131"/>
                          </a:lnTo>
                          <a:lnTo>
                            <a:pt x="1003" y="141"/>
                          </a:lnTo>
                          <a:lnTo>
                            <a:pt x="1012" y="157"/>
                          </a:lnTo>
                          <a:lnTo>
                            <a:pt x="1021" y="180"/>
                          </a:lnTo>
                          <a:lnTo>
                            <a:pt x="1031" y="205"/>
                          </a:lnTo>
                          <a:lnTo>
                            <a:pt x="1034" y="237"/>
                          </a:lnTo>
                          <a:lnTo>
                            <a:pt x="1034" y="272"/>
                          </a:lnTo>
                          <a:lnTo>
                            <a:pt x="1025" y="311"/>
                          </a:lnTo>
                          <a:lnTo>
                            <a:pt x="1007" y="352"/>
                          </a:lnTo>
                          <a:lnTo>
                            <a:pt x="1005" y="356"/>
                          </a:lnTo>
                          <a:lnTo>
                            <a:pt x="997" y="363"/>
                          </a:lnTo>
                          <a:lnTo>
                            <a:pt x="984" y="378"/>
                          </a:lnTo>
                          <a:lnTo>
                            <a:pt x="970" y="393"/>
                          </a:lnTo>
                          <a:lnTo>
                            <a:pt x="949" y="411"/>
                          </a:lnTo>
                          <a:lnTo>
                            <a:pt x="927" y="430"/>
                          </a:lnTo>
                          <a:lnTo>
                            <a:pt x="901" y="447"/>
                          </a:lnTo>
                          <a:lnTo>
                            <a:pt x="871" y="461"/>
                          </a:lnTo>
                          <a:lnTo>
                            <a:pt x="758" y="632"/>
                          </a:lnTo>
                        </a:path>
                      </a:pathLst>
                    </a:cu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215" name="Freeform 181"/>
                    <p:cNvSpPr>
                      <a:spLocks/>
                    </p:cNvSpPr>
                    <p:nvPr/>
                  </p:nvSpPr>
                  <p:spPr bwMode="auto">
                    <a:xfrm>
                      <a:off x="2456" y="1599"/>
                      <a:ext cx="1034" cy="586"/>
                    </a:xfrm>
                    <a:custGeom>
                      <a:avLst/>
                      <a:gdLst>
                        <a:gd name="T0" fmla="*/ 0 w 1034"/>
                        <a:gd name="T1" fmla="*/ 276 h 586"/>
                        <a:gd name="T2" fmla="*/ 66 w 1034"/>
                        <a:gd name="T3" fmla="*/ 167 h 586"/>
                        <a:gd name="T4" fmla="*/ 72 w 1034"/>
                        <a:gd name="T5" fmla="*/ 163 h 586"/>
                        <a:gd name="T6" fmla="*/ 83 w 1034"/>
                        <a:gd name="T7" fmla="*/ 156 h 586"/>
                        <a:gd name="T8" fmla="*/ 104 w 1034"/>
                        <a:gd name="T9" fmla="*/ 145 h 586"/>
                        <a:gd name="T10" fmla="*/ 130 w 1034"/>
                        <a:gd name="T11" fmla="*/ 130 h 586"/>
                        <a:gd name="T12" fmla="*/ 161 w 1034"/>
                        <a:gd name="T13" fmla="*/ 111 h 586"/>
                        <a:gd name="T14" fmla="*/ 200 w 1034"/>
                        <a:gd name="T15" fmla="*/ 93 h 586"/>
                        <a:gd name="T16" fmla="*/ 241 w 1034"/>
                        <a:gd name="T17" fmla="*/ 74 h 586"/>
                        <a:gd name="T18" fmla="*/ 289 w 1034"/>
                        <a:gd name="T19" fmla="*/ 56 h 586"/>
                        <a:gd name="T20" fmla="*/ 339 w 1034"/>
                        <a:gd name="T21" fmla="*/ 37 h 586"/>
                        <a:gd name="T22" fmla="*/ 391 w 1034"/>
                        <a:gd name="T23" fmla="*/ 22 h 586"/>
                        <a:gd name="T24" fmla="*/ 447 w 1034"/>
                        <a:gd name="T25" fmla="*/ 11 h 586"/>
                        <a:gd name="T26" fmla="*/ 504 w 1034"/>
                        <a:gd name="T27" fmla="*/ 2 h 586"/>
                        <a:gd name="T28" fmla="*/ 562 w 1034"/>
                        <a:gd name="T29" fmla="*/ 0 h 586"/>
                        <a:gd name="T30" fmla="*/ 569 w 1034"/>
                        <a:gd name="T31" fmla="*/ 0 h 586"/>
                        <a:gd name="T32" fmla="*/ 586 w 1034"/>
                        <a:gd name="T33" fmla="*/ 0 h 586"/>
                        <a:gd name="T34" fmla="*/ 613 w 1034"/>
                        <a:gd name="T35" fmla="*/ 0 h 586"/>
                        <a:gd name="T36" fmla="*/ 649 w 1034"/>
                        <a:gd name="T37" fmla="*/ 4 h 586"/>
                        <a:gd name="T38" fmla="*/ 690 w 1034"/>
                        <a:gd name="T39" fmla="*/ 7 h 586"/>
                        <a:gd name="T40" fmla="*/ 734 w 1034"/>
                        <a:gd name="T41" fmla="*/ 13 h 586"/>
                        <a:gd name="T42" fmla="*/ 782 w 1034"/>
                        <a:gd name="T43" fmla="*/ 22 h 586"/>
                        <a:gd name="T44" fmla="*/ 830 w 1034"/>
                        <a:gd name="T45" fmla="*/ 35 h 586"/>
                        <a:gd name="T46" fmla="*/ 877 w 1034"/>
                        <a:gd name="T47" fmla="*/ 52 h 586"/>
                        <a:gd name="T48" fmla="*/ 921 w 1034"/>
                        <a:gd name="T49" fmla="*/ 72 h 586"/>
                        <a:gd name="T50" fmla="*/ 960 w 1034"/>
                        <a:gd name="T51" fmla="*/ 96 h 586"/>
                        <a:gd name="T52" fmla="*/ 992 w 1034"/>
                        <a:gd name="T53" fmla="*/ 128 h 586"/>
                        <a:gd name="T54" fmla="*/ 995 w 1034"/>
                        <a:gd name="T55" fmla="*/ 132 h 586"/>
                        <a:gd name="T56" fmla="*/ 1003 w 1034"/>
                        <a:gd name="T57" fmla="*/ 143 h 586"/>
                        <a:gd name="T58" fmla="*/ 1012 w 1034"/>
                        <a:gd name="T59" fmla="*/ 158 h 586"/>
                        <a:gd name="T60" fmla="*/ 1021 w 1034"/>
                        <a:gd name="T61" fmla="*/ 180 h 586"/>
                        <a:gd name="T62" fmla="*/ 1031 w 1034"/>
                        <a:gd name="T63" fmla="*/ 208 h 586"/>
                        <a:gd name="T64" fmla="*/ 1034 w 1034"/>
                        <a:gd name="T65" fmla="*/ 237 h 586"/>
                        <a:gd name="T66" fmla="*/ 1034 w 1034"/>
                        <a:gd name="T67" fmla="*/ 273 h 586"/>
                        <a:gd name="T68" fmla="*/ 1025 w 1034"/>
                        <a:gd name="T69" fmla="*/ 312 h 586"/>
                        <a:gd name="T70" fmla="*/ 1007 w 1034"/>
                        <a:gd name="T71" fmla="*/ 352 h 586"/>
                        <a:gd name="T72" fmla="*/ 1005 w 1034"/>
                        <a:gd name="T73" fmla="*/ 356 h 586"/>
                        <a:gd name="T74" fmla="*/ 997 w 1034"/>
                        <a:gd name="T75" fmla="*/ 365 h 586"/>
                        <a:gd name="T76" fmla="*/ 984 w 1034"/>
                        <a:gd name="T77" fmla="*/ 378 h 586"/>
                        <a:gd name="T78" fmla="*/ 970 w 1034"/>
                        <a:gd name="T79" fmla="*/ 395 h 586"/>
                        <a:gd name="T80" fmla="*/ 949 w 1034"/>
                        <a:gd name="T81" fmla="*/ 412 h 586"/>
                        <a:gd name="T82" fmla="*/ 927 w 1034"/>
                        <a:gd name="T83" fmla="*/ 430 h 586"/>
                        <a:gd name="T84" fmla="*/ 901 w 1034"/>
                        <a:gd name="T85" fmla="*/ 447 h 586"/>
                        <a:gd name="T86" fmla="*/ 871 w 1034"/>
                        <a:gd name="T87" fmla="*/ 462 h 586"/>
                        <a:gd name="T88" fmla="*/ 758 w 1034"/>
                        <a:gd name="T89" fmla="*/ 586 h 586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60000 65536"/>
                        <a:gd name="T100" fmla="*/ 0 60000 65536"/>
                        <a:gd name="T101" fmla="*/ 0 60000 65536"/>
                        <a:gd name="T102" fmla="*/ 0 60000 65536"/>
                        <a:gd name="T103" fmla="*/ 0 60000 65536"/>
                        <a:gd name="T104" fmla="*/ 0 60000 65536"/>
                        <a:gd name="T105" fmla="*/ 0 60000 65536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w 1034"/>
                        <a:gd name="T136" fmla="*/ 0 h 586"/>
                        <a:gd name="T137" fmla="*/ 1034 w 1034"/>
                        <a:gd name="T138" fmla="*/ 586 h 586"/>
                      </a:gdLst>
                      <a:ahLst/>
                      <a:cxnLst>
                        <a:cxn ang="T90">
                          <a:pos x="T0" y="T1"/>
                        </a:cxn>
                        <a:cxn ang="T91">
                          <a:pos x="T2" y="T3"/>
                        </a:cxn>
                        <a:cxn ang="T92">
                          <a:pos x="T4" y="T5"/>
                        </a:cxn>
                        <a:cxn ang="T93">
                          <a:pos x="T6" y="T7"/>
                        </a:cxn>
                        <a:cxn ang="T94">
                          <a:pos x="T8" y="T9"/>
                        </a:cxn>
                        <a:cxn ang="T95">
                          <a:pos x="T10" y="T11"/>
                        </a:cxn>
                        <a:cxn ang="T96">
                          <a:pos x="T12" y="T13"/>
                        </a:cxn>
                        <a:cxn ang="T97">
                          <a:pos x="T14" y="T15"/>
                        </a:cxn>
                        <a:cxn ang="T98">
                          <a:pos x="T16" y="T17"/>
                        </a:cxn>
                        <a:cxn ang="T99">
                          <a:pos x="T18" y="T19"/>
                        </a:cxn>
                        <a:cxn ang="T100">
                          <a:pos x="T20" y="T21"/>
                        </a:cxn>
                        <a:cxn ang="T101">
                          <a:pos x="T22" y="T23"/>
                        </a:cxn>
                        <a:cxn ang="T102">
                          <a:pos x="T24" y="T25"/>
                        </a:cxn>
                        <a:cxn ang="T103">
                          <a:pos x="T26" y="T27"/>
                        </a:cxn>
                        <a:cxn ang="T104">
                          <a:pos x="T28" y="T29"/>
                        </a:cxn>
                        <a:cxn ang="T105">
                          <a:pos x="T30" y="T31"/>
                        </a:cxn>
                        <a:cxn ang="T106">
                          <a:pos x="T32" y="T33"/>
                        </a:cxn>
                        <a:cxn ang="T107">
                          <a:pos x="T34" y="T35"/>
                        </a:cxn>
                        <a:cxn ang="T108">
                          <a:pos x="T36" y="T37"/>
                        </a:cxn>
                        <a:cxn ang="T109">
                          <a:pos x="T38" y="T39"/>
                        </a:cxn>
                        <a:cxn ang="T110">
                          <a:pos x="T40" y="T41"/>
                        </a:cxn>
                        <a:cxn ang="T111">
                          <a:pos x="T42" y="T43"/>
                        </a:cxn>
                        <a:cxn ang="T112">
                          <a:pos x="T44" y="T45"/>
                        </a:cxn>
                        <a:cxn ang="T113">
                          <a:pos x="T46" y="T47"/>
                        </a:cxn>
                        <a:cxn ang="T114">
                          <a:pos x="T48" y="T49"/>
                        </a:cxn>
                        <a:cxn ang="T115">
                          <a:pos x="T50" y="T51"/>
                        </a:cxn>
                        <a:cxn ang="T116">
                          <a:pos x="T52" y="T53"/>
                        </a:cxn>
                        <a:cxn ang="T117">
                          <a:pos x="T54" y="T55"/>
                        </a:cxn>
                        <a:cxn ang="T118">
                          <a:pos x="T56" y="T57"/>
                        </a:cxn>
                        <a:cxn ang="T119">
                          <a:pos x="T58" y="T59"/>
                        </a:cxn>
                        <a:cxn ang="T120">
                          <a:pos x="T60" y="T61"/>
                        </a:cxn>
                        <a:cxn ang="T121">
                          <a:pos x="T62" y="T63"/>
                        </a:cxn>
                        <a:cxn ang="T122">
                          <a:pos x="T64" y="T65"/>
                        </a:cxn>
                        <a:cxn ang="T123">
                          <a:pos x="T66" y="T67"/>
                        </a:cxn>
                        <a:cxn ang="T124">
                          <a:pos x="T68" y="T69"/>
                        </a:cxn>
                        <a:cxn ang="T125">
                          <a:pos x="T70" y="T71"/>
                        </a:cxn>
                        <a:cxn ang="T126">
                          <a:pos x="T72" y="T73"/>
                        </a:cxn>
                        <a:cxn ang="T127">
                          <a:pos x="T74" y="T75"/>
                        </a:cxn>
                        <a:cxn ang="T128">
                          <a:pos x="T76" y="T77"/>
                        </a:cxn>
                        <a:cxn ang="T129">
                          <a:pos x="T78" y="T79"/>
                        </a:cxn>
                        <a:cxn ang="T130">
                          <a:pos x="T80" y="T81"/>
                        </a:cxn>
                        <a:cxn ang="T131">
                          <a:pos x="T82" y="T83"/>
                        </a:cxn>
                        <a:cxn ang="T132">
                          <a:pos x="T84" y="T85"/>
                        </a:cxn>
                        <a:cxn ang="T133">
                          <a:pos x="T86" y="T87"/>
                        </a:cxn>
                        <a:cxn ang="T134">
                          <a:pos x="T88" y="T89"/>
                        </a:cxn>
                      </a:cxnLst>
                      <a:rect l="T135" t="T136" r="T137" b="T138"/>
                      <a:pathLst>
                        <a:path w="1034" h="586">
                          <a:moveTo>
                            <a:pt x="0" y="276"/>
                          </a:moveTo>
                          <a:lnTo>
                            <a:pt x="66" y="167"/>
                          </a:lnTo>
                          <a:lnTo>
                            <a:pt x="72" y="163"/>
                          </a:lnTo>
                          <a:lnTo>
                            <a:pt x="83" y="156"/>
                          </a:lnTo>
                          <a:lnTo>
                            <a:pt x="104" y="145"/>
                          </a:lnTo>
                          <a:lnTo>
                            <a:pt x="130" y="130"/>
                          </a:lnTo>
                          <a:lnTo>
                            <a:pt x="161" y="111"/>
                          </a:lnTo>
                          <a:lnTo>
                            <a:pt x="200" y="93"/>
                          </a:lnTo>
                          <a:lnTo>
                            <a:pt x="241" y="74"/>
                          </a:lnTo>
                          <a:lnTo>
                            <a:pt x="289" y="56"/>
                          </a:lnTo>
                          <a:lnTo>
                            <a:pt x="339" y="37"/>
                          </a:lnTo>
                          <a:lnTo>
                            <a:pt x="391" y="22"/>
                          </a:lnTo>
                          <a:lnTo>
                            <a:pt x="447" y="11"/>
                          </a:lnTo>
                          <a:lnTo>
                            <a:pt x="504" y="2"/>
                          </a:lnTo>
                          <a:lnTo>
                            <a:pt x="562" y="0"/>
                          </a:lnTo>
                          <a:lnTo>
                            <a:pt x="569" y="0"/>
                          </a:lnTo>
                          <a:lnTo>
                            <a:pt x="586" y="0"/>
                          </a:lnTo>
                          <a:lnTo>
                            <a:pt x="613" y="0"/>
                          </a:lnTo>
                          <a:lnTo>
                            <a:pt x="649" y="4"/>
                          </a:lnTo>
                          <a:lnTo>
                            <a:pt x="690" y="7"/>
                          </a:lnTo>
                          <a:lnTo>
                            <a:pt x="734" y="13"/>
                          </a:lnTo>
                          <a:lnTo>
                            <a:pt x="782" y="22"/>
                          </a:lnTo>
                          <a:lnTo>
                            <a:pt x="830" y="35"/>
                          </a:lnTo>
                          <a:lnTo>
                            <a:pt x="877" y="52"/>
                          </a:lnTo>
                          <a:lnTo>
                            <a:pt x="921" y="72"/>
                          </a:lnTo>
                          <a:lnTo>
                            <a:pt x="960" y="96"/>
                          </a:lnTo>
                          <a:lnTo>
                            <a:pt x="992" y="128"/>
                          </a:lnTo>
                          <a:lnTo>
                            <a:pt x="995" y="132"/>
                          </a:lnTo>
                          <a:lnTo>
                            <a:pt x="1003" y="143"/>
                          </a:lnTo>
                          <a:lnTo>
                            <a:pt x="1012" y="158"/>
                          </a:lnTo>
                          <a:lnTo>
                            <a:pt x="1021" y="180"/>
                          </a:lnTo>
                          <a:lnTo>
                            <a:pt x="1031" y="208"/>
                          </a:lnTo>
                          <a:lnTo>
                            <a:pt x="1034" y="237"/>
                          </a:lnTo>
                          <a:lnTo>
                            <a:pt x="1034" y="273"/>
                          </a:lnTo>
                          <a:lnTo>
                            <a:pt x="1025" y="312"/>
                          </a:lnTo>
                          <a:lnTo>
                            <a:pt x="1007" y="352"/>
                          </a:lnTo>
                          <a:lnTo>
                            <a:pt x="1005" y="356"/>
                          </a:lnTo>
                          <a:lnTo>
                            <a:pt x="997" y="365"/>
                          </a:lnTo>
                          <a:lnTo>
                            <a:pt x="984" y="378"/>
                          </a:lnTo>
                          <a:lnTo>
                            <a:pt x="970" y="395"/>
                          </a:lnTo>
                          <a:lnTo>
                            <a:pt x="949" y="412"/>
                          </a:lnTo>
                          <a:lnTo>
                            <a:pt x="927" y="430"/>
                          </a:lnTo>
                          <a:lnTo>
                            <a:pt x="901" y="447"/>
                          </a:lnTo>
                          <a:lnTo>
                            <a:pt x="871" y="462"/>
                          </a:lnTo>
                          <a:lnTo>
                            <a:pt x="758" y="586"/>
                          </a:lnTo>
                        </a:path>
                      </a:pathLst>
                    </a:cu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216" name="Freeform 182"/>
                    <p:cNvSpPr>
                      <a:spLocks/>
                    </p:cNvSpPr>
                    <p:nvPr/>
                  </p:nvSpPr>
                  <p:spPr bwMode="auto">
                    <a:xfrm>
                      <a:off x="2463" y="1651"/>
                      <a:ext cx="1027" cy="534"/>
                    </a:xfrm>
                    <a:custGeom>
                      <a:avLst/>
                      <a:gdLst>
                        <a:gd name="T0" fmla="*/ 0 w 1027"/>
                        <a:gd name="T1" fmla="*/ 221 h 534"/>
                        <a:gd name="T2" fmla="*/ 59 w 1027"/>
                        <a:gd name="T3" fmla="*/ 169 h 534"/>
                        <a:gd name="T4" fmla="*/ 65 w 1027"/>
                        <a:gd name="T5" fmla="*/ 165 h 534"/>
                        <a:gd name="T6" fmla="*/ 76 w 1027"/>
                        <a:gd name="T7" fmla="*/ 158 h 534"/>
                        <a:gd name="T8" fmla="*/ 97 w 1027"/>
                        <a:gd name="T9" fmla="*/ 145 h 534"/>
                        <a:gd name="T10" fmla="*/ 123 w 1027"/>
                        <a:gd name="T11" fmla="*/ 130 h 534"/>
                        <a:gd name="T12" fmla="*/ 154 w 1027"/>
                        <a:gd name="T13" fmla="*/ 113 h 534"/>
                        <a:gd name="T14" fmla="*/ 193 w 1027"/>
                        <a:gd name="T15" fmla="*/ 94 h 534"/>
                        <a:gd name="T16" fmla="*/ 234 w 1027"/>
                        <a:gd name="T17" fmla="*/ 74 h 534"/>
                        <a:gd name="T18" fmla="*/ 282 w 1027"/>
                        <a:gd name="T19" fmla="*/ 56 h 534"/>
                        <a:gd name="T20" fmla="*/ 332 w 1027"/>
                        <a:gd name="T21" fmla="*/ 39 h 534"/>
                        <a:gd name="T22" fmla="*/ 384 w 1027"/>
                        <a:gd name="T23" fmla="*/ 24 h 534"/>
                        <a:gd name="T24" fmla="*/ 440 w 1027"/>
                        <a:gd name="T25" fmla="*/ 11 h 534"/>
                        <a:gd name="T26" fmla="*/ 497 w 1027"/>
                        <a:gd name="T27" fmla="*/ 4 h 534"/>
                        <a:gd name="T28" fmla="*/ 555 w 1027"/>
                        <a:gd name="T29" fmla="*/ 0 h 534"/>
                        <a:gd name="T30" fmla="*/ 562 w 1027"/>
                        <a:gd name="T31" fmla="*/ 0 h 534"/>
                        <a:gd name="T32" fmla="*/ 579 w 1027"/>
                        <a:gd name="T33" fmla="*/ 2 h 534"/>
                        <a:gd name="T34" fmla="*/ 606 w 1027"/>
                        <a:gd name="T35" fmla="*/ 2 h 534"/>
                        <a:gd name="T36" fmla="*/ 642 w 1027"/>
                        <a:gd name="T37" fmla="*/ 4 h 534"/>
                        <a:gd name="T38" fmla="*/ 683 w 1027"/>
                        <a:gd name="T39" fmla="*/ 7 h 534"/>
                        <a:gd name="T40" fmla="*/ 727 w 1027"/>
                        <a:gd name="T41" fmla="*/ 15 h 534"/>
                        <a:gd name="T42" fmla="*/ 775 w 1027"/>
                        <a:gd name="T43" fmla="*/ 24 h 534"/>
                        <a:gd name="T44" fmla="*/ 823 w 1027"/>
                        <a:gd name="T45" fmla="*/ 35 h 534"/>
                        <a:gd name="T46" fmla="*/ 870 w 1027"/>
                        <a:gd name="T47" fmla="*/ 52 h 534"/>
                        <a:gd name="T48" fmla="*/ 914 w 1027"/>
                        <a:gd name="T49" fmla="*/ 72 h 534"/>
                        <a:gd name="T50" fmla="*/ 953 w 1027"/>
                        <a:gd name="T51" fmla="*/ 98 h 534"/>
                        <a:gd name="T52" fmla="*/ 985 w 1027"/>
                        <a:gd name="T53" fmla="*/ 130 h 534"/>
                        <a:gd name="T54" fmla="*/ 988 w 1027"/>
                        <a:gd name="T55" fmla="*/ 133 h 534"/>
                        <a:gd name="T56" fmla="*/ 996 w 1027"/>
                        <a:gd name="T57" fmla="*/ 143 h 534"/>
                        <a:gd name="T58" fmla="*/ 1005 w 1027"/>
                        <a:gd name="T59" fmla="*/ 159 h 534"/>
                        <a:gd name="T60" fmla="*/ 1014 w 1027"/>
                        <a:gd name="T61" fmla="*/ 182 h 534"/>
                        <a:gd name="T62" fmla="*/ 1024 w 1027"/>
                        <a:gd name="T63" fmla="*/ 208 h 534"/>
                        <a:gd name="T64" fmla="*/ 1027 w 1027"/>
                        <a:gd name="T65" fmla="*/ 239 h 534"/>
                        <a:gd name="T66" fmla="*/ 1027 w 1027"/>
                        <a:gd name="T67" fmla="*/ 274 h 534"/>
                        <a:gd name="T68" fmla="*/ 1018 w 1027"/>
                        <a:gd name="T69" fmla="*/ 311 h 534"/>
                        <a:gd name="T70" fmla="*/ 1000 w 1027"/>
                        <a:gd name="T71" fmla="*/ 354 h 534"/>
                        <a:gd name="T72" fmla="*/ 998 w 1027"/>
                        <a:gd name="T73" fmla="*/ 356 h 534"/>
                        <a:gd name="T74" fmla="*/ 990 w 1027"/>
                        <a:gd name="T75" fmla="*/ 365 h 534"/>
                        <a:gd name="T76" fmla="*/ 977 w 1027"/>
                        <a:gd name="T77" fmla="*/ 378 h 534"/>
                        <a:gd name="T78" fmla="*/ 963 w 1027"/>
                        <a:gd name="T79" fmla="*/ 395 h 534"/>
                        <a:gd name="T80" fmla="*/ 942 w 1027"/>
                        <a:gd name="T81" fmla="*/ 413 h 534"/>
                        <a:gd name="T82" fmla="*/ 920 w 1027"/>
                        <a:gd name="T83" fmla="*/ 432 h 534"/>
                        <a:gd name="T84" fmla="*/ 894 w 1027"/>
                        <a:gd name="T85" fmla="*/ 449 h 534"/>
                        <a:gd name="T86" fmla="*/ 864 w 1027"/>
                        <a:gd name="T87" fmla="*/ 463 h 534"/>
                        <a:gd name="T88" fmla="*/ 751 w 1027"/>
                        <a:gd name="T89" fmla="*/ 534 h 534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60000 65536"/>
                        <a:gd name="T100" fmla="*/ 0 60000 65536"/>
                        <a:gd name="T101" fmla="*/ 0 60000 65536"/>
                        <a:gd name="T102" fmla="*/ 0 60000 65536"/>
                        <a:gd name="T103" fmla="*/ 0 60000 65536"/>
                        <a:gd name="T104" fmla="*/ 0 60000 65536"/>
                        <a:gd name="T105" fmla="*/ 0 60000 65536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w 1027"/>
                        <a:gd name="T136" fmla="*/ 0 h 534"/>
                        <a:gd name="T137" fmla="*/ 1027 w 1027"/>
                        <a:gd name="T138" fmla="*/ 534 h 534"/>
                      </a:gdLst>
                      <a:ahLst/>
                      <a:cxnLst>
                        <a:cxn ang="T90">
                          <a:pos x="T0" y="T1"/>
                        </a:cxn>
                        <a:cxn ang="T91">
                          <a:pos x="T2" y="T3"/>
                        </a:cxn>
                        <a:cxn ang="T92">
                          <a:pos x="T4" y="T5"/>
                        </a:cxn>
                        <a:cxn ang="T93">
                          <a:pos x="T6" y="T7"/>
                        </a:cxn>
                        <a:cxn ang="T94">
                          <a:pos x="T8" y="T9"/>
                        </a:cxn>
                        <a:cxn ang="T95">
                          <a:pos x="T10" y="T11"/>
                        </a:cxn>
                        <a:cxn ang="T96">
                          <a:pos x="T12" y="T13"/>
                        </a:cxn>
                        <a:cxn ang="T97">
                          <a:pos x="T14" y="T15"/>
                        </a:cxn>
                        <a:cxn ang="T98">
                          <a:pos x="T16" y="T17"/>
                        </a:cxn>
                        <a:cxn ang="T99">
                          <a:pos x="T18" y="T19"/>
                        </a:cxn>
                        <a:cxn ang="T100">
                          <a:pos x="T20" y="T21"/>
                        </a:cxn>
                        <a:cxn ang="T101">
                          <a:pos x="T22" y="T23"/>
                        </a:cxn>
                        <a:cxn ang="T102">
                          <a:pos x="T24" y="T25"/>
                        </a:cxn>
                        <a:cxn ang="T103">
                          <a:pos x="T26" y="T27"/>
                        </a:cxn>
                        <a:cxn ang="T104">
                          <a:pos x="T28" y="T29"/>
                        </a:cxn>
                        <a:cxn ang="T105">
                          <a:pos x="T30" y="T31"/>
                        </a:cxn>
                        <a:cxn ang="T106">
                          <a:pos x="T32" y="T33"/>
                        </a:cxn>
                        <a:cxn ang="T107">
                          <a:pos x="T34" y="T35"/>
                        </a:cxn>
                        <a:cxn ang="T108">
                          <a:pos x="T36" y="T37"/>
                        </a:cxn>
                        <a:cxn ang="T109">
                          <a:pos x="T38" y="T39"/>
                        </a:cxn>
                        <a:cxn ang="T110">
                          <a:pos x="T40" y="T41"/>
                        </a:cxn>
                        <a:cxn ang="T111">
                          <a:pos x="T42" y="T43"/>
                        </a:cxn>
                        <a:cxn ang="T112">
                          <a:pos x="T44" y="T45"/>
                        </a:cxn>
                        <a:cxn ang="T113">
                          <a:pos x="T46" y="T47"/>
                        </a:cxn>
                        <a:cxn ang="T114">
                          <a:pos x="T48" y="T49"/>
                        </a:cxn>
                        <a:cxn ang="T115">
                          <a:pos x="T50" y="T51"/>
                        </a:cxn>
                        <a:cxn ang="T116">
                          <a:pos x="T52" y="T53"/>
                        </a:cxn>
                        <a:cxn ang="T117">
                          <a:pos x="T54" y="T55"/>
                        </a:cxn>
                        <a:cxn ang="T118">
                          <a:pos x="T56" y="T57"/>
                        </a:cxn>
                        <a:cxn ang="T119">
                          <a:pos x="T58" y="T59"/>
                        </a:cxn>
                        <a:cxn ang="T120">
                          <a:pos x="T60" y="T61"/>
                        </a:cxn>
                        <a:cxn ang="T121">
                          <a:pos x="T62" y="T63"/>
                        </a:cxn>
                        <a:cxn ang="T122">
                          <a:pos x="T64" y="T65"/>
                        </a:cxn>
                        <a:cxn ang="T123">
                          <a:pos x="T66" y="T67"/>
                        </a:cxn>
                        <a:cxn ang="T124">
                          <a:pos x="T68" y="T69"/>
                        </a:cxn>
                        <a:cxn ang="T125">
                          <a:pos x="T70" y="T71"/>
                        </a:cxn>
                        <a:cxn ang="T126">
                          <a:pos x="T72" y="T73"/>
                        </a:cxn>
                        <a:cxn ang="T127">
                          <a:pos x="T74" y="T75"/>
                        </a:cxn>
                        <a:cxn ang="T128">
                          <a:pos x="T76" y="T77"/>
                        </a:cxn>
                        <a:cxn ang="T129">
                          <a:pos x="T78" y="T79"/>
                        </a:cxn>
                        <a:cxn ang="T130">
                          <a:pos x="T80" y="T81"/>
                        </a:cxn>
                        <a:cxn ang="T131">
                          <a:pos x="T82" y="T83"/>
                        </a:cxn>
                        <a:cxn ang="T132">
                          <a:pos x="T84" y="T85"/>
                        </a:cxn>
                        <a:cxn ang="T133">
                          <a:pos x="T86" y="T87"/>
                        </a:cxn>
                        <a:cxn ang="T134">
                          <a:pos x="T88" y="T89"/>
                        </a:cxn>
                      </a:cxnLst>
                      <a:rect l="T135" t="T136" r="T137" b="T138"/>
                      <a:pathLst>
                        <a:path w="1027" h="534">
                          <a:moveTo>
                            <a:pt x="0" y="221"/>
                          </a:moveTo>
                          <a:lnTo>
                            <a:pt x="59" y="169"/>
                          </a:lnTo>
                          <a:lnTo>
                            <a:pt x="65" y="165"/>
                          </a:lnTo>
                          <a:lnTo>
                            <a:pt x="76" y="158"/>
                          </a:lnTo>
                          <a:lnTo>
                            <a:pt x="97" y="145"/>
                          </a:lnTo>
                          <a:lnTo>
                            <a:pt x="123" y="130"/>
                          </a:lnTo>
                          <a:lnTo>
                            <a:pt x="154" y="113"/>
                          </a:lnTo>
                          <a:lnTo>
                            <a:pt x="193" y="94"/>
                          </a:lnTo>
                          <a:lnTo>
                            <a:pt x="234" y="74"/>
                          </a:lnTo>
                          <a:lnTo>
                            <a:pt x="282" y="56"/>
                          </a:lnTo>
                          <a:lnTo>
                            <a:pt x="332" y="39"/>
                          </a:lnTo>
                          <a:lnTo>
                            <a:pt x="384" y="24"/>
                          </a:lnTo>
                          <a:lnTo>
                            <a:pt x="440" y="11"/>
                          </a:lnTo>
                          <a:lnTo>
                            <a:pt x="497" y="4"/>
                          </a:lnTo>
                          <a:lnTo>
                            <a:pt x="555" y="0"/>
                          </a:lnTo>
                          <a:lnTo>
                            <a:pt x="562" y="0"/>
                          </a:lnTo>
                          <a:lnTo>
                            <a:pt x="579" y="2"/>
                          </a:lnTo>
                          <a:lnTo>
                            <a:pt x="606" y="2"/>
                          </a:lnTo>
                          <a:lnTo>
                            <a:pt x="642" y="4"/>
                          </a:lnTo>
                          <a:lnTo>
                            <a:pt x="683" y="7"/>
                          </a:lnTo>
                          <a:lnTo>
                            <a:pt x="727" y="15"/>
                          </a:lnTo>
                          <a:lnTo>
                            <a:pt x="775" y="24"/>
                          </a:lnTo>
                          <a:lnTo>
                            <a:pt x="823" y="35"/>
                          </a:lnTo>
                          <a:lnTo>
                            <a:pt x="870" y="52"/>
                          </a:lnTo>
                          <a:lnTo>
                            <a:pt x="914" y="72"/>
                          </a:lnTo>
                          <a:lnTo>
                            <a:pt x="953" y="98"/>
                          </a:lnTo>
                          <a:lnTo>
                            <a:pt x="985" y="130"/>
                          </a:lnTo>
                          <a:lnTo>
                            <a:pt x="988" y="133"/>
                          </a:lnTo>
                          <a:lnTo>
                            <a:pt x="996" y="143"/>
                          </a:lnTo>
                          <a:lnTo>
                            <a:pt x="1005" y="159"/>
                          </a:lnTo>
                          <a:lnTo>
                            <a:pt x="1014" y="182"/>
                          </a:lnTo>
                          <a:lnTo>
                            <a:pt x="1024" y="208"/>
                          </a:lnTo>
                          <a:lnTo>
                            <a:pt x="1027" y="239"/>
                          </a:lnTo>
                          <a:lnTo>
                            <a:pt x="1027" y="274"/>
                          </a:lnTo>
                          <a:lnTo>
                            <a:pt x="1018" y="311"/>
                          </a:lnTo>
                          <a:lnTo>
                            <a:pt x="1000" y="354"/>
                          </a:lnTo>
                          <a:lnTo>
                            <a:pt x="998" y="356"/>
                          </a:lnTo>
                          <a:lnTo>
                            <a:pt x="990" y="365"/>
                          </a:lnTo>
                          <a:lnTo>
                            <a:pt x="977" y="378"/>
                          </a:lnTo>
                          <a:lnTo>
                            <a:pt x="963" y="395"/>
                          </a:lnTo>
                          <a:lnTo>
                            <a:pt x="942" y="413"/>
                          </a:lnTo>
                          <a:lnTo>
                            <a:pt x="920" y="432"/>
                          </a:lnTo>
                          <a:lnTo>
                            <a:pt x="894" y="449"/>
                          </a:lnTo>
                          <a:lnTo>
                            <a:pt x="864" y="463"/>
                          </a:lnTo>
                          <a:lnTo>
                            <a:pt x="751" y="534"/>
                          </a:lnTo>
                        </a:path>
                      </a:pathLst>
                    </a:cu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217" name="Freeform 251"/>
                    <p:cNvSpPr>
                      <a:spLocks/>
                    </p:cNvSpPr>
                    <p:nvPr/>
                  </p:nvSpPr>
                  <p:spPr bwMode="auto">
                    <a:xfrm>
                      <a:off x="2524" y="2521"/>
                      <a:ext cx="63" cy="64"/>
                    </a:xfrm>
                    <a:custGeom>
                      <a:avLst/>
                      <a:gdLst>
                        <a:gd name="T0" fmla="*/ 45 w 63"/>
                        <a:gd name="T1" fmla="*/ 63 h 64"/>
                        <a:gd name="T2" fmla="*/ 58 w 63"/>
                        <a:gd name="T3" fmla="*/ 51 h 64"/>
                        <a:gd name="T4" fmla="*/ 63 w 63"/>
                        <a:gd name="T5" fmla="*/ 37 h 64"/>
                        <a:gd name="T6" fmla="*/ 60 w 63"/>
                        <a:gd name="T7" fmla="*/ 18 h 64"/>
                        <a:gd name="T8" fmla="*/ 49 w 63"/>
                        <a:gd name="T9" fmla="*/ 5 h 64"/>
                        <a:gd name="T10" fmla="*/ 34 w 63"/>
                        <a:gd name="T11" fmla="*/ 0 h 64"/>
                        <a:gd name="T12" fmla="*/ 17 w 63"/>
                        <a:gd name="T13" fmla="*/ 1 h 64"/>
                        <a:gd name="T14" fmla="*/ 6 w 63"/>
                        <a:gd name="T15" fmla="*/ 13 h 64"/>
                        <a:gd name="T16" fmla="*/ 0 w 63"/>
                        <a:gd name="T17" fmla="*/ 27 h 64"/>
                        <a:gd name="T18" fmla="*/ 4 w 63"/>
                        <a:gd name="T19" fmla="*/ 44 h 64"/>
                        <a:gd name="T20" fmla="*/ 13 w 63"/>
                        <a:gd name="T21" fmla="*/ 59 h 64"/>
                        <a:gd name="T22" fmla="*/ 30 w 63"/>
                        <a:gd name="T23" fmla="*/ 64 h 64"/>
                        <a:gd name="T24" fmla="*/ 45 w 63"/>
                        <a:gd name="T25" fmla="*/ 63 h 64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w 63"/>
                        <a:gd name="T40" fmla="*/ 0 h 64"/>
                        <a:gd name="T41" fmla="*/ 63 w 63"/>
                        <a:gd name="T42" fmla="*/ 64 h 64"/>
                      </a:gdLst>
                      <a:ahLst/>
                      <a:cxnLst>
                        <a:cxn ang="T26">
                          <a:pos x="T0" y="T1"/>
                        </a:cxn>
                        <a:cxn ang="T27">
                          <a:pos x="T2" y="T3"/>
                        </a:cxn>
                        <a:cxn ang="T28">
                          <a:pos x="T4" y="T5"/>
                        </a:cxn>
                        <a:cxn ang="T29">
                          <a:pos x="T6" y="T7"/>
                        </a:cxn>
                        <a:cxn ang="T30">
                          <a:pos x="T8" y="T9"/>
                        </a:cxn>
                        <a:cxn ang="T31">
                          <a:pos x="T10" y="T11"/>
                        </a:cxn>
                        <a:cxn ang="T32">
                          <a:pos x="T12" y="T13"/>
                        </a:cxn>
                        <a:cxn ang="T33">
                          <a:pos x="T14" y="T15"/>
                        </a:cxn>
                        <a:cxn ang="T34">
                          <a:pos x="T16" y="T17"/>
                        </a:cxn>
                        <a:cxn ang="T35">
                          <a:pos x="T18" y="T19"/>
                        </a:cxn>
                        <a:cxn ang="T36">
                          <a:pos x="T20" y="T21"/>
                        </a:cxn>
                        <a:cxn ang="T37">
                          <a:pos x="T22" y="T23"/>
                        </a:cxn>
                        <a:cxn ang="T38">
                          <a:pos x="T24" y="T25"/>
                        </a:cxn>
                      </a:cxnLst>
                      <a:rect l="T39" t="T40" r="T41" b="T42"/>
                      <a:pathLst>
                        <a:path w="63" h="64">
                          <a:moveTo>
                            <a:pt x="45" y="63"/>
                          </a:moveTo>
                          <a:lnTo>
                            <a:pt x="58" y="51"/>
                          </a:lnTo>
                          <a:lnTo>
                            <a:pt x="63" y="37"/>
                          </a:lnTo>
                          <a:lnTo>
                            <a:pt x="60" y="18"/>
                          </a:lnTo>
                          <a:lnTo>
                            <a:pt x="49" y="5"/>
                          </a:lnTo>
                          <a:lnTo>
                            <a:pt x="34" y="0"/>
                          </a:lnTo>
                          <a:lnTo>
                            <a:pt x="17" y="1"/>
                          </a:lnTo>
                          <a:lnTo>
                            <a:pt x="6" y="13"/>
                          </a:lnTo>
                          <a:lnTo>
                            <a:pt x="0" y="27"/>
                          </a:lnTo>
                          <a:lnTo>
                            <a:pt x="4" y="44"/>
                          </a:lnTo>
                          <a:lnTo>
                            <a:pt x="13" y="59"/>
                          </a:lnTo>
                          <a:lnTo>
                            <a:pt x="30" y="64"/>
                          </a:lnTo>
                          <a:lnTo>
                            <a:pt x="45" y="63"/>
                          </a:lnTo>
                          <a:close/>
                        </a:path>
                      </a:pathLst>
                    </a:custGeom>
                    <a:solidFill>
                      <a:srgbClr val="D90000"/>
                    </a:solidFill>
                    <a:ln w="0">
                      <a:solidFill>
                        <a:srgbClr val="D9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218" name="Freeform 252"/>
                    <p:cNvSpPr>
                      <a:spLocks/>
                    </p:cNvSpPr>
                    <p:nvPr/>
                  </p:nvSpPr>
                  <p:spPr bwMode="auto">
                    <a:xfrm>
                      <a:off x="2524" y="2521"/>
                      <a:ext cx="63" cy="64"/>
                    </a:xfrm>
                    <a:custGeom>
                      <a:avLst/>
                      <a:gdLst>
                        <a:gd name="T0" fmla="*/ 45 w 63"/>
                        <a:gd name="T1" fmla="*/ 63 h 64"/>
                        <a:gd name="T2" fmla="*/ 58 w 63"/>
                        <a:gd name="T3" fmla="*/ 51 h 64"/>
                        <a:gd name="T4" fmla="*/ 63 w 63"/>
                        <a:gd name="T5" fmla="*/ 37 h 64"/>
                        <a:gd name="T6" fmla="*/ 60 w 63"/>
                        <a:gd name="T7" fmla="*/ 18 h 64"/>
                        <a:gd name="T8" fmla="*/ 49 w 63"/>
                        <a:gd name="T9" fmla="*/ 5 h 64"/>
                        <a:gd name="T10" fmla="*/ 34 w 63"/>
                        <a:gd name="T11" fmla="*/ 0 h 64"/>
                        <a:gd name="T12" fmla="*/ 17 w 63"/>
                        <a:gd name="T13" fmla="*/ 1 h 64"/>
                        <a:gd name="T14" fmla="*/ 6 w 63"/>
                        <a:gd name="T15" fmla="*/ 13 h 64"/>
                        <a:gd name="T16" fmla="*/ 0 w 63"/>
                        <a:gd name="T17" fmla="*/ 27 h 64"/>
                        <a:gd name="T18" fmla="*/ 4 w 63"/>
                        <a:gd name="T19" fmla="*/ 44 h 64"/>
                        <a:gd name="T20" fmla="*/ 13 w 63"/>
                        <a:gd name="T21" fmla="*/ 59 h 64"/>
                        <a:gd name="T22" fmla="*/ 30 w 63"/>
                        <a:gd name="T23" fmla="*/ 64 h 64"/>
                        <a:gd name="T24" fmla="*/ 45 w 63"/>
                        <a:gd name="T25" fmla="*/ 63 h 64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w 63"/>
                        <a:gd name="T40" fmla="*/ 0 h 64"/>
                        <a:gd name="T41" fmla="*/ 63 w 63"/>
                        <a:gd name="T42" fmla="*/ 64 h 64"/>
                      </a:gdLst>
                      <a:ahLst/>
                      <a:cxnLst>
                        <a:cxn ang="T26">
                          <a:pos x="T0" y="T1"/>
                        </a:cxn>
                        <a:cxn ang="T27">
                          <a:pos x="T2" y="T3"/>
                        </a:cxn>
                        <a:cxn ang="T28">
                          <a:pos x="T4" y="T5"/>
                        </a:cxn>
                        <a:cxn ang="T29">
                          <a:pos x="T6" y="T7"/>
                        </a:cxn>
                        <a:cxn ang="T30">
                          <a:pos x="T8" y="T9"/>
                        </a:cxn>
                        <a:cxn ang="T31">
                          <a:pos x="T10" y="T11"/>
                        </a:cxn>
                        <a:cxn ang="T32">
                          <a:pos x="T12" y="T13"/>
                        </a:cxn>
                        <a:cxn ang="T33">
                          <a:pos x="T14" y="T15"/>
                        </a:cxn>
                        <a:cxn ang="T34">
                          <a:pos x="T16" y="T17"/>
                        </a:cxn>
                        <a:cxn ang="T35">
                          <a:pos x="T18" y="T19"/>
                        </a:cxn>
                        <a:cxn ang="T36">
                          <a:pos x="T20" y="T21"/>
                        </a:cxn>
                        <a:cxn ang="T37">
                          <a:pos x="T22" y="T23"/>
                        </a:cxn>
                        <a:cxn ang="T38">
                          <a:pos x="T24" y="T25"/>
                        </a:cxn>
                      </a:cxnLst>
                      <a:rect l="T39" t="T40" r="T41" b="T42"/>
                      <a:pathLst>
                        <a:path w="63" h="64">
                          <a:moveTo>
                            <a:pt x="45" y="63"/>
                          </a:moveTo>
                          <a:lnTo>
                            <a:pt x="58" y="51"/>
                          </a:lnTo>
                          <a:lnTo>
                            <a:pt x="63" y="37"/>
                          </a:lnTo>
                          <a:lnTo>
                            <a:pt x="60" y="18"/>
                          </a:lnTo>
                          <a:lnTo>
                            <a:pt x="49" y="5"/>
                          </a:lnTo>
                          <a:lnTo>
                            <a:pt x="34" y="0"/>
                          </a:lnTo>
                          <a:lnTo>
                            <a:pt x="17" y="1"/>
                          </a:lnTo>
                          <a:lnTo>
                            <a:pt x="6" y="13"/>
                          </a:lnTo>
                          <a:lnTo>
                            <a:pt x="0" y="27"/>
                          </a:lnTo>
                          <a:lnTo>
                            <a:pt x="4" y="44"/>
                          </a:lnTo>
                          <a:lnTo>
                            <a:pt x="13" y="59"/>
                          </a:lnTo>
                          <a:lnTo>
                            <a:pt x="30" y="64"/>
                          </a:lnTo>
                          <a:lnTo>
                            <a:pt x="45" y="63"/>
                          </a:lnTo>
                        </a:path>
                      </a:pathLst>
                    </a:cu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219" name="Line 254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350" y="2569"/>
                      <a:ext cx="185" cy="111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220" name="Freeform 296"/>
                    <p:cNvSpPr>
                      <a:spLocks/>
                    </p:cNvSpPr>
                    <p:nvPr/>
                  </p:nvSpPr>
                  <p:spPr bwMode="auto">
                    <a:xfrm>
                      <a:off x="2343" y="2530"/>
                      <a:ext cx="235" cy="172"/>
                    </a:xfrm>
                    <a:custGeom>
                      <a:avLst/>
                      <a:gdLst>
                        <a:gd name="T0" fmla="*/ 40 w 235"/>
                        <a:gd name="T1" fmla="*/ 172 h 172"/>
                        <a:gd name="T2" fmla="*/ 235 w 235"/>
                        <a:gd name="T3" fmla="*/ 54 h 172"/>
                        <a:gd name="T4" fmla="*/ 235 w 235"/>
                        <a:gd name="T5" fmla="*/ 33 h 172"/>
                        <a:gd name="T6" fmla="*/ 231 w 235"/>
                        <a:gd name="T7" fmla="*/ 18 h 172"/>
                        <a:gd name="T8" fmla="*/ 224 w 235"/>
                        <a:gd name="T9" fmla="*/ 9 h 172"/>
                        <a:gd name="T10" fmla="*/ 217 w 235"/>
                        <a:gd name="T11" fmla="*/ 4 h 172"/>
                        <a:gd name="T12" fmla="*/ 209 w 235"/>
                        <a:gd name="T13" fmla="*/ 2 h 172"/>
                        <a:gd name="T14" fmla="*/ 202 w 235"/>
                        <a:gd name="T15" fmla="*/ 0 h 172"/>
                        <a:gd name="T16" fmla="*/ 196 w 235"/>
                        <a:gd name="T17" fmla="*/ 0 h 172"/>
                        <a:gd name="T18" fmla="*/ 194 w 235"/>
                        <a:gd name="T19" fmla="*/ 2 h 172"/>
                        <a:gd name="T20" fmla="*/ 0 w 235"/>
                        <a:gd name="T21" fmla="*/ 119 h 172"/>
                        <a:gd name="T22" fmla="*/ 1 w 235"/>
                        <a:gd name="T23" fmla="*/ 117 h 172"/>
                        <a:gd name="T24" fmla="*/ 7 w 235"/>
                        <a:gd name="T25" fmla="*/ 115 h 172"/>
                        <a:gd name="T26" fmla="*/ 14 w 235"/>
                        <a:gd name="T27" fmla="*/ 113 h 172"/>
                        <a:gd name="T28" fmla="*/ 22 w 235"/>
                        <a:gd name="T29" fmla="*/ 111 h 172"/>
                        <a:gd name="T30" fmla="*/ 29 w 235"/>
                        <a:gd name="T31" fmla="*/ 113 h 172"/>
                        <a:gd name="T32" fmla="*/ 37 w 235"/>
                        <a:gd name="T33" fmla="*/ 119 h 172"/>
                        <a:gd name="T34" fmla="*/ 42 w 235"/>
                        <a:gd name="T35" fmla="*/ 130 h 172"/>
                        <a:gd name="T36" fmla="*/ 42 w 235"/>
                        <a:gd name="T37" fmla="*/ 146 h 172"/>
                        <a:gd name="T38" fmla="*/ 40 w 235"/>
                        <a:gd name="T39" fmla="*/ 172 h 172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w 235"/>
                        <a:gd name="T61" fmla="*/ 0 h 172"/>
                        <a:gd name="T62" fmla="*/ 235 w 235"/>
                        <a:gd name="T63" fmla="*/ 172 h 172"/>
                      </a:gdLst>
                      <a:ahLst/>
                      <a:cxnLst>
                        <a:cxn ang="T40">
                          <a:pos x="T0" y="T1"/>
                        </a:cxn>
                        <a:cxn ang="T41">
                          <a:pos x="T2" y="T3"/>
                        </a:cxn>
                        <a:cxn ang="T42">
                          <a:pos x="T4" y="T5"/>
                        </a:cxn>
                        <a:cxn ang="T43">
                          <a:pos x="T6" y="T7"/>
                        </a:cxn>
                        <a:cxn ang="T44">
                          <a:pos x="T8" y="T9"/>
                        </a:cxn>
                        <a:cxn ang="T45">
                          <a:pos x="T10" y="T11"/>
                        </a:cxn>
                        <a:cxn ang="T46">
                          <a:pos x="T12" y="T13"/>
                        </a:cxn>
                        <a:cxn ang="T47">
                          <a:pos x="T14" y="T15"/>
                        </a:cxn>
                        <a:cxn ang="T48">
                          <a:pos x="T16" y="T17"/>
                        </a:cxn>
                        <a:cxn ang="T49">
                          <a:pos x="T18" y="T19"/>
                        </a:cxn>
                        <a:cxn ang="T50">
                          <a:pos x="T20" y="T21"/>
                        </a:cxn>
                        <a:cxn ang="T51">
                          <a:pos x="T22" y="T23"/>
                        </a:cxn>
                        <a:cxn ang="T52">
                          <a:pos x="T24" y="T25"/>
                        </a:cxn>
                        <a:cxn ang="T53">
                          <a:pos x="T26" y="T27"/>
                        </a:cxn>
                        <a:cxn ang="T54">
                          <a:pos x="T28" y="T29"/>
                        </a:cxn>
                        <a:cxn ang="T55">
                          <a:pos x="T30" y="T31"/>
                        </a:cxn>
                        <a:cxn ang="T56">
                          <a:pos x="T32" y="T33"/>
                        </a:cxn>
                        <a:cxn ang="T57">
                          <a:pos x="T34" y="T35"/>
                        </a:cxn>
                        <a:cxn ang="T58">
                          <a:pos x="T36" y="T37"/>
                        </a:cxn>
                        <a:cxn ang="T59">
                          <a:pos x="T38" y="T39"/>
                        </a:cxn>
                      </a:cxnLst>
                      <a:rect l="T60" t="T61" r="T62" b="T63"/>
                      <a:pathLst>
                        <a:path w="235" h="172">
                          <a:moveTo>
                            <a:pt x="40" y="172"/>
                          </a:moveTo>
                          <a:lnTo>
                            <a:pt x="235" y="54"/>
                          </a:lnTo>
                          <a:lnTo>
                            <a:pt x="235" y="33"/>
                          </a:lnTo>
                          <a:lnTo>
                            <a:pt x="231" y="18"/>
                          </a:lnTo>
                          <a:lnTo>
                            <a:pt x="224" y="9"/>
                          </a:lnTo>
                          <a:lnTo>
                            <a:pt x="217" y="4"/>
                          </a:lnTo>
                          <a:lnTo>
                            <a:pt x="209" y="2"/>
                          </a:lnTo>
                          <a:lnTo>
                            <a:pt x="202" y="0"/>
                          </a:lnTo>
                          <a:lnTo>
                            <a:pt x="196" y="0"/>
                          </a:lnTo>
                          <a:lnTo>
                            <a:pt x="194" y="2"/>
                          </a:lnTo>
                          <a:lnTo>
                            <a:pt x="0" y="119"/>
                          </a:lnTo>
                          <a:lnTo>
                            <a:pt x="1" y="117"/>
                          </a:lnTo>
                          <a:lnTo>
                            <a:pt x="7" y="115"/>
                          </a:lnTo>
                          <a:lnTo>
                            <a:pt x="14" y="113"/>
                          </a:lnTo>
                          <a:lnTo>
                            <a:pt x="22" y="111"/>
                          </a:lnTo>
                          <a:lnTo>
                            <a:pt x="29" y="113"/>
                          </a:lnTo>
                          <a:lnTo>
                            <a:pt x="37" y="119"/>
                          </a:lnTo>
                          <a:lnTo>
                            <a:pt x="42" y="130"/>
                          </a:lnTo>
                          <a:lnTo>
                            <a:pt x="42" y="146"/>
                          </a:lnTo>
                          <a:lnTo>
                            <a:pt x="40" y="172"/>
                          </a:lnTo>
                          <a:close/>
                        </a:path>
                      </a:pathLst>
                    </a:custGeom>
                    <a:solidFill>
                      <a:srgbClr val="0000FF"/>
                    </a:solidFill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221" name="Freeform 297"/>
                    <p:cNvSpPr>
                      <a:spLocks/>
                    </p:cNvSpPr>
                    <p:nvPr/>
                  </p:nvSpPr>
                  <p:spPr bwMode="auto">
                    <a:xfrm>
                      <a:off x="2343" y="2530"/>
                      <a:ext cx="235" cy="172"/>
                    </a:xfrm>
                    <a:custGeom>
                      <a:avLst/>
                      <a:gdLst>
                        <a:gd name="T0" fmla="*/ 40 w 235"/>
                        <a:gd name="T1" fmla="*/ 172 h 172"/>
                        <a:gd name="T2" fmla="*/ 235 w 235"/>
                        <a:gd name="T3" fmla="*/ 54 h 172"/>
                        <a:gd name="T4" fmla="*/ 235 w 235"/>
                        <a:gd name="T5" fmla="*/ 33 h 172"/>
                        <a:gd name="T6" fmla="*/ 231 w 235"/>
                        <a:gd name="T7" fmla="*/ 18 h 172"/>
                        <a:gd name="T8" fmla="*/ 224 w 235"/>
                        <a:gd name="T9" fmla="*/ 9 h 172"/>
                        <a:gd name="T10" fmla="*/ 217 w 235"/>
                        <a:gd name="T11" fmla="*/ 4 h 172"/>
                        <a:gd name="T12" fmla="*/ 209 w 235"/>
                        <a:gd name="T13" fmla="*/ 2 h 172"/>
                        <a:gd name="T14" fmla="*/ 202 w 235"/>
                        <a:gd name="T15" fmla="*/ 0 h 172"/>
                        <a:gd name="T16" fmla="*/ 196 w 235"/>
                        <a:gd name="T17" fmla="*/ 0 h 172"/>
                        <a:gd name="T18" fmla="*/ 194 w 235"/>
                        <a:gd name="T19" fmla="*/ 2 h 172"/>
                        <a:gd name="T20" fmla="*/ 0 w 235"/>
                        <a:gd name="T21" fmla="*/ 119 h 172"/>
                        <a:gd name="T22" fmla="*/ 1 w 235"/>
                        <a:gd name="T23" fmla="*/ 117 h 172"/>
                        <a:gd name="T24" fmla="*/ 7 w 235"/>
                        <a:gd name="T25" fmla="*/ 115 h 172"/>
                        <a:gd name="T26" fmla="*/ 14 w 235"/>
                        <a:gd name="T27" fmla="*/ 113 h 172"/>
                        <a:gd name="T28" fmla="*/ 22 w 235"/>
                        <a:gd name="T29" fmla="*/ 111 h 172"/>
                        <a:gd name="T30" fmla="*/ 29 w 235"/>
                        <a:gd name="T31" fmla="*/ 113 h 172"/>
                        <a:gd name="T32" fmla="*/ 37 w 235"/>
                        <a:gd name="T33" fmla="*/ 119 h 172"/>
                        <a:gd name="T34" fmla="*/ 42 w 235"/>
                        <a:gd name="T35" fmla="*/ 130 h 172"/>
                        <a:gd name="T36" fmla="*/ 42 w 235"/>
                        <a:gd name="T37" fmla="*/ 146 h 172"/>
                        <a:gd name="T38" fmla="*/ 40 w 235"/>
                        <a:gd name="T39" fmla="*/ 172 h 172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w 235"/>
                        <a:gd name="T61" fmla="*/ 0 h 172"/>
                        <a:gd name="T62" fmla="*/ 235 w 235"/>
                        <a:gd name="T63" fmla="*/ 172 h 172"/>
                      </a:gdLst>
                      <a:ahLst/>
                      <a:cxnLst>
                        <a:cxn ang="T40">
                          <a:pos x="T0" y="T1"/>
                        </a:cxn>
                        <a:cxn ang="T41">
                          <a:pos x="T2" y="T3"/>
                        </a:cxn>
                        <a:cxn ang="T42">
                          <a:pos x="T4" y="T5"/>
                        </a:cxn>
                        <a:cxn ang="T43">
                          <a:pos x="T6" y="T7"/>
                        </a:cxn>
                        <a:cxn ang="T44">
                          <a:pos x="T8" y="T9"/>
                        </a:cxn>
                        <a:cxn ang="T45">
                          <a:pos x="T10" y="T11"/>
                        </a:cxn>
                        <a:cxn ang="T46">
                          <a:pos x="T12" y="T13"/>
                        </a:cxn>
                        <a:cxn ang="T47">
                          <a:pos x="T14" y="T15"/>
                        </a:cxn>
                        <a:cxn ang="T48">
                          <a:pos x="T16" y="T17"/>
                        </a:cxn>
                        <a:cxn ang="T49">
                          <a:pos x="T18" y="T19"/>
                        </a:cxn>
                        <a:cxn ang="T50">
                          <a:pos x="T20" y="T21"/>
                        </a:cxn>
                        <a:cxn ang="T51">
                          <a:pos x="T22" y="T23"/>
                        </a:cxn>
                        <a:cxn ang="T52">
                          <a:pos x="T24" y="T25"/>
                        </a:cxn>
                        <a:cxn ang="T53">
                          <a:pos x="T26" y="T27"/>
                        </a:cxn>
                        <a:cxn ang="T54">
                          <a:pos x="T28" y="T29"/>
                        </a:cxn>
                        <a:cxn ang="T55">
                          <a:pos x="T30" y="T31"/>
                        </a:cxn>
                        <a:cxn ang="T56">
                          <a:pos x="T32" y="T33"/>
                        </a:cxn>
                        <a:cxn ang="T57">
                          <a:pos x="T34" y="T35"/>
                        </a:cxn>
                        <a:cxn ang="T58">
                          <a:pos x="T36" y="T37"/>
                        </a:cxn>
                        <a:cxn ang="T59">
                          <a:pos x="T38" y="T39"/>
                        </a:cxn>
                      </a:cxnLst>
                      <a:rect l="T60" t="T61" r="T62" b="T63"/>
                      <a:pathLst>
                        <a:path w="235" h="172">
                          <a:moveTo>
                            <a:pt x="40" y="172"/>
                          </a:moveTo>
                          <a:lnTo>
                            <a:pt x="235" y="54"/>
                          </a:lnTo>
                          <a:lnTo>
                            <a:pt x="235" y="33"/>
                          </a:lnTo>
                          <a:lnTo>
                            <a:pt x="231" y="18"/>
                          </a:lnTo>
                          <a:lnTo>
                            <a:pt x="224" y="9"/>
                          </a:lnTo>
                          <a:lnTo>
                            <a:pt x="217" y="4"/>
                          </a:lnTo>
                          <a:lnTo>
                            <a:pt x="209" y="2"/>
                          </a:lnTo>
                          <a:lnTo>
                            <a:pt x="202" y="0"/>
                          </a:lnTo>
                          <a:lnTo>
                            <a:pt x="196" y="0"/>
                          </a:lnTo>
                          <a:lnTo>
                            <a:pt x="194" y="2"/>
                          </a:lnTo>
                          <a:lnTo>
                            <a:pt x="0" y="119"/>
                          </a:lnTo>
                          <a:lnTo>
                            <a:pt x="1" y="117"/>
                          </a:lnTo>
                          <a:lnTo>
                            <a:pt x="7" y="115"/>
                          </a:lnTo>
                          <a:lnTo>
                            <a:pt x="14" y="113"/>
                          </a:lnTo>
                          <a:lnTo>
                            <a:pt x="22" y="111"/>
                          </a:lnTo>
                          <a:lnTo>
                            <a:pt x="29" y="113"/>
                          </a:lnTo>
                          <a:lnTo>
                            <a:pt x="37" y="119"/>
                          </a:lnTo>
                          <a:lnTo>
                            <a:pt x="42" y="130"/>
                          </a:lnTo>
                          <a:lnTo>
                            <a:pt x="42" y="146"/>
                          </a:lnTo>
                          <a:lnTo>
                            <a:pt x="40" y="172"/>
                          </a:lnTo>
                        </a:path>
                      </a:pathLst>
                    </a:custGeom>
                    <a:noFill/>
                    <a:ln w="11113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222" name="Freeform 298"/>
                    <p:cNvSpPr>
                      <a:spLocks/>
                    </p:cNvSpPr>
                    <p:nvPr/>
                  </p:nvSpPr>
                  <p:spPr bwMode="auto">
                    <a:xfrm>
                      <a:off x="2348" y="2532"/>
                      <a:ext cx="228" cy="165"/>
                    </a:xfrm>
                    <a:custGeom>
                      <a:avLst/>
                      <a:gdLst>
                        <a:gd name="T0" fmla="*/ 191 w 228"/>
                        <a:gd name="T1" fmla="*/ 0 h 165"/>
                        <a:gd name="T2" fmla="*/ 193 w 228"/>
                        <a:gd name="T3" fmla="*/ 0 h 165"/>
                        <a:gd name="T4" fmla="*/ 200 w 228"/>
                        <a:gd name="T5" fmla="*/ 0 h 165"/>
                        <a:gd name="T6" fmla="*/ 208 w 228"/>
                        <a:gd name="T7" fmla="*/ 2 h 165"/>
                        <a:gd name="T8" fmla="*/ 215 w 228"/>
                        <a:gd name="T9" fmla="*/ 5 h 165"/>
                        <a:gd name="T10" fmla="*/ 223 w 228"/>
                        <a:gd name="T11" fmla="*/ 15 h 165"/>
                        <a:gd name="T12" fmla="*/ 228 w 228"/>
                        <a:gd name="T13" fmla="*/ 28 h 165"/>
                        <a:gd name="T14" fmla="*/ 228 w 228"/>
                        <a:gd name="T15" fmla="*/ 48 h 165"/>
                        <a:gd name="T16" fmla="*/ 35 w 228"/>
                        <a:gd name="T17" fmla="*/ 165 h 165"/>
                        <a:gd name="T18" fmla="*/ 39 w 228"/>
                        <a:gd name="T19" fmla="*/ 142 h 165"/>
                        <a:gd name="T20" fmla="*/ 37 w 228"/>
                        <a:gd name="T21" fmla="*/ 128 h 165"/>
                        <a:gd name="T22" fmla="*/ 34 w 228"/>
                        <a:gd name="T23" fmla="*/ 118 h 165"/>
                        <a:gd name="T24" fmla="*/ 28 w 228"/>
                        <a:gd name="T25" fmla="*/ 113 h 165"/>
                        <a:gd name="T26" fmla="*/ 21 w 228"/>
                        <a:gd name="T27" fmla="*/ 111 h 165"/>
                        <a:gd name="T28" fmla="*/ 13 w 228"/>
                        <a:gd name="T29" fmla="*/ 111 h 165"/>
                        <a:gd name="T30" fmla="*/ 6 w 228"/>
                        <a:gd name="T31" fmla="*/ 113 h 165"/>
                        <a:gd name="T32" fmla="*/ 2 w 228"/>
                        <a:gd name="T33" fmla="*/ 115 h 165"/>
                        <a:gd name="T34" fmla="*/ 0 w 228"/>
                        <a:gd name="T35" fmla="*/ 115 h 165"/>
                        <a:gd name="T36" fmla="*/ 191 w 228"/>
                        <a:gd name="T37" fmla="*/ 0 h 165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w 228"/>
                        <a:gd name="T58" fmla="*/ 0 h 165"/>
                        <a:gd name="T59" fmla="*/ 228 w 228"/>
                        <a:gd name="T60" fmla="*/ 165 h 165"/>
                      </a:gdLst>
                      <a:ahLst/>
                      <a:cxnLst>
                        <a:cxn ang="T38">
                          <a:pos x="T0" y="T1"/>
                        </a:cxn>
                        <a:cxn ang="T39">
                          <a:pos x="T2" y="T3"/>
                        </a:cxn>
                        <a:cxn ang="T40">
                          <a:pos x="T4" y="T5"/>
                        </a:cxn>
                        <a:cxn ang="T41">
                          <a:pos x="T6" y="T7"/>
                        </a:cxn>
                        <a:cxn ang="T42">
                          <a:pos x="T8" y="T9"/>
                        </a:cxn>
                        <a:cxn ang="T43">
                          <a:pos x="T10" y="T11"/>
                        </a:cxn>
                        <a:cxn ang="T44">
                          <a:pos x="T12" y="T13"/>
                        </a:cxn>
                        <a:cxn ang="T45">
                          <a:pos x="T14" y="T15"/>
                        </a:cxn>
                        <a:cxn ang="T46">
                          <a:pos x="T16" y="T17"/>
                        </a:cxn>
                        <a:cxn ang="T47">
                          <a:pos x="T18" y="T19"/>
                        </a:cxn>
                        <a:cxn ang="T48">
                          <a:pos x="T20" y="T21"/>
                        </a:cxn>
                        <a:cxn ang="T49">
                          <a:pos x="T22" y="T23"/>
                        </a:cxn>
                        <a:cxn ang="T50">
                          <a:pos x="T24" y="T25"/>
                        </a:cxn>
                        <a:cxn ang="T51">
                          <a:pos x="T26" y="T27"/>
                        </a:cxn>
                        <a:cxn ang="T52">
                          <a:pos x="T28" y="T29"/>
                        </a:cxn>
                        <a:cxn ang="T53">
                          <a:pos x="T30" y="T31"/>
                        </a:cxn>
                        <a:cxn ang="T54">
                          <a:pos x="T32" y="T33"/>
                        </a:cxn>
                        <a:cxn ang="T55">
                          <a:pos x="T34" y="T35"/>
                        </a:cxn>
                        <a:cxn ang="T56">
                          <a:pos x="T36" y="T37"/>
                        </a:cxn>
                      </a:cxnLst>
                      <a:rect l="T57" t="T58" r="T59" b="T60"/>
                      <a:pathLst>
                        <a:path w="228" h="165">
                          <a:moveTo>
                            <a:pt x="191" y="0"/>
                          </a:moveTo>
                          <a:lnTo>
                            <a:pt x="193" y="0"/>
                          </a:lnTo>
                          <a:lnTo>
                            <a:pt x="200" y="0"/>
                          </a:lnTo>
                          <a:lnTo>
                            <a:pt x="208" y="2"/>
                          </a:lnTo>
                          <a:lnTo>
                            <a:pt x="215" y="5"/>
                          </a:lnTo>
                          <a:lnTo>
                            <a:pt x="223" y="15"/>
                          </a:lnTo>
                          <a:lnTo>
                            <a:pt x="228" y="28"/>
                          </a:lnTo>
                          <a:lnTo>
                            <a:pt x="228" y="48"/>
                          </a:lnTo>
                          <a:lnTo>
                            <a:pt x="35" y="165"/>
                          </a:lnTo>
                          <a:lnTo>
                            <a:pt x="39" y="142"/>
                          </a:lnTo>
                          <a:lnTo>
                            <a:pt x="37" y="128"/>
                          </a:lnTo>
                          <a:lnTo>
                            <a:pt x="34" y="118"/>
                          </a:lnTo>
                          <a:lnTo>
                            <a:pt x="28" y="113"/>
                          </a:lnTo>
                          <a:lnTo>
                            <a:pt x="21" y="111"/>
                          </a:lnTo>
                          <a:lnTo>
                            <a:pt x="13" y="111"/>
                          </a:lnTo>
                          <a:lnTo>
                            <a:pt x="6" y="113"/>
                          </a:lnTo>
                          <a:lnTo>
                            <a:pt x="2" y="115"/>
                          </a:lnTo>
                          <a:lnTo>
                            <a:pt x="0" y="115"/>
                          </a:lnTo>
                          <a:lnTo>
                            <a:pt x="191" y="0"/>
                          </a:lnTo>
                          <a:close/>
                        </a:path>
                      </a:pathLst>
                    </a:custGeom>
                    <a:solidFill>
                      <a:srgbClr val="2424FF"/>
                    </a:solidFill>
                    <a:ln w="0">
                      <a:solidFill>
                        <a:srgbClr val="2424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223" name="Freeform 299"/>
                    <p:cNvSpPr>
                      <a:spLocks/>
                    </p:cNvSpPr>
                    <p:nvPr/>
                  </p:nvSpPr>
                  <p:spPr bwMode="auto">
                    <a:xfrm>
                      <a:off x="2354" y="2532"/>
                      <a:ext cx="220" cy="159"/>
                    </a:xfrm>
                    <a:custGeom>
                      <a:avLst/>
                      <a:gdLst>
                        <a:gd name="T0" fmla="*/ 187 w 220"/>
                        <a:gd name="T1" fmla="*/ 0 h 159"/>
                        <a:gd name="T2" fmla="*/ 189 w 220"/>
                        <a:gd name="T3" fmla="*/ 0 h 159"/>
                        <a:gd name="T4" fmla="*/ 194 w 220"/>
                        <a:gd name="T5" fmla="*/ 0 h 159"/>
                        <a:gd name="T6" fmla="*/ 202 w 220"/>
                        <a:gd name="T7" fmla="*/ 2 h 159"/>
                        <a:gd name="T8" fmla="*/ 209 w 220"/>
                        <a:gd name="T9" fmla="*/ 7 h 159"/>
                        <a:gd name="T10" fmla="*/ 217 w 220"/>
                        <a:gd name="T11" fmla="*/ 15 h 159"/>
                        <a:gd name="T12" fmla="*/ 220 w 220"/>
                        <a:gd name="T13" fmla="*/ 26 h 159"/>
                        <a:gd name="T14" fmla="*/ 220 w 220"/>
                        <a:gd name="T15" fmla="*/ 44 h 159"/>
                        <a:gd name="T16" fmla="*/ 31 w 220"/>
                        <a:gd name="T17" fmla="*/ 159 h 159"/>
                        <a:gd name="T18" fmla="*/ 33 w 220"/>
                        <a:gd name="T19" fmla="*/ 139 h 159"/>
                        <a:gd name="T20" fmla="*/ 31 w 220"/>
                        <a:gd name="T21" fmla="*/ 126 h 159"/>
                        <a:gd name="T22" fmla="*/ 28 w 220"/>
                        <a:gd name="T23" fmla="*/ 117 h 159"/>
                        <a:gd name="T24" fmla="*/ 20 w 220"/>
                        <a:gd name="T25" fmla="*/ 113 h 159"/>
                        <a:gd name="T26" fmla="*/ 13 w 220"/>
                        <a:gd name="T27" fmla="*/ 111 h 159"/>
                        <a:gd name="T28" fmla="*/ 5 w 220"/>
                        <a:gd name="T29" fmla="*/ 113 h 159"/>
                        <a:gd name="T30" fmla="*/ 2 w 220"/>
                        <a:gd name="T31" fmla="*/ 115 h 159"/>
                        <a:gd name="T32" fmla="*/ 0 w 220"/>
                        <a:gd name="T33" fmla="*/ 115 h 159"/>
                        <a:gd name="T34" fmla="*/ 187 w 220"/>
                        <a:gd name="T35" fmla="*/ 0 h 159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w 220"/>
                        <a:gd name="T55" fmla="*/ 0 h 159"/>
                        <a:gd name="T56" fmla="*/ 220 w 220"/>
                        <a:gd name="T57" fmla="*/ 159 h 159"/>
                      </a:gdLst>
                      <a:ahLst/>
                      <a:cxnLst>
                        <a:cxn ang="T36">
                          <a:pos x="T0" y="T1"/>
                        </a:cxn>
                        <a:cxn ang="T37">
                          <a:pos x="T2" y="T3"/>
                        </a:cxn>
                        <a:cxn ang="T38">
                          <a:pos x="T4" y="T5"/>
                        </a:cxn>
                        <a:cxn ang="T39">
                          <a:pos x="T6" y="T7"/>
                        </a:cxn>
                        <a:cxn ang="T40">
                          <a:pos x="T8" y="T9"/>
                        </a:cxn>
                        <a:cxn ang="T41">
                          <a:pos x="T10" y="T11"/>
                        </a:cxn>
                        <a:cxn ang="T42">
                          <a:pos x="T12" y="T13"/>
                        </a:cxn>
                        <a:cxn ang="T43">
                          <a:pos x="T14" y="T15"/>
                        </a:cxn>
                        <a:cxn ang="T44">
                          <a:pos x="T16" y="T17"/>
                        </a:cxn>
                        <a:cxn ang="T45">
                          <a:pos x="T18" y="T19"/>
                        </a:cxn>
                        <a:cxn ang="T46">
                          <a:pos x="T20" y="T21"/>
                        </a:cxn>
                        <a:cxn ang="T47">
                          <a:pos x="T22" y="T23"/>
                        </a:cxn>
                        <a:cxn ang="T48">
                          <a:pos x="T24" y="T25"/>
                        </a:cxn>
                        <a:cxn ang="T49">
                          <a:pos x="T26" y="T27"/>
                        </a:cxn>
                        <a:cxn ang="T50">
                          <a:pos x="T28" y="T29"/>
                        </a:cxn>
                        <a:cxn ang="T51">
                          <a:pos x="T30" y="T31"/>
                        </a:cxn>
                        <a:cxn ang="T52">
                          <a:pos x="T32" y="T33"/>
                        </a:cxn>
                        <a:cxn ang="T53">
                          <a:pos x="T34" y="T35"/>
                        </a:cxn>
                      </a:cxnLst>
                      <a:rect l="T54" t="T55" r="T56" b="T57"/>
                      <a:pathLst>
                        <a:path w="220" h="159">
                          <a:moveTo>
                            <a:pt x="187" y="0"/>
                          </a:moveTo>
                          <a:lnTo>
                            <a:pt x="189" y="0"/>
                          </a:lnTo>
                          <a:lnTo>
                            <a:pt x="194" y="0"/>
                          </a:lnTo>
                          <a:lnTo>
                            <a:pt x="202" y="2"/>
                          </a:lnTo>
                          <a:lnTo>
                            <a:pt x="209" y="7"/>
                          </a:lnTo>
                          <a:lnTo>
                            <a:pt x="217" y="15"/>
                          </a:lnTo>
                          <a:lnTo>
                            <a:pt x="220" y="26"/>
                          </a:lnTo>
                          <a:lnTo>
                            <a:pt x="220" y="44"/>
                          </a:lnTo>
                          <a:lnTo>
                            <a:pt x="31" y="159"/>
                          </a:lnTo>
                          <a:lnTo>
                            <a:pt x="33" y="139"/>
                          </a:lnTo>
                          <a:lnTo>
                            <a:pt x="31" y="126"/>
                          </a:lnTo>
                          <a:lnTo>
                            <a:pt x="28" y="117"/>
                          </a:lnTo>
                          <a:lnTo>
                            <a:pt x="20" y="113"/>
                          </a:lnTo>
                          <a:lnTo>
                            <a:pt x="13" y="111"/>
                          </a:lnTo>
                          <a:lnTo>
                            <a:pt x="5" y="113"/>
                          </a:lnTo>
                          <a:lnTo>
                            <a:pt x="2" y="115"/>
                          </a:lnTo>
                          <a:lnTo>
                            <a:pt x="0" y="115"/>
                          </a:lnTo>
                          <a:lnTo>
                            <a:pt x="187" y="0"/>
                          </a:lnTo>
                          <a:close/>
                        </a:path>
                      </a:pathLst>
                    </a:custGeom>
                    <a:solidFill>
                      <a:srgbClr val="4949FF"/>
                    </a:solidFill>
                    <a:ln w="0">
                      <a:solidFill>
                        <a:srgbClr val="4949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224" name="Freeform 300"/>
                    <p:cNvSpPr>
                      <a:spLocks/>
                    </p:cNvSpPr>
                    <p:nvPr/>
                  </p:nvSpPr>
                  <p:spPr bwMode="auto">
                    <a:xfrm>
                      <a:off x="2359" y="2532"/>
                      <a:ext cx="215" cy="154"/>
                    </a:xfrm>
                    <a:custGeom>
                      <a:avLst/>
                      <a:gdLst>
                        <a:gd name="T0" fmla="*/ 184 w 215"/>
                        <a:gd name="T1" fmla="*/ 0 h 154"/>
                        <a:gd name="T2" fmla="*/ 188 w 215"/>
                        <a:gd name="T3" fmla="*/ 0 h 154"/>
                        <a:gd name="T4" fmla="*/ 193 w 215"/>
                        <a:gd name="T5" fmla="*/ 2 h 154"/>
                        <a:gd name="T6" fmla="*/ 201 w 215"/>
                        <a:gd name="T7" fmla="*/ 5 h 154"/>
                        <a:gd name="T8" fmla="*/ 210 w 215"/>
                        <a:gd name="T9" fmla="*/ 11 h 154"/>
                        <a:gd name="T10" fmla="*/ 214 w 215"/>
                        <a:gd name="T11" fmla="*/ 24 h 154"/>
                        <a:gd name="T12" fmla="*/ 215 w 215"/>
                        <a:gd name="T13" fmla="*/ 40 h 154"/>
                        <a:gd name="T14" fmla="*/ 28 w 215"/>
                        <a:gd name="T15" fmla="*/ 154 h 154"/>
                        <a:gd name="T16" fmla="*/ 30 w 215"/>
                        <a:gd name="T17" fmla="*/ 135 h 154"/>
                        <a:gd name="T18" fmla="*/ 26 w 215"/>
                        <a:gd name="T19" fmla="*/ 124 h 154"/>
                        <a:gd name="T20" fmla="*/ 21 w 215"/>
                        <a:gd name="T21" fmla="*/ 117 h 154"/>
                        <a:gd name="T22" fmla="*/ 13 w 215"/>
                        <a:gd name="T23" fmla="*/ 113 h 154"/>
                        <a:gd name="T24" fmla="*/ 8 w 215"/>
                        <a:gd name="T25" fmla="*/ 113 h 154"/>
                        <a:gd name="T26" fmla="*/ 2 w 215"/>
                        <a:gd name="T27" fmla="*/ 113 h 154"/>
                        <a:gd name="T28" fmla="*/ 0 w 215"/>
                        <a:gd name="T29" fmla="*/ 113 h 154"/>
                        <a:gd name="T30" fmla="*/ 184 w 215"/>
                        <a:gd name="T31" fmla="*/ 0 h 154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w 215"/>
                        <a:gd name="T49" fmla="*/ 0 h 154"/>
                        <a:gd name="T50" fmla="*/ 215 w 215"/>
                        <a:gd name="T51" fmla="*/ 154 h 154"/>
                      </a:gdLst>
                      <a:ahLst/>
                      <a:cxnLst>
                        <a:cxn ang="T32">
                          <a:pos x="T0" y="T1"/>
                        </a:cxn>
                        <a:cxn ang="T33">
                          <a:pos x="T2" y="T3"/>
                        </a:cxn>
                        <a:cxn ang="T34">
                          <a:pos x="T4" y="T5"/>
                        </a:cxn>
                        <a:cxn ang="T35">
                          <a:pos x="T6" y="T7"/>
                        </a:cxn>
                        <a:cxn ang="T36">
                          <a:pos x="T8" y="T9"/>
                        </a:cxn>
                        <a:cxn ang="T37">
                          <a:pos x="T10" y="T11"/>
                        </a:cxn>
                        <a:cxn ang="T38">
                          <a:pos x="T12" y="T13"/>
                        </a:cxn>
                        <a:cxn ang="T39">
                          <a:pos x="T14" y="T15"/>
                        </a:cxn>
                        <a:cxn ang="T40">
                          <a:pos x="T16" y="T17"/>
                        </a:cxn>
                        <a:cxn ang="T41">
                          <a:pos x="T18" y="T19"/>
                        </a:cxn>
                        <a:cxn ang="T42">
                          <a:pos x="T20" y="T21"/>
                        </a:cxn>
                        <a:cxn ang="T43">
                          <a:pos x="T22" y="T23"/>
                        </a:cxn>
                        <a:cxn ang="T44">
                          <a:pos x="T24" y="T25"/>
                        </a:cxn>
                        <a:cxn ang="T45">
                          <a:pos x="T26" y="T27"/>
                        </a:cxn>
                        <a:cxn ang="T46">
                          <a:pos x="T28" y="T29"/>
                        </a:cxn>
                        <a:cxn ang="T47">
                          <a:pos x="T30" y="T31"/>
                        </a:cxn>
                      </a:cxnLst>
                      <a:rect l="T48" t="T49" r="T50" b="T51"/>
                      <a:pathLst>
                        <a:path w="215" h="154">
                          <a:moveTo>
                            <a:pt x="184" y="0"/>
                          </a:moveTo>
                          <a:lnTo>
                            <a:pt x="188" y="0"/>
                          </a:lnTo>
                          <a:lnTo>
                            <a:pt x="193" y="2"/>
                          </a:lnTo>
                          <a:lnTo>
                            <a:pt x="201" y="5"/>
                          </a:lnTo>
                          <a:lnTo>
                            <a:pt x="210" y="11"/>
                          </a:lnTo>
                          <a:lnTo>
                            <a:pt x="214" y="24"/>
                          </a:lnTo>
                          <a:lnTo>
                            <a:pt x="215" y="40"/>
                          </a:lnTo>
                          <a:lnTo>
                            <a:pt x="28" y="154"/>
                          </a:lnTo>
                          <a:lnTo>
                            <a:pt x="30" y="135"/>
                          </a:lnTo>
                          <a:lnTo>
                            <a:pt x="26" y="124"/>
                          </a:lnTo>
                          <a:lnTo>
                            <a:pt x="21" y="117"/>
                          </a:lnTo>
                          <a:lnTo>
                            <a:pt x="13" y="113"/>
                          </a:lnTo>
                          <a:lnTo>
                            <a:pt x="8" y="113"/>
                          </a:lnTo>
                          <a:lnTo>
                            <a:pt x="2" y="113"/>
                          </a:lnTo>
                          <a:lnTo>
                            <a:pt x="0" y="113"/>
                          </a:lnTo>
                          <a:lnTo>
                            <a:pt x="184" y="0"/>
                          </a:lnTo>
                          <a:close/>
                        </a:path>
                      </a:pathLst>
                    </a:custGeom>
                    <a:solidFill>
                      <a:srgbClr val="6D6DFF"/>
                    </a:solidFill>
                    <a:ln w="0">
                      <a:solidFill>
                        <a:srgbClr val="6D6D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225" name="Freeform 301"/>
                    <p:cNvSpPr>
                      <a:spLocks/>
                    </p:cNvSpPr>
                    <p:nvPr/>
                  </p:nvSpPr>
                  <p:spPr bwMode="auto">
                    <a:xfrm>
                      <a:off x="2365" y="2534"/>
                      <a:ext cx="208" cy="146"/>
                    </a:xfrm>
                    <a:custGeom>
                      <a:avLst/>
                      <a:gdLst>
                        <a:gd name="T0" fmla="*/ 182 w 208"/>
                        <a:gd name="T1" fmla="*/ 0 h 146"/>
                        <a:gd name="T2" fmla="*/ 183 w 208"/>
                        <a:gd name="T3" fmla="*/ 0 h 146"/>
                        <a:gd name="T4" fmla="*/ 189 w 208"/>
                        <a:gd name="T5" fmla="*/ 1 h 146"/>
                        <a:gd name="T6" fmla="*/ 196 w 208"/>
                        <a:gd name="T7" fmla="*/ 3 h 146"/>
                        <a:gd name="T8" fmla="*/ 202 w 208"/>
                        <a:gd name="T9" fmla="*/ 11 h 146"/>
                        <a:gd name="T10" fmla="*/ 208 w 208"/>
                        <a:gd name="T11" fmla="*/ 20 h 146"/>
                        <a:gd name="T12" fmla="*/ 208 w 208"/>
                        <a:gd name="T13" fmla="*/ 35 h 146"/>
                        <a:gd name="T14" fmla="*/ 24 w 208"/>
                        <a:gd name="T15" fmla="*/ 146 h 146"/>
                        <a:gd name="T16" fmla="*/ 24 w 208"/>
                        <a:gd name="T17" fmla="*/ 129 h 146"/>
                        <a:gd name="T18" fmla="*/ 20 w 208"/>
                        <a:gd name="T19" fmla="*/ 120 h 146"/>
                        <a:gd name="T20" fmla="*/ 15 w 208"/>
                        <a:gd name="T21" fmla="*/ 115 h 146"/>
                        <a:gd name="T22" fmla="*/ 7 w 208"/>
                        <a:gd name="T23" fmla="*/ 111 h 146"/>
                        <a:gd name="T24" fmla="*/ 2 w 208"/>
                        <a:gd name="T25" fmla="*/ 111 h 146"/>
                        <a:gd name="T26" fmla="*/ 0 w 208"/>
                        <a:gd name="T27" fmla="*/ 111 h 146"/>
                        <a:gd name="T28" fmla="*/ 182 w 208"/>
                        <a:gd name="T29" fmla="*/ 0 h 14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w 208"/>
                        <a:gd name="T46" fmla="*/ 0 h 146"/>
                        <a:gd name="T47" fmla="*/ 208 w 208"/>
                        <a:gd name="T48" fmla="*/ 146 h 146"/>
                      </a:gdLst>
                      <a:ahLst/>
                      <a:cxnLst>
                        <a:cxn ang="T30">
                          <a:pos x="T0" y="T1"/>
                        </a:cxn>
                        <a:cxn ang="T31">
                          <a:pos x="T2" y="T3"/>
                        </a:cxn>
                        <a:cxn ang="T32">
                          <a:pos x="T4" y="T5"/>
                        </a:cxn>
                        <a:cxn ang="T33">
                          <a:pos x="T6" y="T7"/>
                        </a:cxn>
                        <a:cxn ang="T34">
                          <a:pos x="T8" y="T9"/>
                        </a:cxn>
                        <a:cxn ang="T35">
                          <a:pos x="T10" y="T11"/>
                        </a:cxn>
                        <a:cxn ang="T36">
                          <a:pos x="T12" y="T13"/>
                        </a:cxn>
                        <a:cxn ang="T37">
                          <a:pos x="T14" y="T15"/>
                        </a:cxn>
                        <a:cxn ang="T38">
                          <a:pos x="T16" y="T17"/>
                        </a:cxn>
                        <a:cxn ang="T39">
                          <a:pos x="T18" y="T19"/>
                        </a:cxn>
                        <a:cxn ang="T40">
                          <a:pos x="T20" y="T21"/>
                        </a:cxn>
                        <a:cxn ang="T41">
                          <a:pos x="T22" y="T23"/>
                        </a:cxn>
                        <a:cxn ang="T42">
                          <a:pos x="T24" y="T25"/>
                        </a:cxn>
                        <a:cxn ang="T43">
                          <a:pos x="T26" y="T27"/>
                        </a:cxn>
                        <a:cxn ang="T44">
                          <a:pos x="T28" y="T29"/>
                        </a:cxn>
                      </a:cxnLst>
                      <a:rect l="T45" t="T46" r="T47" b="T48"/>
                      <a:pathLst>
                        <a:path w="208" h="146">
                          <a:moveTo>
                            <a:pt x="182" y="0"/>
                          </a:moveTo>
                          <a:lnTo>
                            <a:pt x="183" y="0"/>
                          </a:lnTo>
                          <a:lnTo>
                            <a:pt x="189" y="1"/>
                          </a:lnTo>
                          <a:lnTo>
                            <a:pt x="196" y="3"/>
                          </a:lnTo>
                          <a:lnTo>
                            <a:pt x="202" y="11"/>
                          </a:lnTo>
                          <a:lnTo>
                            <a:pt x="208" y="20"/>
                          </a:lnTo>
                          <a:lnTo>
                            <a:pt x="208" y="35"/>
                          </a:lnTo>
                          <a:lnTo>
                            <a:pt x="24" y="146"/>
                          </a:lnTo>
                          <a:lnTo>
                            <a:pt x="24" y="129"/>
                          </a:lnTo>
                          <a:lnTo>
                            <a:pt x="20" y="120"/>
                          </a:lnTo>
                          <a:lnTo>
                            <a:pt x="15" y="115"/>
                          </a:lnTo>
                          <a:lnTo>
                            <a:pt x="7" y="111"/>
                          </a:lnTo>
                          <a:lnTo>
                            <a:pt x="2" y="111"/>
                          </a:lnTo>
                          <a:lnTo>
                            <a:pt x="0" y="111"/>
                          </a:lnTo>
                          <a:lnTo>
                            <a:pt x="182" y="0"/>
                          </a:lnTo>
                          <a:close/>
                        </a:path>
                      </a:pathLst>
                    </a:custGeom>
                    <a:solidFill>
                      <a:srgbClr val="9292FF"/>
                    </a:solidFill>
                    <a:ln w="0">
                      <a:solidFill>
                        <a:srgbClr val="9292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226" name="Freeform 302"/>
                    <p:cNvSpPr>
                      <a:spLocks/>
                    </p:cNvSpPr>
                    <p:nvPr/>
                  </p:nvSpPr>
                  <p:spPr bwMode="auto">
                    <a:xfrm>
                      <a:off x="2370" y="2534"/>
                      <a:ext cx="203" cy="140"/>
                    </a:xfrm>
                    <a:custGeom>
                      <a:avLst/>
                      <a:gdLst>
                        <a:gd name="T0" fmla="*/ 178 w 203"/>
                        <a:gd name="T1" fmla="*/ 0 h 140"/>
                        <a:gd name="T2" fmla="*/ 180 w 203"/>
                        <a:gd name="T3" fmla="*/ 0 h 140"/>
                        <a:gd name="T4" fmla="*/ 188 w 203"/>
                        <a:gd name="T5" fmla="*/ 3 h 140"/>
                        <a:gd name="T6" fmla="*/ 195 w 203"/>
                        <a:gd name="T7" fmla="*/ 9 h 140"/>
                        <a:gd name="T8" fmla="*/ 201 w 203"/>
                        <a:gd name="T9" fmla="*/ 18 h 140"/>
                        <a:gd name="T10" fmla="*/ 203 w 203"/>
                        <a:gd name="T11" fmla="*/ 31 h 140"/>
                        <a:gd name="T12" fmla="*/ 21 w 203"/>
                        <a:gd name="T13" fmla="*/ 140 h 140"/>
                        <a:gd name="T14" fmla="*/ 21 w 203"/>
                        <a:gd name="T15" fmla="*/ 127 h 140"/>
                        <a:gd name="T16" fmla="*/ 15 w 203"/>
                        <a:gd name="T17" fmla="*/ 118 h 140"/>
                        <a:gd name="T18" fmla="*/ 8 w 203"/>
                        <a:gd name="T19" fmla="*/ 113 h 140"/>
                        <a:gd name="T20" fmla="*/ 2 w 203"/>
                        <a:gd name="T21" fmla="*/ 111 h 140"/>
                        <a:gd name="T22" fmla="*/ 0 w 203"/>
                        <a:gd name="T23" fmla="*/ 109 h 140"/>
                        <a:gd name="T24" fmla="*/ 178 w 203"/>
                        <a:gd name="T25" fmla="*/ 0 h 140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w 203"/>
                        <a:gd name="T40" fmla="*/ 0 h 140"/>
                        <a:gd name="T41" fmla="*/ 203 w 203"/>
                        <a:gd name="T42" fmla="*/ 140 h 140"/>
                      </a:gdLst>
                      <a:ahLst/>
                      <a:cxnLst>
                        <a:cxn ang="T26">
                          <a:pos x="T0" y="T1"/>
                        </a:cxn>
                        <a:cxn ang="T27">
                          <a:pos x="T2" y="T3"/>
                        </a:cxn>
                        <a:cxn ang="T28">
                          <a:pos x="T4" y="T5"/>
                        </a:cxn>
                        <a:cxn ang="T29">
                          <a:pos x="T6" y="T7"/>
                        </a:cxn>
                        <a:cxn ang="T30">
                          <a:pos x="T8" y="T9"/>
                        </a:cxn>
                        <a:cxn ang="T31">
                          <a:pos x="T10" y="T11"/>
                        </a:cxn>
                        <a:cxn ang="T32">
                          <a:pos x="T12" y="T13"/>
                        </a:cxn>
                        <a:cxn ang="T33">
                          <a:pos x="T14" y="T15"/>
                        </a:cxn>
                        <a:cxn ang="T34">
                          <a:pos x="T16" y="T17"/>
                        </a:cxn>
                        <a:cxn ang="T35">
                          <a:pos x="T18" y="T19"/>
                        </a:cxn>
                        <a:cxn ang="T36">
                          <a:pos x="T20" y="T21"/>
                        </a:cxn>
                        <a:cxn ang="T37">
                          <a:pos x="T22" y="T23"/>
                        </a:cxn>
                        <a:cxn ang="T38">
                          <a:pos x="T24" y="T25"/>
                        </a:cxn>
                      </a:cxnLst>
                      <a:rect l="T39" t="T40" r="T41" b="T42"/>
                      <a:pathLst>
                        <a:path w="203" h="140">
                          <a:moveTo>
                            <a:pt x="178" y="0"/>
                          </a:moveTo>
                          <a:lnTo>
                            <a:pt x="180" y="0"/>
                          </a:lnTo>
                          <a:lnTo>
                            <a:pt x="188" y="3"/>
                          </a:lnTo>
                          <a:lnTo>
                            <a:pt x="195" y="9"/>
                          </a:lnTo>
                          <a:lnTo>
                            <a:pt x="201" y="18"/>
                          </a:lnTo>
                          <a:lnTo>
                            <a:pt x="203" y="31"/>
                          </a:lnTo>
                          <a:lnTo>
                            <a:pt x="21" y="140"/>
                          </a:lnTo>
                          <a:lnTo>
                            <a:pt x="21" y="127"/>
                          </a:lnTo>
                          <a:lnTo>
                            <a:pt x="15" y="118"/>
                          </a:lnTo>
                          <a:lnTo>
                            <a:pt x="8" y="113"/>
                          </a:lnTo>
                          <a:lnTo>
                            <a:pt x="2" y="111"/>
                          </a:lnTo>
                          <a:lnTo>
                            <a:pt x="0" y="109"/>
                          </a:lnTo>
                          <a:lnTo>
                            <a:pt x="178" y="0"/>
                          </a:lnTo>
                          <a:close/>
                        </a:path>
                      </a:pathLst>
                    </a:custGeom>
                    <a:solidFill>
                      <a:srgbClr val="B6B6FF"/>
                    </a:solidFill>
                    <a:ln w="0">
                      <a:solidFill>
                        <a:srgbClr val="B6B6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227" name="Freeform 303"/>
                    <p:cNvSpPr>
                      <a:spLocks/>
                    </p:cNvSpPr>
                    <p:nvPr/>
                  </p:nvSpPr>
                  <p:spPr bwMode="auto">
                    <a:xfrm>
                      <a:off x="2376" y="2534"/>
                      <a:ext cx="195" cy="135"/>
                    </a:xfrm>
                    <a:custGeom>
                      <a:avLst/>
                      <a:gdLst>
                        <a:gd name="T0" fmla="*/ 174 w 195"/>
                        <a:gd name="T1" fmla="*/ 0 h 135"/>
                        <a:gd name="T2" fmla="*/ 174 w 195"/>
                        <a:gd name="T3" fmla="*/ 0 h 135"/>
                        <a:gd name="T4" fmla="*/ 178 w 195"/>
                        <a:gd name="T5" fmla="*/ 1 h 135"/>
                        <a:gd name="T6" fmla="*/ 182 w 195"/>
                        <a:gd name="T7" fmla="*/ 3 h 135"/>
                        <a:gd name="T8" fmla="*/ 185 w 195"/>
                        <a:gd name="T9" fmla="*/ 7 h 135"/>
                        <a:gd name="T10" fmla="*/ 189 w 195"/>
                        <a:gd name="T11" fmla="*/ 11 h 135"/>
                        <a:gd name="T12" fmla="*/ 193 w 195"/>
                        <a:gd name="T13" fmla="*/ 14 h 135"/>
                        <a:gd name="T14" fmla="*/ 195 w 195"/>
                        <a:gd name="T15" fmla="*/ 20 h 135"/>
                        <a:gd name="T16" fmla="*/ 195 w 195"/>
                        <a:gd name="T17" fmla="*/ 26 h 135"/>
                        <a:gd name="T18" fmla="*/ 17 w 195"/>
                        <a:gd name="T19" fmla="*/ 135 h 135"/>
                        <a:gd name="T20" fmla="*/ 17 w 195"/>
                        <a:gd name="T21" fmla="*/ 129 h 135"/>
                        <a:gd name="T22" fmla="*/ 15 w 195"/>
                        <a:gd name="T23" fmla="*/ 126 h 135"/>
                        <a:gd name="T24" fmla="*/ 11 w 195"/>
                        <a:gd name="T25" fmla="*/ 120 h 135"/>
                        <a:gd name="T26" fmla="*/ 9 w 195"/>
                        <a:gd name="T27" fmla="*/ 116 h 135"/>
                        <a:gd name="T28" fmla="*/ 6 w 195"/>
                        <a:gd name="T29" fmla="*/ 113 h 135"/>
                        <a:gd name="T30" fmla="*/ 2 w 195"/>
                        <a:gd name="T31" fmla="*/ 111 h 135"/>
                        <a:gd name="T32" fmla="*/ 0 w 195"/>
                        <a:gd name="T33" fmla="*/ 109 h 135"/>
                        <a:gd name="T34" fmla="*/ 0 w 195"/>
                        <a:gd name="T35" fmla="*/ 109 h 135"/>
                        <a:gd name="T36" fmla="*/ 174 w 195"/>
                        <a:gd name="T37" fmla="*/ 0 h 135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w 195"/>
                        <a:gd name="T58" fmla="*/ 0 h 135"/>
                        <a:gd name="T59" fmla="*/ 195 w 195"/>
                        <a:gd name="T60" fmla="*/ 135 h 135"/>
                      </a:gdLst>
                      <a:ahLst/>
                      <a:cxnLst>
                        <a:cxn ang="T38">
                          <a:pos x="T0" y="T1"/>
                        </a:cxn>
                        <a:cxn ang="T39">
                          <a:pos x="T2" y="T3"/>
                        </a:cxn>
                        <a:cxn ang="T40">
                          <a:pos x="T4" y="T5"/>
                        </a:cxn>
                        <a:cxn ang="T41">
                          <a:pos x="T6" y="T7"/>
                        </a:cxn>
                        <a:cxn ang="T42">
                          <a:pos x="T8" y="T9"/>
                        </a:cxn>
                        <a:cxn ang="T43">
                          <a:pos x="T10" y="T11"/>
                        </a:cxn>
                        <a:cxn ang="T44">
                          <a:pos x="T12" y="T13"/>
                        </a:cxn>
                        <a:cxn ang="T45">
                          <a:pos x="T14" y="T15"/>
                        </a:cxn>
                        <a:cxn ang="T46">
                          <a:pos x="T16" y="T17"/>
                        </a:cxn>
                        <a:cxn ang="T47">
                          <a:pos x="T18" y="T19"/>
                        </a:cxn>
                        <a:cxn ang="T48">
                          <a:pos x="T20" y="T21"/>
                        </a:cxn>
                        <a:cxn ang="T49">
                          <a:pos x="T22" y="T23"/>
                        </a:cxn>
                        <a:cxn ang="T50">
                          <a:pos x="T24" y="T25"/>
                        </a:cxn>
                        <a:cxn ang="T51">
                          <a:pos x="T26" y="T27"/>
                        </a:cxn>
                        <a:cxn ang="T52">
                          <a:pos x="T28" y="T29"/>
                        </a:cxn>
                        <a:cxn ang="T53">
                          <a:pos x="T30" y="T31"/>
                        </a:cxn>
                        <a:cxn ang="T54">
                          <a:pos x="T32" y="T33"/>
                        </a:cxn>
                        <a:cxn ang="T55">
                          <a:pos x="T34" y="T35"/>
                        </a:cxn>
                        <a:cxn ang="T56">
                          <a:pos x="T36" y="T37"/>
                        </a:cxn>
                      </a:cxnLst>
                      <a:rect l="T57" t="T58" r="T59" b="T60"/>
                      <a:pathLst>
                        <a:path w="195" h="135">
                          <a:moveTo>
                            <a:pt x="174" y="0"/>
                          </a:moveTo>
                          <a:lnTo>
                            <a:pt x="174" y="0"/>
                          </a:lnTo>
                          <a:lnTo>
                            <a:pt x="178" y="1"/>
                          </a:lnTo>
                          <a:lnTo>
                            <a:pt x="182" y="3"/>
                          </a:lnTo>
                          <a:lnTo>
                            <a:pt x="185" y="7"/>
                          </a:lnTo>
                          <a:lnTo>
                            <a:pt x="189" y="11"/>
                          </a:lnTo>
                          <a:lnTo>
                            <a:pt x="193" y="14"/>
                          </a:lnTo>
                          <a:lnTo>
                            <a:pt x="195" y="20"/>
                          </a:lnTo>
                          <a:lnTo>
                            <a:pt x="195" y="26"/>
                          </a:lnTo>
                          <a:lnTo>
                            <a:pt x="17" y="135"/>
                          </a:lnTo>
                          <a:lnTo>
                            <a:pt x="17" y="129"/>
                          </a:lnTo>
                          <a:lnTo>
                            <a:pt x="15" y="126"/>
                          </a:lnTo>
                          <a:lnTo>
                            <a:pt x="11" y="120"/>
                          </a:lnTo>
                          <a:lnTo>
                            <a:pt x="9" y="116"/>
                          </a:lnTo>
                          <a:lnTo>
                            <a:pt x="6" y="113"/>
                          </a:lnTo>
                          <a:lnTo>
                            <a:pt x="2" y="111"/>
                          </a:lnTo>
                          <a:lnTo>
                            <a:pt x="0" y="109"/>
                          </a:lnTo>
                          <a:lnTo>
                            <a:pt x="174" y="0"/>
                          </a:lnTo>
                          <a:close/>
                        </a:path>
                      </a:pathLst>
                    </a:custGeom>
                    <a:solidFill>
                      <a:srgbClr val="DBDBFF"/>
                    </a:solidFill>
                    <a:ln w="0">
                      <a:solidFill>
                        <a:srgbClr val="DBDB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228" name="Freeform 304"/>
                    <p:cNvSpPr>
                      <a:spLocks/>
                    </p:cNvSpPr>
                    <p:nvPr/>
                  </p:nvSpPr>
                  <p:spPr bwMode="auto">
                    <a:xfrm>
                      <a:off x="2382" y="2535"/>
                      <a:ext cx="189" cy="128"/>
                    </a:xfrm>
                    <a:custGeom>
                      <a:avLst/>
                      <a:gdLst>
                        <a:gd name="T0" fmla="*/ 170 w 189"/>
                        <a:gd name="T1" fmla="*/ 0 h 128"/>
                        <a:gd name="T2" fmla="*/ 172 w 189"/>
                        <a:gd name="T3" fmla="*/ 0 h 128"/>
                        <a:gd name="T4" fmla="*/ 174 w 189"/>
                        <a:gd name="T5" fmla="*/ 2 h 128"/>
                        <a:gd name="T6" fmla="*/ 178 w 189"/>
                        <a:gd name="T7" fmla="*/ 4 h 128"/>
                        <a:gd name="T8" fmla="*/ 181 w 189"/>
                        <a:gd name="T9" fmla="*/ 8 h 128"/>
                        <a:gd name="T10" fmla="*/ 185 w 189"/>
                        <a:gd name="T11" fmla="*/ 12 h 128"/>
                        <a:gd name="T12" fmla="*/ 187 w 189"/>
                        <a:gd name="T13" fmla="*/ 17 h 128"/>
                        <a:gd name="T14" fmla="*/ 189 w 189"/>
                        <a:gd name="T15" fmla="*/ 21 h 128"/>
                        <a:gd name="T16" fmla="*/ 13 w 189"/>
                        <a:gd name="T17" fmla="*/ 128 h 128"/>
                        <a:gd name="T18" fmla="*/ 0 w 189"/>
                        <a:gd name="T19" fmla="*/ 106 h 128"/>
                        <a:gd name="T20" fmla="*/ 170 w 189"/>
                        <a:gd name="T21" fmla="*/ 0 h 128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w 189"/>
                        <a:gd name="T34" fmla="*/ 0 h 128"/>
                        <a:gd name="T35" fmla="*/ 189 w 189"/>
                        <a:gd name="T36" fmla="*/ 128 h 128"/>
                      </a:gdLst>
                      <a:ahLst/>
                      <a:cxnLst>
                        <a:cxn ang="T22">
                          <a:pos x="T0" y="T1"/>
                        </a:cxn>
                        <a:cxn ang="T23">
                          <a:pos x="T2" y="T3"/>
                        </a:cxn>
                        <a:cxn ang="T24">
                          <a:pos x="T4" y="T5"/>
                        </a:cxn>
                        <a:cxn ang="T25">
                          <a:pos x="T6" y="T7"/>
                        </a:cxn>
                        <a:cxn ang="T26">
                          <a:pos x="T8" y="T9"/>
                        </a:cxn>
                        <a:cxn ang="T27">
                          <a:pos x="T10" y="T11"/>
                        </a:cxn>
                        <a:cxn ang="T28">
                          <a:pos x="T12" y="T13"/>
                        </a:cxn>
                        <a:cxn ang="T29">
                          <a:pos x="T14" y="T15"/>
                        </a:cxn>
                        <a:cxn ang="T30">
                          <a:pos x="T16" y="T17"/>
                        </a:cxn>
                        <a:cxn ang="T31">
                          <a:pos x="T18" y="T19"/>
                        </a:cxn>
                        <a:cxn ang="T32">
                          <a:pos x="T20" y="T21"/>
                        </a:cxn>
                      </a:cxnLst>
                      <a:rect l="T33" t="T34" r="T35" b="T36"/>
                      <a:pathLst>
                        <a:path w="189" h="128">
                          <a:moveTo>
                            <a:pt x="170" y="0"/>
                          </a:moveTo>
                          <a:lnTo>
                            <a:pt x="172" y="0"/>
                          </a:lnTo>
                          <a:lnTo>
                            <a:pt x="174" y="2"/>
                          </a:lnTo>
                          <a:lnTo>
                            <a:pt x="178" y="4"/>
                          </a:lnTo>
                          <a:lnTo>
                            <a:pt x="181" y="8"/>
                          </a:lnTo>
                          <a:lnTo>
                            <a:pt x="185" y="12"/>
                          </a:lnTo>
                          <a:lnTo>
                            <a:pt x="187" y="17"/>
                          </a:lnTo>
                          <a:lnTo>
                            <a:pt x="189" y="21"/>
                          </a:lnTo>
                          <a:lnTo>
                            <a:pt x="13" y="128"/>
                          </a:lnTo>
                          <a:lnTo>
                            <a:pt x="0" y="106"/>
                          </a:lnTo>
                          <a:lnTo>
                            <a:pt x="170" y="0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0">
                      <a:solidFill>
                        <a:srgbClr val="FFFF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229" name="Freeform 314"/>
                    <p:cNvSpPr>
                      <a:spLocks/>
                    </p:cNvSpPr>
                    <p:nvPr/>
                  </p:nvSpPr>
                  <p:spPr bwMode="auto">
                    <a:xfrm>
                      <a:off x="2322" y="2647"/>
                      <a:ext cx="63" cy="68"/>
                    </a:xfrm>
                    <a:custGeom>
                      <a:avLst/>
                      <a:gdLst>
                        <a:gd name="T0" fmla="*/ 45 w 63"/>
                        <a:gd name="T1" fmla="*/ 65 h 68"/>
                        <a:gd name="T2" fmla="*/ 58 w 63"/>
                        <a:gd name="T3" fmla="*/ 53 h 68"/>
                        <a:gd name="T4" fmla="*/ 63 w 63"/>
                        <a:gd name="T5" fmla="*/ 39 h 68"/>
                        <a:gd name="T6" fmla="*/ 60 w 63"/>
                        <a:gd name="T7" fmla="*/ 20 h 68"/>
                        <a:gd name="T8" fmla="*/ 48 w 63"/>
                        <a:gd name="T9" fmla="*/ 5 h 68"/>
                        <a:gd name="T10" fmla="*/ 34 w 63"/>
                        <a:gd name="T11" fmla="*/ 0 h 68"/>
                        <a:gd name="T12" fmla="*/ 17 w 63"/>
                        <a:gd name="T13" fmla="*/ 2 h 68"/>
                        <a:gd name="T14" fmla="*/ 6 w 63"/>
                        <a:gd name="T15" fmla="*/ 13 h 68"/>
                        <a:gd name="T16" fmla="*/ 0 w 63"/>
                        <a:gd name="T17" fmla="*/ 29 h 68"/>
                        <a:gd name="T18" fmla="*/ 4 w 63"/>
                        <a:gd name="T19" fmla="*/ 46 h 68"/>
                        <a:gd name="T20" fmla="*/ 13 w 63"/>
                        <a:gd name="T21" fmla="*/ 61 h 68"/>
                        <a:gd name="T22" fmla="*/ 30 w 63"/>
                        <a:gd name="T23" fmla="*/ 68 h 68"/>
                        <a:gd name="T24" fmla="*/ 45 w 63"/>
                        <a:gd name="T25" fmla="*/ 65 h 68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w 63"/>
                        <a:gd name="T40" fmla="*/ 0 h 68"/>
                        <a:gd name="T41" fmla="*/ 63 w 63"/>
                        <a:gd name="T42" fmla="*/ 68 h 68"/>
                      </a:gdLst>
                      <a:ahLst/>
                      <a:cxnLst>
                        <a:cxn ang="T26">
                          <a:pos x="T0" y="T1"/>
                        </a:cxn>
                        <a:cxn ang="T27">
                          <a:pos x="T2" y="T3"/>
                        </a:cxn>
                        <a:cxn ang="T28">
                          <a:pos x="T4" y="T5"/>
                        </a:cxn>
                        <a:cxn ang="T29">
                          <a:pos x="T6" y="T7"/>
                        </a:cxn>
                        <a:cxn ang="T30">
                          <a:pos x="T8" y="T9"/>
                        </a:cxn>
                        <a:cxn ang="T31">
                          <a:pos x="T10" y="T11"/>
                        </a:cxn>
                        <a:cxn ang="T32">
                          <a:pos x="T12" y="T13"/>
                        </a:cxn>
                        <a:cxn ang="T33">
                          <a:pos x="T14" y="T15"/>
                        </a:cxn>
                        <a:cxn ang="T34">
                          <a:pos x="T16" y="T17"/>
                        </a:cxn>
                        <a:cxn ang="T35">
                          <a:pos x="T18" y="T19"/>
                        </a:cxn>
                        <a:cxn ang="T36">
                          <a:pos x="T20" y="T21"/>
                        </a:cxn>
                        <a:cxn ang="T37">
                          <a:pos x="T22" y="T23"/>
                        </a:cxn>
                        <a:cxn ang="T38">
                          <a:pos x="T24" y="T25"/>
                        </a:cxn>
                      </a:cxnLst>
                      <a:rect l="T39" t="T40" r="T41" b="T42"/>
                      <a:pathLst>
                        <a:path w="63" h="68">
                          <a:moveTo>
                            <a:pt x="45" y="65"/>
                          </a:moveTo>
                          <a:lnTo>
                            <a:pt x="58" y="53"/>
                          </a:lnTo>
                          <a:lnTo>
                            <a:pt x="63" y="39"/>
                          </a:lnTo>
                          <a:lnTo>
                            <a:pt x="60" y="20"/>
                          </a:lnTo>
                          <a:lnTo>
                            <a:pt x="48" y="5"/>
                          </a:lnTo>
                          <a:lnTo>
                            <a:pt x="34" y="0"/>
                          </a:lnTo>
                          <a:lnTo>
                            <a:pt x="17" y="2"/>
                          </a:lnTo>
                          <a:lnTo>
                            <a:pt x="6" y="13"/>
                          </a:lnTo>
                          <a:lnTo>
                            <a:pt x="0" y="29"/>
                          </a:lnTo>
                          <a:lnTo>
                            <a:pt x="4" y="46"/>
                          </a:lnTo>
                          <a:lnTo>
                            <a:pt x="13" y="61"/>
                          </a:lnTo>
                          <a:lnTo>
                            <a:pt x="30" y="68"/>
                          </a:lnTo>
                          <a:lnTo>
                            <a:pt x="45" y="65"/>
                          </a:lnTo>
                          <a:close/>
                        </a:path>
                      </a:pathLst>
                    </a:custGeom>
                    <a:solidFill>
                      <a:srgbClr val="0000FF"/>
                    </a:solidFill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230" name="Freeform 315"/>
                    <p:cNvSpPr>
                      <a:spLocks/>
                    </p:cNvSpPr>
                    <p:nvPr/>
                  </p:nvSpPr>
                  <p:spPr bwMode="auto">
                    <a:xfrm>
                      <a:off x="2322" y="2647"/>
                      <a:ext cx="63" cy="68"/>
                    </a:xfrm>
                    <a:custGeom>
                      <a:avLst/>
                      <a:gdLst>
                        <a:gd name="T0" fmla="*/ 45 w 63"/>
                        <a:gd name="T1" fmla="*/ 65 h 68"/>
                        <a:gd name="T2" fmla="*/ 58 w 63"/>
                        <a:gd name="T3" fmla="*/ 53 h 68"/>
                        <a:gd name="T4" fmla="*/ 63 w 63"/>
                        <a:gd name="T5" fmla="*/ 39 h 68"/>
                        <a:gd name="T6" fmla="*/ 60 w 63"/>
                        <a:gd name="T7" fmla="*/ 20 h 68"/>
                        <a:gd name="T8" fmla="*/ 48 w 63"/>
                        <a:gd name="T9" fmla="*/ 5 h 68"/>
                        <a:gd name="T10" fmla="*/ 34 w 63"/>
                        <a:gd name="T11" fmla="*/ 0 h 68"/>
                        <a:gd name="T12" fmla="*/ 17 w 63"/>
                        <a:gd name="T13" fmla="*/ 2 h 68"/>
                        <a:gd name="T14" fmla="*/ 6 w 63"/>
                        <a:gd name="T15" fmla="*/ 13 h 68"/>
                        <a:gd name="T16" fmla="*/ 0 w 63"/>
                        <a:gd name="T17" fmla="*/ 29 h 68"/>
                        <a:gd name="T18" fmla="*/ 4 w 63"/>
                        <a:gd name="T19" fmla="*/ 46 h 68"/>
                        <a:gd name="T20" fmla="*/ 13 w 63"/>
                        <a:gd name="T21" fmla="*/ 61 h 68"/>
                        <a:gd name="T22" fmla="*/ 30 w 63"/>
                        <a:gd name="T23" fmla="*/ 68 h 68"/>
                        <a:gd name="T24" fmla="*/ 45 w 63"/>
                        <a:gd name="T25" fmla="*/ 65 h 68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w 63"/>
                        <a:gd name="T40" fmla="*/ 0 h 68"/>
                        <a:gd name="T41" fmla="*/ 63 w 63"/>
                        <a:gd name="T42" fmla="*/ 68 h 68"/>
                      </a:gdLst>
                      <a:ahLst/>
                      <a:cxnLst>
                        <a:cxn ang="T26">
                          <a:pos x="T0" y="T1"/>
                        </a:cxn>
                        <a:cxn ang="T27">
                          <a:pos x="T2" y="T3"/>
                        </a:cxn>
                        <a:cxn ang="T28">
                          <a:pos x="T4" y="T5"/>
                        </a:cxn>
                        <a:cxn ang="T29">
                          <a:pos x="T6" y="T7"/>
                        </a:cxn>
                        <a:cxn ang="T30">
                          <a:pos x="T8" y="T9"/>
                        </a:cxn>
                        <a:cxn ang="T31">
                          <a:pos x="T10" y="T11"/>
                        </a:cxn>
                        <a:cxn ang="T32">
                          <a:pos x="T12" y="T13"/>
                        </a:cxn>
                        <a:cxn ang="T33">
                          <a:pos x="T14" y="T15"/>
                        </a:cxn>
                        <a:cxn ang="T34">
                          <a:pos x="T16" y="T17"/>
                        </a:cxn>
                        <a:cxn ang="T35">
                          <a:pos x="T18" y="T19"/>
                        </a:cxn>
                        <a:cxn ang="T36">
                          <a:pos x="T20" y="T21"/>
                        </a:cxn>
                        <a:cxn ang="T37">
                          <a:pos x="T22" y="T23"/>
                        </a:cxn>
                        <a:cxn ang="T38">
                          <a:pos x="T24" y="T25"/>
                        </a:cxn>
                      </a:cxnLst>
                      <a:rect l="T39" t="T40" r="T41" b="T42"/>
                      <a:pathLst>
                        <a:path w="63" h="68">
                          <a:moveTo>
                            <a:pt x="45" y="65"/>
                          </a:moveTo>
                          <a:lnTo>
                            <a:pt x="58" y="53"/>
                          </a:lnTo>
                          <a:lnTo>
                            <a:pt x="63" y="39"/>
                          </a:lnTo>
                          <a:lnTo>
                            <a:pt x="60" y="20"/>
                          </a:lnTo>
                          <a:lnTo>
                            <a:pt x="48" y="5"/>
                          </a:lnTo>
                          <a:lnTo>
                            <a:pt x="34" y="0"/>
                          </a:lnTo>
                          <a:lnTo>
                            <a:pt x="17" y="2"/>
                          </a:lnTo>
                          <a:lnTo>
                            <a:pt x="6" y="13"/>
                          </a:lnTo>
                          <a:lnTo>
                            <a:pt x="0" y="29"/>
                          </a:lnTo>
                          <a:lnTo>
                            <a:pt x="4" y="46"/>
                          </a:lnTo>
                          <a:lnTo>
                            <a:pt x="13" y="61"/>
                          </a:lnTo>
                          <a:lnTo>
                            <a:pt x="30" y="68"/>
                          </a:lnTo>
                          <a:lnTo>
                            <a:pt x="45" y="65"/>
                          </a:lnTo>
                        </a:path>
                      </a:pathLst>
                    </a:cu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231" name="Freeform 317"/>
                    <p:cNvSpPr>
                      <a:spLocks/>
                    </p:cNvSpPr>
                    <p:nvPr/>
                  </p:nvSpPr>
                  <p:spPr bwMode="auto">
                    <a:xfrm>
                      <a:off x="2535" y="2530"/>
                      <a:ext cx="43" cy="54"/>
                    </a:xfrm>
                    <a:custGeom>
                      <a:avLst/>
                      <a:gdLst>
                        <a:gd name="T0" fmla="*/ 0 w 43"/>
                        <a:gd name="T1" fmla="*/ 4 h 54"/>
                        <a:gd name="T2" fmla="*/ 2 w 43"/>
                        <a:gd name="T3" fmla="*/ 4 h 54"/>
                        <a:gd name="T4" fmla="*/ 8 w 43"/>
                        <a:gd name="T5" fmla="*/ 2 h 54"/>
                        <a:gd name="T6" fmla="*/ 13 w 43"/>
                        <a:gd name="T7" fmla="*/ 0 h 54"/>
                        <a:gd name="T8" fmla="*/ 21 w 43"/>
                        <a:gd name="T9" fmla="*/ 0 h 54"/>
                        <a:gd name="T10" fmla="*/ 28 w 43"/>
                        <a:gd name="T11" fmla="*/ 4 h 54"/>
                        <a:gd name="T12" fmla="*/ 36 w 43"/>
                        <a:gd name="T13" fmla="*/ 15 h 54"/>
                        <a:gd name="T14" fmla="*/ 39 w 43"/>
                        <a:gd name="T15" fmla="*/ 30 h 54"/>
                        <a:gd name="T16" fmla="*/ 43 w 43"/>
                        <a:gd name="T17" fmla="*/ 54 h 54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w 43"/>
                        <a:gd name="T28" fmla="*/ 0 h 54"/>
                        <a:gd name="T29" fmla="*/ 43 w 43"/>
                        <a:gd name="T30" fmla="*/ 54 h 54"/>
                      </a:gdLst>
                      <a:ahLst/>
                      <a:cxnLst>
                        <a:cxn ang="T18">
                          <a:pos x="T0" y="T1"/>
                        </a:cxn>
                        <a:cxn ang="T19">
                          <a:pos x="T2" y="T3"/>
                        </a:cxn>
                        <a:cxn ang="T20">
                          <a:pos x="T4" y="T5"/>
                        </a:cxn>
                        <a:cxn ang="T21">
                          <a:pos x="T6" y="T7"/>
                        </a:cxn>
                        <a:cxn ang="T22">
                          <a:pos x="T8" y="T9"/>
                        </a:cxn>
                        <a:cxn ang="T23">
                          <a:pos x="T10" y="T11"/>
                        </a:cxn>
                        <a:cxn ang="T24">
                          <a:pos x="T12" y="T13"/>
                        </a:cxn>
                        <a:cxn ang="T25">
                          <a:pos x="T14" y="T15"/>
                        </a:cxn>
                        <a:cxn ang="T26">
                          <a:pos x="T16" y="T17"/>
                        </a:cxn>
                      </a:cxnLst>
                      <a:rect l="T27" t="T28" r="T29" b="T30"/>
                      <a:pathLst>
                        <a:path w="43" h="54">
                          <a:moveTo>
                            <a:pt x="0" y="4"/>
                          </a:moveTo>
                          <a:lnTo>
                            <a:pt x="2" y="4"/>
                          </a:lnTo>
                          <a:lnTo>
                            <a:pt x="8" y="2"/>
                          </a:lnTo>
                          <a:lnTo>
                            <a:pt x="13" y="0"/>
                          </a:lnTo>
                          <a:lnTo>
                            <a:pt x="21" y="0"/>
                          </a:lnTo>
                          <a:lnTo>
                            <a:pt x="28" y="4"/>
                          </a:lnTo>
                          <a:lnTo>
                            <a:pt x="36" y="15"/>
                          </a:lnTo>
                          <a:lnTo>
                            <a:pt x="39" y="30"/>
                          </a:lnTo>
                          <a:lnTo>
                            <a:pt x="43" y="54"/>
                          </a:lnTo>
                        </a:path>
                      </a:pathLst>
                    </a:custGeom>
                    <a:noFill/>
                    <a:ln w="11113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232" name="Line 50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113" y="2152"/>
                      <a:ext cx="13" cy="5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233" name="Line 52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163" y="2122"/>
                      <a:ext cx="11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234" name="Line 53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187" y="2107"/>
                      <a:ext cx="13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235" name="Line 54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211" y="2094"/>
                      <a:ext cx="13" cy="6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236" name="Line 55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237" y="2079"/>
                      <a:ext cx="11" cy="8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237" name="Line 56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261" y="2064"/>
                      <a:ext cx="11" cy="8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238" name="Line 57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285" y="2050"/>
                      <a:ext cx="13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239" name="Line 58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309" y="2037"/>
                      <a:ext cx="13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240" name="Line 59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335" y="2022"/>
                      <a:ext cx="11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241" name="Line 60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359" y="2007"/>
                      <a:ext cx="13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242" name="Line 61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383" y="1994"/>
                      <a:ext cx="13" cy="6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243" name="Line 62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407" y="1979"/>
                      <a:ext cx="13" cy="8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244" name="Line 63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433" y="1964"/>
                      <a:ext cx="12" cy="8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245" name="Line 64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458" y="1949"/>
                      <a:ext cx="13" cy="8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246" name="Line 65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482" y="1936"/>
                      <a:ext cx="13" cy="6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247" name="Line 66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508" y="1922"/>
                      <a:ext cx="11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248" name="Line 67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532" y="1907"/>
                      <a:ext cx="11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249" name="Line 71"/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2425" y="1862"/>
                      <a:ext cx="124" cy="48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grpSp>
                  <p:nvGrpSpPr>
                    <p:cNvPr id="250" name="Group 396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587" y="2137"/>
                      <a:ext cx="616" cy="339"/>
                      <a:chOff x="2582" y="2147"/>
                      <a:chExt cx="616" cy="339"/>
                    </a:xfrm>
                  </p:grpSpPr>
                  <p:sp>
                    <p:nvSpPr>
                      <p:cNvPr id="265" name="Line 93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2686" y="2419"/>
                        <a:ext cx="13" cy="8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>
                          <a:latin typeface="Arial" pitchFamily="34" charset="0"/>
                          <a:cs typeface="Arial" pitchFamily="34" charset="0"/>
                        </a:endParaRPr>
                      </a:p>
                    </p:txBody>
                  </p:sp>
                  <p:sp>
                    <p:nvSpPr>
                      <p:cNvPr id="266" name="Line 94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2673" y="2432"/>
                        <a:ext cx="2" cy="2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>
                          <a:latin typeface="Arial" pitchFamily="34" charset="0"/>
                          <a:cs typeface="Arial" pitchFamily="34" charset="0"/>
                        </a:endParaRPr>
                      </a:p>
                    </p:txBody>
                  </p:sp>
                  <p:sp>
                    <p:nvSpPr>
                      <p:cNvPr id="267" name="Line 95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2606" y="2466"/>
                        <a:ext cx="13" cy="5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>
                          <a:latin typeface="Arial" pitchFamily="34" charset="0"/>
                          <a:cs typeface="Arial" pitchFamily="34" charset="0"/>
                        </a:endParaRPr>
                      </a:p>
                    </p:txBody>
                  </p:sp>
                  <p:sp>
                    <p:nvSpPr>
                      <p:cNvPr id="268" name="Line 96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2582" y="2479"/>
                        <a:ext cx="13" cy="7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>
                          <a:latin typeface="Arial" pitchFamily="34" charset="0"/>
                          <a:cs typeface="Arial" pitchFamily="34" charset="0"/>
                        </a:endParaRPr>
                      </a:p>
                    </p:txBody>
                  </p:sp>
                  <p:sp>
                    <p:nvSpPr>
                      <p:cNvPr id="269" name="Line 126"/>
                      <p:cNvSpPr>
                        <a:spLocks noChangeShapeType="1"/>
                      </p:cNvSpPr>
                      <p:nvPr/>
                    </p:nvSpPr>
                    <p:spPr bwMode="auto">
                      <a:xfrm flipH="1" flipV="1">
                        <a:off x="2605" y="2455"/>
                        <a:ext cx="13" cy="7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>
                          <a:latin typeface="Arial" pitchFamily="34" charset="0"/>
                          <a:cs typeface="Arial" pitchFamily="34" charset="0"/>
                        </a:endParaRPr>
                      </a:p>
                    </p:txBody>
                  </p:sp>
                  <p:sp>
                    <p:nvSpPr>
                      <p:cNvPr id="270" name="Line 127"/>
                      <p:cNvSpPr>
                        <a:spLocks noChangeShapeType="1"/>
                      </p:cNvSpPr>
                      <p:nvPr/>
                    </p:nvSpPr>
                    <p:spPr bwMode="auto">
                      <a:xfrm flipV="1">
                        <a:off x="2612" y="2440"/>
                        <a:ext cx="13" cy="7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>
                          <a:latin typeface="Arial" pitchFamily="34" charset="0"/>
                          <a:cs typeface="Arial" pitchFamily="34" charset="0"/>
                        </a:endParaRPr>
                      </a:p>
                    </p:txBody>
                  </p:sp>
                  <p:sp>
                    <p:nvSpPr>
                      <p:cNvPr id="271" name="Line 128"/>
                      <p:cNvSpPr>
                        <a:spLocks noChangeShapeType="1"/>
                      </p:cNvSpPr>
                      <p:nvPr/>
                    </p:nvSpPr>
                    <p:spPr bwMode="auto">
                      <a:xfrm flipV="1">
                        <a:off x="2638" y="2425"/>
                        <a:ext cx="11" cy="7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>
                          <a:latin typeface="Arial" pitchFamily="34" charset="0"/>
                          <a:cs typeface="Arial" pitchFamily="34" charset="0"/>
                        </a:endParaRPr>
                      </a:p>
                    </p:txBody>
                  </p:sp>
                  <p:sp>
                    <p:nvSpPr>
                      <p:cNvPr id="272" name="Line 129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2662" y="2429"/>
                        <a:ext cx="8" cy="3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>
                          <a:latin typeface="Arial" pitchFamily="34" charset="0"/>
                          <a:cs typeface="Arial" pitchFamily="34" charset="0"/>
                        </a:endParaRPr>
                      </a:p>
                    </p:txBody>
                  </p:sp>
                  <p:sp>
                    <p:nvSpPr>
                      <p:cNvPr id="273" name="Line 72"/>
                      <p:cNvSpPr>
                        <a:spLocks noChangeShapeType="1"/>
                      </p:cNvSpPr>
                      <p:nvPr/>
                    </p:nvSpPr>
                    <p:spPr bwMode="auto">
                      <a:xfrm flipV="1">
                        <a:off x="3187" y="2169"/>
                        <a:ext cx="11" cy="6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>
                          <a:latin typeface="Arial" pitchFamily="34" charset="0"/>
                          <a:cs typeface="Arial" pitchFamily="34" charset="0"/>
                        </a:endParaRPr>
                      </a:p>
                    </p:txBody>
                  </p:sp>
                  <p:sp>
                    <p:nvSpPr>
                      <p:cNvPr id="274" name="Line 73"/>
                      <p:cNvSpPr>
                        <a:spLocks noChangeShapeType="1"/>
                      </p:cNvSpPr>
                      <p:nvPr/>
                    </p:nvSpPr>
                    <p:spPr bwMode="auto">
                      <a:xfrm flipH="1" flipV="1">
                        <a:off x="3179" y="2152"/>
                        <a:ext cx="12" cy="10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>
                          <a:latin typeface="Arial" pitchFamily="34" charset="0"/>
                          <a:cs typeface="Arial" pitchFamily="34" charset="0"/>
                        </a:endParaRPr>
                      </a:p>
                    </p:txBody>
                  </p:sp>
                  <p:sp>
                    <p:nvSpPr>
                      <p:cNvPr id="275" name="Line 74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3153" y="2147"/>
                        <a:ext cx="13" cy="7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>
                          <a:latin typeface="Arial" pitchFamily="34" charset="0"/>
                          <a:cs typeface="Arial" pitchFamily="34" charset="0"/>
                        </a:endParaRPr>
                      </a:p>
                    </p:txBody>
                  </p:sp>
                  <p:sp>
                    <p:nvSpPr>
                      <p:cNvPr id="276" name="Line 75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3129" y="2160"/>
                        <a:ext cx="13" cy="7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>
                          <a:latin typeface="Arial" pitchFamily="34" charset="0"/>
                          <a:cs typeface="Arial" pitchFamily="34" charset="0"/>
                        </a:endParaRPr>
                      </a:p>
                    </p:txBody>
                  </p:sp>
                  <p:sp>
                    <p:nvSpPr>
                      <p:cNvPr id="277" name="Line 76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3105" y="2175"/>
                        <a:ext cx="13" cy="7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>
                          <a:latin typeface="Arial" pitchFamily="34" charset="0"/>
                          <a:cs typeface="Arial" pitchFamily="34" charset="0"/>
                        </a:endParaRPr>
                      </a:p>
                    </p:txBody>
                  </p:sp>
                  <p:sp>
                    <p:nvSpPr>
                      <p:cNvPr id="278" name="Line 77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3081" y="2189"/>
                        <a:ext cx="11" cy="8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>
                          <a:latin typeface="Arial" pitchFamily="34" charset="0"/>
                          <a:cs typeface="Arial" pitchFamily="34" charset="0"/>
                        </a:endParaRPr>
                      </a:p>
                    </p:txBody>
                  </p:sp>
                  <p:sp>
                    <p:nvSpPr>
                      <p:cNvPr id="279" name="Line 78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3055" y="2204"/>
                        <a:ext cx="13" cy="8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>
                          <a:latin typeface="Arial" pitchFamily="34" charset="0"/>
                          <a:cs typeface="Arial" pitchFamily="34" charset="0"/>
                        </a:endParaRPr>
                      </a:p>
                    </p:txBody>
                  </p:sp>
                  <p:sp>
                    <p:nvSpPr>
                      <p:cNvPr id="280" name="Line 79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3031" y="2217"/>
                        <a:ext cx="13" cy="8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>
                          <a:latin typeface="Arial" pitchFamily="34" charset="0"/>
                          <a:cs typeface="Arial" pitchFamily="34" charset="0"/>
                        </a:endParaRPr>
                      </a:p>
                    </p:txBody>
                  </p:sp>
                  <p:sp>
                    <p:nvSpPr>
                      <p:cNvPr id="281" name="Line 80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3007" y="2232"/>
                        <a:ext cx="11" cy="7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>
                          <a:latin typeface="Arial" pitchFamily="34" charset="0"/>
                          <a:cs typeface="Arial" pitchFamily="34" charset="0"/>
                        </a:endParaRPr>
                      </a:p>
                    </p:txBody>
                  </p:sp>
                  <p:sp>
                    <p:nvSpPr>
                      <p:cNvPr id="282" name="Line 81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2983" y="2247"/>
                        <a:ext cx="11" cy="7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>
                          <a:latin typeface="Arial" pitchFamily="34" charset="0"/>
                          <a:cs typeface="Arial" pitchFamily="34" charset="0"/>
                        </a:endParaRPr>
                      </a:p>
                    </p:txBody>
                  </p:sp>
                  <p:sp>
                    <p:nvSpPr>
                      <p:cNvPr id="283" name="Line 82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2957" y="2262"/>
                        <a:ext cx="13" cy="5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>
                          <a:latin typeface="Arial" pitchFamily="34" charset="0"/>
                          <a:cs typeface="Arial" pitchFamily="34" charset="0"/>
                        </a:endParaRPr>
                      </a:p>
                    </p:txBody>
                  </p:sp>
                  <p:sp>
                    <p:nvSpPr>
                      <p:cNvPr id="284" name="Line 83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2933" y="2275"/>
                        <a:ext cx="13" cy="7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>
                          <a:latin typeface="Arial" pitchFamily="34" charset="0"/>
                          <a:cs typeface="Arial" pitchFamily="34" charset="0"/>
                        </a:endParaRPr>
                      </a:p>
                    </p:txBody>
                  </p:sp>
                  <p:sp>
                    <p:nvSpPr>
                      <p:cNvPr id="285" name="Line 84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2909" y="2290"/>
                        <a:ext cx="11" cy="7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>
                          <a:latin typeface="Arial" pitchFamily="34" charset="0"/>
                          <a:cs typeface="Arial" pitchFamily="34" charset="0"/>
                        </a:endParaRPr>
                      </a:p>
                    </p:txBody>
                  </p:sp>
                  <p:sp>
                    <p:nvSpPr>
                      <p:cNvPr id="286" name="Line 85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2883" y="2304"/>
                        <a:ext cx="13" cy="8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>
                          <a:latin typeface="Arial" pitchFamily="34" charset="0"/>
                          <a:cs typeface="Arial" pitchFamily="34" charset="0"/>
                        </a:endParaRPr>
                      </a:p>
                    </p:txBody>
                  </p:sp>
                  <p:sp>
                    <p:nvSpPr>
                      <p:cNvPr id="287" name="Line 86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2859" y="2319"/>
                        <a:ext cx="13" cy="6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>
                          <a:latin typeface="Arial" pitchFamily="34" charset="0"/>
                          <a:cs typeface="Arial" pitchFamily="34" charset="0"/>
                        </a:endParaRPr>
                      </a:p>
                    </p:txBody>
                  </p:sp>
                  <p:sp>
                    <p:nvSpPr>
                      <p:cNvPr id="288" name="Line 87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2835" y="2332"/>
                        <a:ext cx="13" cy="8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>
                          <a:latin typeface="Arial" pitchFamily="34" charset="0"/>
                          <a:cs typeface="Arial" pitchFamily="34" charset="0"/>
                        </a:endParaRPr>
                      </a:p>
                    </p:txBody>
                  </p:sp>
                  <p:sp>
                    <p:nvSpPr>
                      <p:cNvPr id="289" name="Line 88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2810" y="2347"/>
                        <a:ext cx="12" cy="7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>
                          <a:latin typeface="Arial" pitchFamily="34" charset="0"/>
                          <a:cs typeface="Arial" pitchFamily="34" charset="0"/>
                        </a:endParaRPr>
                      </a:p>
                    </p:txBody>
                  </p:sp>
                  <p:sp>
                    <p:nvSpPr>
                      <p:cNvPr id="290" name="Line 89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2784" y="2362"/>
                        <a:ext cx="13" cy="7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>
                          <a:latin typeface="Arial" pitchFamily="34" charset="0"/>
                          <a:cs typeface="Arial" pitchFamily="34" charset="0"/>
                        </a:endParaRPr>
                      </a:p>
                    </p:txBody>
                  </p:sp>
                  <p:sp>
                    <p:nvSpPr>
                      <p:cNvPr id="291" name="Line 90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2760" y="2375"/>
                        <a:ext cx="13" cy="7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>
                          <a:latin typeface="Arial" pitchFamily="34" charset="0"/>
                          <a:cs typeface="Arial" pitchFamily="34" charset="0"/>
                        </a:endParaRPr>
                      </a:p>
                    </p:txBody>
                  </p:sp>
                  <p:sp>
                    <p:nvSpPr>
                      <p:cNvPr id="292" name="Line 91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2736" y="2390"/>
                        <a:ext cx="11" cy="7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>
                          <a:latin typeface="Arial" pitchFamily="34" charset="0"/>
                          <a:cs typeface="Arial" pitchFamily="34" charset="0"/>
                        </a:endParaRPr>
                      </a:p>
                    </p:txBody>
                  </p:sp>
                  <p:sp>
                    <p:nvSpPr>
                      <p:cNvPr id="293" name="Line 92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2712" y="2404"/>
                        <a:ext cx="11" cy="8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>
                          <a:latin typeface="Arial" pitchFamily="34" charset="0"/>
                          <a:cs typeface="Arial" pitchFamily="34" charset="0"/>
                        </a:endParaRPr>
                      </a:p>
                    </p:txBody>
                  </p:sp>
                </p:grpSp>
                <p:sp>
                  <p:nvSpPr>
                    <p:cNvPr id="251" name="Line 123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083" y="2192"/>
                      <a:ext cx="13" cy="6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252" name="Line 124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109" y="2178"/>
                      <a:ext cx="13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253" name="Line 125"/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2120" y="2163"/>
                      <a:ext cx="11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254" name="Line 253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267" y="1870"/>
                      <a:ext cx="185" cy="111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255" name="Freeform 305"/>
                    <p:cNvSpPr>
                      <a:spLocks/>
                    </p:cNvSpPr>
                    <p:nvPr/>
                  </p:nvSpPr>
                  <p:spPr bwMode="auto">
                    <a:xfrm>
                      <a:off x="2235" y="1844"/>
                      <a:ext cx="234" cy="170"/>
                    </a:xfrm>
                    <a:custGeom>
                      <a:avLst/>
                      <a:gdLst>
                        <a:gd name="T0" fmla="*/ 39 w 234"/>
                        <a:gd name="T1" fmla="*/ 170 h 170"/>
                        <a:gd name="T2" fmla="*/ 234 w 234"/>
                        <a:gd name="T3" fmla="*/ 54 h 170"/>
                        <a:gd name="T4" fmla="*/ 234 w 234"/>
                        <a:gd name="T5" fmla="*/ 33 h 170"/>
                        <a:gd name="T6" fmla="*/ 230 w 234"/>
                        <a:gd name="T7" fmla="*/ 18 h 170"/>
                        <a:gd name="T8" fmla="*/ 224 w 234"/>
                        <a:gd name="T9" fmla="*/ 9 h 170"/>
                        <a:gd name="T10" fmla="*/ 217 w 234"/>
                        <a:gd name="T11" fmla="*/ 3 h 170"/>
                        <a:gd name="T12" fmla="*/ 208 w 234"/>
                        <a:gd name="T13" fmla="*/ 0 h 170"/>
                        <a:gd name="T14" fmla="*/ 200 w 234"/>
                        <a:gd name="T15" fmla="*/ 0 h 170"/>
                        <a:gd name="T16" fmla="*/ 197 w 234"/>
                        <a:gd name="T17" fmla="*/ 0 h 170"/>
                        <a:gd name="T18" fmla="*/ 195 w 234"/>
                        <a:gd name="T19" fmla="*/ 0 h 170"/>
                        <a:gd name="T20" fmla="*/ 0 w 234"/>
                        <a:gd name="T21" fmla="*/ 117 h 170"/>
                        <a:gd name="T22" fmla="*/ 2 w 234"/>
                        <a:gd name="T23" fmla="*/ 117 h 170"/>
                        <a:gd name="T24" fmla="*/ 6 w 234"/>
                        <a:gd name="T25" fmla="*/ 115 h 170"/>
                        <a:gd name="T26" fmla="*/ 13 w 234"/>
                        <a:gd name="T27" fmla="*/ 111 h 170"/>
                        <a:gd name="T28" fmla="*/ 22 w 234"/>
                        <a:gd name="T29" fmla="*/ 111 h 170"/>
                        <a:gd name="T30" fmla="*/ 30 w 234"/>
                        <a:gd name="T31" fmla="*/ 113 h 170"/>
                        <a:gd name="T32" fmla="*/ 37 w 234"/>
                        <a:gd name="T33" fmla="*/ 118 h 170"/>
                        <a:gd name="T34" fmla="*/ 41 w 234"/>
                        <a:gd name="T35" fmla="*/ 128 h 170"/>
                        <a:gd name="T36" fmla="*/ 43 w 234"/>
                        <a:gd name="T37" fmla="*/ 146 h 170"/>
                        <a:gd name="T38" fmla="*/ 39 w 234"/>
                        <a:gd name="T39" fmla="*/ 170 h 170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w 234"/>
                        <a:gd name="T61" fmla="*/ 0 h 170"/>
                        <a:gd name="T62" fmla="*/ 234 w 234"/>
                        <a:gd name="T63" fmla="*/ 170 h 170"/>
                      </a:gdLst>
                      <a:ahLst/>
                      <a:cxnLst>
                        <a:cxn ang="T40">
                          <a:pos x="T0" y="T1"/>
                        </a:cxn>
                        <a:cxn ang="T41">
                          <a:pos x="T2" y="T3"/>
                        </a:cxn>
                        <a:cxn ang="T42">
                          <a:pos x="T4" y="T5"/>
                        </a:cxn>
                        <a:cxn ang="T43">
                          <a:pos x="T6" y="T7"/>
                        </a:cxn>
                        <a:cxn ang="T44">
                          <a:pos x="T8" y="T9"/>
                        </a:cxn>
                        <a:cxn ang="T45">
                          <a:pos x="T10" y="T11"/>
                        </a:cxn>
                        <a:cxn ang="T46">
                          <a:pos x="T12" y="T13"/>
                        </a:cxn>
                        <a:cxn ang="T47">
                          <a:pos x="T14" y="T15"/>
                        </a:cxn>
                        <a:cxn ang="T48">
                          <a:pos x="T16" y="T17"/>
                        </a:cxn>
                        <a:cxn ang="T49">
                          <a:pos x="T18" y="T19"/>
                        </a:cxn>
                        <a:cxn ang="T50">
                          <a:pos x="T20" y="T21"/>
                        </a:cxn>
                        <a:cxn ang="T51">
                          <a:pos x="T22" y="T23"/>
                        </a:cxn>
                        <a:cxn ang="T52">
                          <a:pos x="T24" y="T25"/>
                        </a:cxn>
                        <a:cxn ang="T53">
                          <a:pos x="T26" y="T27"/>
                        </a:cxn>
                        <a:cxn ang="T54">
                          <a:pos x="T28" y="T29"/>
                        </a:cxn>
                        <a:cxn ang="T55">
                          <a:pos x="T30" y="T31"/>
                        </a:cxn>
                        <a:cxn ang="T56">
                          <a:pos x="T32" y="T33"/>
                        </a:cxn>
                        <a:cxn ang="T57">
                          <a:pos x="T34" y="T35"/>
                        </a:cxn>
                        <a:cxn ang="T58">
                          <a:pos x="T36" y="T37"/>
                        </a:cxn>
                        <a:cxn ang="T59">
                          <a:pos x="T38" y="T39"/>
                        </a:cxn>
                      </a:cxnLst>
                      <a:rect l="T60" t="T61" r="T62" b="T63"/>
                      <a:pathLst>
                        <a:path w="234" h="170">
                          <a:moveTo>
                            <a:pt x="39" y="170"/>
                          </a:moveTo>
                          <a:lnTo>
                            <a:pt x="234" y="54"/>
                          </a:lnTo>
                          <a:lnTo>
                            <a:pt x="234" y="33"/>
                          </a:lnTo>
                          <a:lnTo>
                            <a:pt x="230" y="18"/>
                          </a:lnTo>
                          <a:lnTo>
                            <a:pt x="224" y="9"/>
                          </a:lnTo>
                          <a:lnTo>
                            <a:pt x="217" y="3"/>
                          </a:lnTo>
                          <a:lnTo>
                            <a:pt x="208" y="0"/>
                          </a:lnTo>
                          <a:lnTo>
                            <a:pt x="200" y="0"/>
                          </a:lnTo>
                          <a:lnTo>
                            <a:pt x="197" y="0"/>
                          </a:lnTo>
                          <a:lnTo>
                            <a:pt x="195" y="0"/>
                          </a:lnTo>
                          <a:lnTo>
                            <a:pt x="0" y="117"/>
                          </a:lnTo>
                          <a:lnTo>
                            <a:pt x="2" y="117"/>
                          </a:lnTo>
                          <a:lnTo>
                            <a:pt x="6" y="115"/>
                          </a:lnTo>
                          <a:lnTo>
                            <a:pt x="13" y="111"/>
                          </a:lnTo>
                          <a:lnTo>
                            <a:pt x="22" y="111"/>
                          </a:lnTo>
                          <a:lnTo>
                            <a:pt x="30" y="113"/>
                          </a:lnTo>
                          <a:lnTo>
                            <a:pt x="37" y="118"/>
                          </a:lnTo>
                          <a:lnTo>
                            <a:pt x="41" y="128"/>
                          </a:lnTo>
                          <a:lnTo>
                            <a:pt x="43" y="146"/>
                          </a:lnTo>
                          <a:lnTo>
                            <a:pt x="39" y="170"/>
                          </a:lnTo>
                          <a:close/>
                        </a:path>
                      </a:pathLst>
                    </a:custGeom>
                    <a:solidFill>
                      <a:srgbClr val="0000FF"/>
                    </a:solidFill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256" name="Freeform 306"/>
                    <p:cNvSpPr>
                      <a:spLocks/>
                    </p:cNvSpPr>
                    <p:nvPr/>
                  </p:nvSpPr>
                  <p:spPr bwMode="auto">
                    <a:xfrm>
                      <a:off x="2235" y="1844"/>
                      <a:ext cx="234" cy="170"/>
                    </a:xfrm>
                    <a:custGeom>
                      <a:avLst/>
                      <a:gdLst>
                        <a:gd name="T0" fmla="*/ 39 w 234"/>
                        <a:gd name="T1" fmla="*/ 170 h 170"/>
                        <a:gd name="T2" fmla="*/ 234 w 234"/>
                        <a:gd name="T3" fmla="*/ 54 h 170"/>
                        <a:gd name="T4" fmla="*/ 234 w 234"/>
                        <a:gd name="T5" fmla="*/ 33 h 170"/>
                        <a:gd name="T6" fmla="*/ 230 w 234"/>
                        <a:gd name="T7" fmla="*/ 18 h 170"/>
                        <a:gd name="T8" fmla="*/ 224 w 234"/>
                        <a:gd name="T9" fmla="*/ 9 h 170"/>
                        <a:gd name="T10" fmla="*/ 217 w 234"/>
                        <a:gd name="T11" fmla="*/ 3 h 170"/>
                        <a:gd name="T12" fmla="*/ 208 w 234"/>
                        <a:gd name="T13" fmla="*/ 0 h 170"/>
                        <a:gd name="T14" fmla="*/ 200 w 234"/>
                        <a:gd name="T15" fmla="*/ 0 h 170"/>
                        <a:gd name="T16" fmla="*/ 197 w 234"/>
                        <a:gd name="T17" fmla="*/ 0 h 170"/>
                        <a:gd name="T18" fmla="*/ 195 w 234"/>
                        <a:gd name="T19" fmla="*/ 0 h 170"/>
                        <a:gd name="T20" fmla="*/ 0 w 234"/>
                        <a:gd name="T21" fmla="*/ 117 h 170"/>
                        <a:gd name="T22" fmla="*/ 2 w 234"/>
                        <a:gd name="T23" fmla="*/ 117 h 170"/>
                        <a:gd name="T24" fmla="*/ 6 w 234"/>
                        <a:gd name="T25" fmla="*/ 115 h 170"/>
                        <a:gd name="T26" fmla="*/ 13 w 234"/>
                        <a:gd name="T27" fmla="*/ 111 h 170"/>
                        <a:gd name="T28" fmla="*/ 22 w 234"/>
                        <a:gd name="T29" fmla="*/ 111 h 170"/>
                        <a:gd name="T30" fmla="*/ 30 w 234"/>
                        <a:gd name="T31" fmla="*/ 113 h 170"/>
                        <a:gd name="T32" fmla="*/ 37 w 234"/>
                        <a:gd name="T33" fmla="*/ 118 h 170"/>
                        <a:gd name="T34" fmla="*/ 41 w 234"/>
                        <a:gd name="T35" fmla="*/ 128 h 170"/>
                        <a:gd name="T36" fmla="*/ 43 w 234"/>
                        <a:gd name="T37" fmla="*/ 146 h 170"/>
                        <a:gd name="T38" fmla="*/ 39 w 234"/>
                        <a:gd name="T39" fmla="*/ 170 h 170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w 234"/>
                        <a:gd name="T61" fmla="*/ 0 h 170"/>
                        <a:gd name="T62" fmla="*/ 234 w 234"/>
                        <a:gd name="T63" fmla="*/ 170 h 170"/>
                      </a:gdLst>
                      <a:ahLst/>
                      <a:cxnLst>
                        <a:cxn ang="T40">
                          <a:pos x="T0" y="T1"/>
                        </a:cxn>
                        <a:cxn ang="T41">
                          <a:pos x="T2" y="T3"/>
                        </a:cxn>
                        <a:cxn ang="T42">
                          <a:pos x="T4" y="T5"/>
                        </a:cxn>
                        <a:cxn ang="T43">
                          <a:pos x="T6" y="T7"/>
                        </a:cxn>
                        <a:cxn ang="T44">
                          <a:pos x="T8" y="T9"/>
                        </a:cxn>
                        <a:cxn ang="T45">
                          <a:pos x="T10" y="T11"/>
                        </a:cxn>
                        <a:cxn ang="T46">
                          <a:pos x="T12" y="T13"/>
                        </a:cxn>
                        <a:cxn ang="T47">
                          <a:pos x="T14" y="T15"/>
                        </a:cxn>
                        <a:cxn ang="T48">
                          <a:pos x="T16" y="T17"/>
                        </a:cxn>
                        <a:cxn ang="T49">
                          <a:pos x="T18" y="T19"/>
                        </a:cxn>
                        <a:cxn ang="T50">
                          <a:pos x="T20" y="T21"/>
                        </a:cxn>
                        <a:cxn ang="T51">
                          <a:pos x="T22" y="T23"/>
                        </a:cxn>
                        <a:cxn ang="T52">
                          <a:pos x="T24" y="T25"/>
                        </a:cxn>
                        <a:cxn ang="T53">
                          <a:pos x="T26" y="T27"/>
                        </a:cxn>
                        <a:cxn ang="T54">
                          <a:pos x="T28" y="T29"/>
                        </a:cxn>
                        <a:cxn ang="T55">
                          <a:pos x="T30" y="T31"/>
                        </a:cxn>
                        <a:cxn ang="T56">
                          <a:pos x="T32" y="T33"/>
                        </a:cxn>
                        <a:cxn ang="T57">
                          <a:pos x="T34" y="T35"/>
                        </a:cxn>
                        <a:cxn ang="T58">
                          <a:pos x="T36" y="T37"/>
                        </a:cxn>
                        <a:cxn ang="T59">
                          <a:pos x="T38" y="T39"/>
                        </a:cxn>
                      </a:cxnLst>
                      <a:rect l="T60" t="T61" r="T62" b="T63"/>
                      <a:pathLst>
                        <a:path w="234" h="170">
                          <a:moveTo>
                            <a:pt x="39" y="170"/>
                          </a:moveTo>
                          <a:lnTo>
                            <a:pt x="234" y="54"/>
                          </a:lnTo>
                          <a:lnTo>
                            <a:pt x="234" y="33"/>
                          </a:lnTo>
                          <a:lnTo>
                            <a:pt x="230" y="18"/>
                          </a:lnTo>
                          <a:lnTo>
                            <a:pt x="224" y="9"/>
                          </a:lnTo>
                          <a:lnTo>
                            <a:pt x="217" y="3"/>
                          </a:lnTo>
                          <a:lnTo>
                            <a:pt x="208" y="0"/>
                          </a:lnTo>
                          <a:lnTo>
                            <a:pt x="200" y="0"/>
                          </a:lnTo>
                          <a:lnTo>
                            <a:pt x="197" y="0"/>
                          </a:lnTo>
                          <a:lnTo>
                            <a:pt x="195" y="0"/>
                          </a:lnTo>
                          <a:lnTo>
                            <a:pt x="0" y="117"/>
                          </a:lnTo>
                          <a:lnTo>
                            <a:pt x="2" y="117"/>
                          </a:lnTo>
                          <a:lnTo>
                            <a:pt x="6" y="115"/>
                          </a:lnTo>
                          <a:lnTo>
                            <a:pt x="13" y="111"/>
                          </a:lnTo>
                          <a:lnTo>
                            <a:pt x="22" y="111"/>
                          </a:lnTo>
                          <a:lnTo>
                            <a:pt x="30" y="113"/>
                          </a:lnTo>
                          <a:lnTo>
                            <a:pt x="37" y="118"/>
                          </a:lnTo>
                          <a:lnTo>
                            <a:pt x="41" y="128"/>
                          </a:lnTo>
                          <a:lnTo>
                            <a:pt x="43" y="146"/>
                          </a:lnTo>
                          <a:lnTo>
                            <a:pt x="39" y="170"/>
                          </a:lnTo>
                        </a:path>
                      </a:pathLst>
                    </a:custGeom>
                    <a:noFill/>
                    <a:ln w="11113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257" name="Freeform 307"/>
                    <p:cNvSpPr>
                      <a:spLocks/>
                    </p:cNvSpPr>
                    <p:nvPr/>
                  </p:nvSpPr>
                  <p:spPr bwMode="auto">
                    <a:xfrm>
                      <a:off x="2239" y="1844"/>
                      <a:ext cx="230" cy="165"/>
                    </a:xfrm>
                    <a:custGeom>
                      <a:avLst/>
                      <a:gdLst>
                        <a:gd name="T0" fmla="*/ 193 w 230"/>
                        <a:gd name="T1" fmla="*/ 0 h 165"/>
                        <a:gd name="T2" fmla="*/ 194 w 230"/>
                        <a:gd name="T3" fmla="*/ 0 h 165"/>
                        <a:gd name="T4" fmla="*/ 200 w 230"/>
                        <a:gd name="T5" fmla="*/ 0 h 165"/>
                        <a:gd name="T6" fmla="*/ 209 w 230"/>
                        <a:gd name="T7" fmla="*/ 2 h 165"/>
                        <a:gd name="T8" fmla="*/ 217 w 230"/>
                        <a:gd name="T9" fmla="*/ 7 h 165"/>
                        <a:gd name="T10" fmla="*/ 224 w 230"/>
                        <a:gd name="T11" fmla="*/ 15 h 165"/>
                        <a:gd name="T12" fmla="*/ 230 w 230"/>
                        <a:gd name="T13" fmla="*/ 29 h 165"/>
                        <a:gd name="T14" fmla="*/ 230 w 230"/>
                        <a:gd name="T15" fmla="*/ 50 h 165"/>
                        <a:gd name="T16" fmla="*/ 37 w 230"/>
                        <a:gd name="T17" fmla="*/ 165 h 165"/>
                        <a:gd name="T18" fmla="*/ 41 w 230"/>
                        <a:gd name="T19" fmla="*/ 144 h 165"/>
                        <a:gd name="T20" fmla="*/ 39 w 230"/>
                        <a:gd name="T21" fmla="*/ 128 h 165"/>
                        <a:gd name="T22" fmla="*/ 35 w 230"/>
                        <a:gd name="T23" fmla="*/ 118 h 165"/>
                        <a:gd name="T24" fmla="*/ 28 w 230"/>
                        <a:gd name="T25" fmla="*/ 113 h 165"/>
                        <a:gd name="T26" fmla="*/ 20 w 230"/>
                        <a:gd name="T27" fmla="*/ 111 h 165"/>
                        <a:gd name="T28" fmla="*/ 13 w 230"/>
                        <a:gd name="T29" fmla="*/ 113 h 165"/>
                        <a:gd name="T30" fmla="*/ 7 w 230"/>
                        <a:gd name="T31" fmla="*/ 115 h 165"/>
                        <a:gd name="T32" fmla="*/ 2 w 230"/>
                        <a:gd name="T33" fmla="*/ 115 h 165"/>
                        <a:gd name="T34" fmla="*/ 0 w 230"/>
                        <a:gd name="T35" fmla="*/ 117 h 165"/>
                        <a:gd name="T36" fmla="*/ 193 w 230"/>
                        <a:gd name="T37" fmla="*/ 0 h 165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w 230"/>
                        <a:gd name="T58" fmla="*/ 0 h 165"/>
                        <a:gd name="T59" fmla="*/ 230 w 230"/>
                        <a:gd name="T60" fmla="*/ 165 h 165"/>
                      </a:gdLst>
                      <a:ahLst/>
                      <a:cxnLst>
                        <a:cxn ang="T38">
                          <a:pos x="T0" y="T1"/>
                        </a:cxn>
                        <a:cxn ang="T39">
                          <a:pos x="T2" y="T3"/>
                        </a:cxn>
                        <a:cxn ang="T40">
                          <a:pos x="T4" y="T5"/>
                        </a:cxn>
                        <a:cxn ang="T41">
                          <a:pos x="T6" y="T7"/>
                        </a:cxn>
                        <a:cxn ang="T42">
                          <a:pos x="T8" y="T9"/>
                        </a:cxn>
                        <a:cxn ang="T43">
                          <a:pos x="T10" y="T11"/>
                        </a:cxn>
                        <a:cxn ang="T44">
                          <a:pos x="T12" y="T13"/>
                        </a:cxn>
                        <a:cxn ang="T45">
                          <a:pos x="T14" y="T15"/>
                        </a:cxn>
                        <a:cxn ang="T46">
                          <a:pos x="T16" y="T17"/>
                        </a:cxn>
                        <a:cxn ang="T47">
                          <a:pos x="T18" y="T19"/>
                        </a:cxn>
                        <a:cxn ang="T48">
                          <a:pos x="T20" y="T21"/>
                        </a:cxn>
                        <a:cxn ang="T49">
                          <a:pos x="T22" y="T23"/>
                        </a:cxn>
                        <a:cxn ang="T50">
                          <a:pos x="T24" y="T25"/>
                        </a:cxn>
                        <a:cxn ang="T51">
                          <a:pos x="T26" y="T27"/>
                        </a:cxn>
                        <a:cxn ang="T52">
                          <a:pos x="T28" y="T29"/>
                        </a:cxn>
                        <a:cxn ang="T53">
                          <a:pos x="T30" y="T31"/>
                        </a:cxn>
                        <a:cxn ang="T54">
                          <a:pos x="T32" y="T33"/>
                        </a:cxn>
                        <a:cxn ang="T55">
                          <a:pos x="T34" y="T35"/>
                        </a:cxn>
                        <a:cxn ang="T56">
                          <a:pos x="T36" y="T37"/>
                        </a:cxn>
                      </a:cxnLst>
                      <a:rect l="T57" t="T58" r="T59" b="T60"/>
                      <a:pathLst>
                        <a:path w="230" h="165">
                          <a:moveTo>
                            <a:pt x="193" y="0"/>
                          </a:moveTo>
                          <a:lnTo>
                            <a:pt x="194" y="0"/>
                          </a:lnTo>
                          <a:lnTo>
                            <a:pt x="200" y="0"/>
                          </a:lnTo>
                          <a:lnTo>
                            <a:pt x="209" y="2"/>
                          </a:lnTo>
                          <a:lnTo>
                            <a:pt x="217" y="7"/>
                          </a:lnTo>
                          <a:lnTo>
                            <a:pt x="224" y="15"/>
                          </a:lnTo>
                          <a:lnTo>
                            <a:pt x="230" y="29"/>
                          </a:lnTo>
                          <a:lnTo>
                            <a:pt x="230" y="50"/>
                          </a:lnTo>
                          <a:lnTo>
                            <a:pt x="37" y="165"/>
                          </a:lnTo>
                          <a:lnTo>
                            <a:pt x="41" y="144"/>
                          </a:lnTo>
                          <a:lnTo>
                            <a:pt x="39" y="128"/>
                          </a:lnTo>
                          <a:lnTo>
                            <a:pt x="35" y="118"/>
                          </a:lnTo>
                          <a:lnTo>
                            <a:pt x="28" y="113"/>
                          </a:lnTo>
                          <a:lnTo>
                            <a:pt x="20" y="111"/>
                          </a:lnTo>
                          <a:lnTo>
                            <a:pt x="13" y="113"/>
                          </a:lnTo>
                          <a:lnTo>
                            <a:pt x="7" y="115"/>
                          </a:lnTo>
                          <a:lnTo>
                            <a:pt x="2" y="115"/>
                          </a:lnTo>
                          <a:lnTo>
                            <a:pt x="0" y="117"/>
                          </a:lnTo>
                          <a:lnTo>
                            <a:pt x="193" y="0"/>
                          </a:lnTo>
                          <a:close/>
                        </a:path>
                      </a:pathLst>
                    </a:custGeom>
                    <a:solidFill>
                      <a:srgbClr val="2424FF"/>
                    </a:solidFill>
                    <a:ln w="0">
                      <a:solidFill>
                        <a:srgbClr val="2424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258" name="Freeform 308"/>
                    <p:cNvSpPr>
                      <a:spLocks/>
                    </p:cNvSpPr>
                    <p:nvPr/>
                  </p:nvSpPr>
                  <p:spPr bwMode="auto">
                    <a:xfrm>
                      <a:off x="2244" y="1846"/>
                      <a:ext cx="223" cy="157"/>
                    </a:xfrm>
                    <a:custGeom>
                      <a:avLst/>
                      <a:gdLst>
                        <a:gd name="T0" fmla="*/ 189 w 223"/>
                        <a:gd name="T1" fmla="*/ 0 h 157"/>
                        <a:gd name="T2" fmla="*/ 191 w 223"/>
                        <a:gd name="T3" fmla="*/ 0 h 157"/>
                        <a:gd name="T4" fmla="*/ 197 w 223"/>
                        <a:gd name="T5" fmla="*/ 0 h 157"/>
                        <a:gd name="T6" fmla="*/ 204 w 223"/>
                        <a:gd name="T7" fmla="*/ 1 h 157"/>
                        <a:gd name="T8" fmla="*/ 212 w 223"/>
                        <a:gd name="T9" fmla="*/ 5 h 157"/>
                        <a:gd name="T10" fmla="*/ 219 w 223"/>
                        <a:gd name="T11" fmla="*/ 13 h 157"/>
                        <a:gd name="T12" fmla="*/ 223 w 223"/>
                        <a:gd name="T13" fmla="*/ 26 h 157"/>
                        <a:gd name="T14" fmla="*/ 223 w 223"/>
                        <a:gd name="T15" fmla="*/ 44 h 157"/>
                        <a:gd name="T16" fmla="*/ 34 w 223"/>
                        <a:gd name="T17" fmla="*/ 157 h 157"/>
                        <a:gd name="T18" fmla="*/ 36 w 223"/>
                        <a:gd name="T19" fmla="*/ 137 h 157"/>
                        <a:gd name="T20" fmla="*/ 34 w 223"/>
                        <a:gd name="T21" fmla="*/ 124 h 157"/>
                        <a:gd name="T22" fmla="*/ 28 w 223"/>
                        <a:gd name="T23" fmla="*/ 116 h 157"/>
                        <a:gd name="T24" fmla="*/ 23 w 223"/>
                        <a:gd name="T25" fmla="*/ 113 h 157"/>
                        <a:gd name="T26" fmla="*/ 15 w 223"/>
                        <a:gd name="T27" fmla="*/ 111 h 157"/>
                        <a:gd name="T28" fmla="*/ 8 w 223"/>
                        <a:gd name="T29" fmla="*/ 111 h 157"/>
                        <a:gd name="T30" fmla="*/ 4 w 223"/>
                        <a:gd name="T31" fmla="*/ 113 h 157"/>
                        <a:gd name="T32" fmla="*/ 0 w 223"/>
                        <a:gd name="T33" fmla="*/ 113 h 157"/>
                        <a:gd name="T34" fmla="*/ 189 w 223"/>
                        <a:gd name="T35" fmla="*/ 0 h 157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w 223"/>
                        <a:gd name="T55" fmla="*/ 0 h 157"/>
                        <a:gd name="T56" fmla="*/ 223 w 223"/>
                        <a:gd name="T57" fmla="*/ 157 h 157"/>
                      </a:gdLst>
                      <a:ahLst/>
                      <a:cxnLst>
                        <a:cxn ang="T36">
                          <a:pos x="T0" y="T1"/>
                        </a:cxn>
                        <a:cxn ang="T37">
                          <a:pos x="T2" y="T3"/>
                        </a:cxn>
                        <a:cxn ang="T38">
                          <a:pos x="T4" y="T5"/>
                        </a:cxn>
                        <a:cxn ang="T39">
                          <a:pos x="T6" y="T7"/>
                        </a:cxn>
                        <a:cxn ang="T40">
                          <a:pos x="T8" y="T9"/>
                        </a:cxn>
                        <a:cxn ang="T41">
                          <a:pos x="T10" y="T11"/>
                        </a:cxn>
                        <a:cxn ang="T42">
                          <a:pos x="T12" y="T13"/>
                        </a:cxn>
                        <a:cxn ang="T43">
                          <a:pos x="T14" y="T15"/>
                        </a:cxn>
                        <a:cxn ang="T44">
                          <a:pos x="T16" y="T17"/>
                        </a:cxn>
                        <a:cxn ang="T45">
                          <a:pos x="T18" y="T19"/>
                        </a:cxn>
                        <a:cxn ang="T46">
                          <a:pos x="T20" y="T21"/>
                        </a:cxn>
                        <a:cxn ang="T47">
                          <a:pos x="T22" y="T23"/>
                        </a:cxn>
                        <a:cxn ang="T48">
                          <a:pos x="T24" y="T25"/>
                        </a:cxn>
                        <a:cxn ang="T49">
                          <a:pos x="T26" y="T27"/>
                        </a:cxn>
                        <a:cxn ang="T50">
                          <a:pos x="T28" y="T29"/>
                        </a:cxn>
                        <a:cxn ang="T51">
                          <a:pos x="T30" y="T31"/>
                        </a:cxn>
                        <a:cxn ang="T52">
                          <a:pos x="T32" y="T33"/>
                        </a:cxn>
                        <a:cxn ang="T53">
                          <a:pos x="T34" y="T35"/>
                        </a:cxn>
                      </a:cxnLst>
                      <a:rect l="T54" t="T55" r="T56" b="T57"/>
                      <a:pathLst>
                        <a:path w="223" h="157">
                          <a:moveTo>
                            <a:pt x="189" y="0"/>
                          </a:moveTo>
                          <a:lnTo>
                            <a:pt x="191" y="0"/>
                          </a:lnTo>
                          <a:lnTo>
                            <a:pt x="197" y="0"/>
                          </a:lnTo>
                          <a:lnTo>
                            <a:pt x="204" y="1"/>
                          </a:lnTo>
                          <a:lnTo>
                            <a:pt x="212" y="5"/>
                          </a:lnTo>
                          <a:lnTo>
                            <a:pt x="219" y="13"/>
                          </a:lnTo>
                          <a:lnTo>
                            <a:pt x="223" y="26"/>
                          </a:lnTo>
                          <a:lnTo>
                            <a:pt x="223" y="44"/>
                          </a:lnTo>
                          <a:lnTo>
                            <a:pt x="34" y="157"/>
                          </a:lnTo>
                          <a:lnTo>
                            <a:pt x="36" y="137"/>
                          </a:lnTo>
                          <a:lnTo>
                            <a:pt x="34" y="124"/>
                          </a:lnTo>
                          <a:lnTo>
                            <a:pt x="28" y="116"/>
                          </a:lnTo>
                          <a:lnTo>
                            <a:pt x="23" y="113"/>
                          </a:lnTo>
                          <a:lnTo>
                            <a:pt x="15" y="111"/>
                          </a:lnTo>
                          <a:lnTo>
                            <a:pt x="8" y="111"/>
                          </a:lnTo>
                          <a:lnTo>
                            <a:pt x="4" y="113"/>
                          </a:lnTo>
                          <a:lnTo>
                            <a:pt x="0" y="113"/>
                          </a:lnTo>
                          <a:lnTo>
                            <a:pt x="189" y="0"/>
                          </a:lnTo>
                          <a:close/>
                        </a:path>
                      </a:pathLst>
                    </a:custGeom>
                    <a:solidFill>
                      <a:srgbClr val="4949FF"/>
                    </a:solidFill>
                    <a:ln w="0">
                      <a:solidFill>
                        <a:srgbClr val="4949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259" name="Freeform 309"/>
                    <p:cNvSpPr>
                      <a:spLocks/>
                    </p:cNvSpPr>
                    <p:nvPr/>
                  </p:nvSpPr>
                  <p:spPr bwMode="auto">
                    <a:xfrm>
                      <a:off x="2250" y="1846"/>
                      <a:ext cx="217" cy="152"/>
                    </a:xfrm>
                    <a:custGeom>
                      <a:avLst/>
                      <a:gdLst>
                        <a:gd name="T0" fmla="*/ 185 w 217"/>
                        <a:gd name="T1" fmla="*/ 0 h 152"/>
                        <a:gd name="T2" fmla="*/ 187 w 217"/>
                        <a:gd name="T3" fmla="*/ 0 h 152"/>
                        <a:gd name="T4" fmla="*/ 195 w 217"/>
                        <a:gd name="T5" fmla="*/ 1 h 152"/>
                        <a:gd name="T6" fmla="*/ 202 w 217"/>
                        <a:gd name="T7" fmla="*/ 3 h 152"/>
                        <a:gd name="T8" fmla="*/ 209 w 217"/>
                        <a:gd name="T9" fmla="*/ 11 h 152"/>
                        <a:gd name="T10" fmla="*/ 215 w 217"/>
                        <a:gd name="T11" fmla="*/ 22 h 152"/>
                        <a:gd name="T12" fmla="*/ 217 w 217"/>
                        <a:gd name="T13" fmla="*/ 39 h 152"/>
                        <a:gd name="T14" fmla="*/ 30 w 217"/>
                        <a:gd name="T15" fmla="*/ 152 h 152"/>
                        <a:gd name="T16" fmla="*/ 31 w 217"/>
                        <a:gd name="T17" fmla="*/ 133 h 152"/>
                        <a:gd name="T18" fmla="*/ 28 w 217"/>
                        <a:gd name="T19" fmla="*/ 122 h 152"/>
                        <a:gd name="T20" fmla="*/ 22 w 217"/>
                        <a:gd name="T21" fmla="*/ 115 h 152"/>
                        <a:gd name="T22" fmla="*/ 15 w 217"/>
                        <a:gd name="T23" fmla="*/ 113 h 152"/>
                        <a:gd name="T24" fmla="*/ 7 w 217"/>
                        <a:gd name="T25" fmla="*/ 111 h 152"/>
                        <a:gd name="T26" fmla="*/ 4 w 217"/>
                        <a:gd name="T27" fmla="*/ 113 h 152"/>
                        <a:gd name="T28" fmla="*/ 0 w 217"/>
                        <a:gd name="T29" fmla="*/ 113 h 152"/>
                        <a:gd name="T30" fmla="*/ 185 w 217"/>
                        <a:gd name="T31" fmla="*/ 0 h 152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w 217"/>
                        <a:gd name="T49" fmla="*/ 0 h 152"/>
                        <a:gd name="T50" fmla="*/ 217 w 217"/>
                        <a:gd name="T51" fmla="*/ 152 h 152"/>
                      </a:gdLst>
                      <a:ahLst/>
                      <a:cxnLst>
                        <a:cxn ang="T32">
                          <a:pos x="T0" y="T1"/>
                        </a:cxn>
                        <a:cxn ang="T33">
                          <a:pos x="T2" y="T3"/>
                        </a:cxn>
                        <a:cxn ang="T34">
                          <a:pos x="T4" y="T5"/>
                        </a:cxn>
                        <a:cxn ang="T35">
                          <a:pos x="T6" y="T7"/>
                        </a:cxn>
                        <a:cxn ang="T36">
                          <a:pos x="T8" y="T9"/>
                        </a:cxn>
                        <a:cxn ang="T37">
                          <a:pos x="T10" y="T11"/>
                        </a:cxn>
                        <a:cxn ang="T38">
                          <a:pos x="T12" y="T13"/>
                        </a:cxn>
                        <a:cxn ang="T39">
                          <a:pos x="T14" y="T15"/>
                        </a:cxn>
                        <a:cxn ang="T40">
                          <a:pos x="T16" y="T17"/>
                        </a:cxn>
                        <a:cxn ang="T41">
                          <a:pos x="T18" y="T19"/>
                        </a:cxn>
                        <a:cxn ang="T42">
                          <a:pos x="T20" y="T21"/>
                        </a:cxn>
                        <a:cxn ang="T43">
                          <a:pos x="T22" y="T23"/>
                        </a:cxn>
                        <a:cxn ang="T44">
                          <a:pos x="T24" y="T25"/>
                        </a:cxn>
                        <a:cxn ang="T45">
                          <a:pos x="T26" y="T27"/>
                        </a:cxn>
                        <a:cxn ang="T46">
                          <a:pos x="T28" y="T29"/>
                        </a:cxn>
                        <a:cxn ang="T47">
                          <a:pos x="T30" y="T31"/>
                        </a:cxn>
                      </a:cxnLst>
                      <a:rect l="T48" t="T49" r="T50" b="T51"/>
                      <a:pathLst>
                        <a:path w="217" h="152">
                          <a:moveTo>
                            <a:pt x="185" y="0"/>
                          </a:moveTo>
                          <a:lnTo>
                            <a:pt x="187" y="0"/>
                          </a:lnTo>
                          <a:lnTo>
                            <a:pt x="195" y="1"/>
                          </a:lnTo>
                          <a:lnTo>
                            <a:pt x="202" y="3"/>
                          </a:lnTo>
                          <a:lnTo>
                            <a:pt x="209" y="11"/>
                          </a:lnTo>
                          <a:lnTo>
                            <a:pt x="215" y="22"/>
                          </a:lnTo>
                          <a:lnTo>
                            <a:pt x="217" y="39"/>
                          </a:lnTo>
                          <a:lnTo>
                            <a:pt x="30" y="152"/>
                          </a:lnTo>
                          <a:lnTo>
                            <a:pt x="31" y="133"/>
                          </a:lnTo>
                          <a:lnTo>
                            <a:pt x="28" y="122"/>
                          </a:lnTo>
                          <a:lnTo>
                            <a:pt x="22" y="115"/>
                          </a:lnTo>
                          <a:lnTo>
                            <a:pt x="15" y="113"/>
                          </a:lnTo>
                          <a:lnTo>
                            <a:pt x="7" y="111"/>
                          </a:lnTo>
                          <a:lnTo>
                            <a:pt x="4" y="113"/>
                          </a:lnTo>
                          <a:lnTo>
                            <a:pt x="0" y="113"/>
                          </a:lnTo>
                          <a:lnTo>
                            <a:pt x="185" y="0"/>
                          </a:lnTo>
                          <a:close/>
                        </a:path>
                      </a:pathLst>
                    </a:custGeom>
                    <a:solidFill>
                      <a:srgbClr val="6D6DFF"/>
                    </a:solidFill>
                    <a:ln w="0">
                      <a:solidFill>
                        <a:srgbClr val="6D6D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260" name="Freeform 310"/>
                    <p:cNvSpPr>
                      <a:spLocks/>
                    </p:cNvSpPr>
                    <p:nvPr/>
                  </p:nvSpPr>
                  <p:spPr bwMode="auto">
                    <a:xfrm>
                      <a:off x="2255" y="1846"/>
                      <a:ext cx="210" cy="146"/>
                    </a:xfrm>
                    <a:custGeom>
                      <a:avLst/>
                      <a:gdLst>
                        <a:gd name="T0" fmla="*/ 182 w 210"/>
                        <a:gd name="T1" fmla="*/ 0 h 146"/>
                        <a:gd name="T2" fmla="*/ 186 w 210"/>
                        <a:gd name="T3" fmla="*/ 0 h 146"/>
                        <a:gd name="T4" fmla="*/ 190 w 210"/>
                        <a:gd name="T5" fmla="*/ 1 h 146"/>
                        <a:gd name="T6" fmla="*/ 197 w 210"/>
                        <a:gd name="T7" fmla="*/ 5 h 146"/>
                        <a:gd name="T8" fmla="*/ 204 w 210"/>
                        <a:gd name="T9" fmla="*/ 11 h 146"/>
                        <a:gd name="T10" fmla="*/ 210 w 210"/>
                        <a:gd name="T11" fmla="*/ 22 h 146"/>
                        <a:gd name="T12" fmla="*/ 210 w 210"/>
                        <a:gd name="T13" fmla="*/ 35 h 146"/>
                        <a:gd name="T14" fmla="*/ 26 w 210"/>
                        <a:gd name="T15" fmla="*/ 146 h 146"/>
                        <a:gd name="T16" fmla="*/ 26 w 210"/>
                        <a:gd name="T17" fmla="*/ 131 h 146"/>
                        <a:gd name="T18" fmla="*/ 23 w 210"/>
                        <a:gd name="T19" fmla="*/ 120 h 146"/>
                        <a:gd name="T20" fmla="*/ 17 w 210"/>
                        <a:gd name="T21" fmla="*/ 115 h 146"/>
                        <a:gd name="T22" fmla="*/ 10 w 210"/>
                        <a:gd name="T23" fmla="*/ 113 h 146"/>
                        <a:gd name="T24" fmla="*/ 4 w 210"/>
                        <a:gd name="T25" fmla="*/ 111 h 146"/>
                        <a:gd name="T26" fmla="*/ 0 w 210"/>
                        <a:gd name="T27" fmla="*/ 111 h 146"/>
                        <a:gd name="T28" fmla="*/ 182 w 210"/>
                        <a:gd name="T29" fmla="*/ 0 h 14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w 210"/>
                        <a:gd name="T46" fmla="*/ 0 h 146"/>
                        <a:gd name="T47" fmla="*/ 210 w 210"/>
                        <a:gd name="T48" fmla="*/ 146 h 146"/>
                      </a:gdLst>
                      <a:ahLst/>
                      <a:cxnLst>
                        <a:cxn ang="T30">
                          <a:pos x="T0" y="T1"/>
                        </a:cxn>
                        <a:cxn ang="T31">
                          <a:pos x="T2" y="T3"/>
                        </a:cxn>
                        <a:cxn ang="T32">
                          <a:pos x="T4" y="T5"/>
                        </a:cxn>
                        <a:cxn ang="T33">
                          <a:pos x="T6" y="T7"/>
                        </a:cxn>
                        <a:cxn ang="T34">
                          <a:pos x="T8" y="T9"/>
                        </a:cxn>
                        <a:cxn ang="T35">
                          <a:pos x="T10" y="T11"/>
                        </a:cxn>
                        <a:cxn ang="T36">
                          <a:pos x="T12" y="T13"/>
                        </a:cxn>
                        <a:cxn ang="T37">
                          <a:pos x="T14" y="T15"/>
                        </a:cxn>
                        <a:cxn ang="T38">
                          <a:pos x="T16" y="T17"/>
                        </a:cxn>
                        <a:cxn ang="T39">
                          <a:pos x="T18" y="T19"/>
                        </a:cxn>
                        <a:cxn ang="T40">
                          <a:pos x="T20" y="T21"/>
                        </a:cxn>
                        <a:cxn ang="T41">
                          <a:pos x="T22" y="T23"/>
                        </a:cxn>
                        <a:cxn ang="T42">
                          <a:pos x="T24" y="T25"/>
                        </a:cxn>
                        <a:cxn ang="T43">
                          <a:pos x="T26" y="T27"/>
                        </a:cxn>
                        <a:cxn ang="T44">
                          <a:pos x="T28" y="T29"/>
                        </a:cxn>
                      </a:cxnLst>
                      <a:rect l="T45" t="T46" r="T47" b="T48"/>
                      <a:pathLst>
                        <a:path w="210" h="146">
                          <a:moveTo>
                            <a:pt x="182" y="0"/>
                          </a:moveTo>
                          <a:lnTo>
                            <a:pt x="186" y="0"/>
                          </a:lnTo>
                          <a:lnTo>
                            <a:pt x="190" y="1"/>
                          </a:lnTo>
                          <a:lnTo>
                            <a:pt x="197" y="5"/>
                          </a:lnTo>
                          <a:lnTo>
                            <a:pt x="204" y="11"/>
                          </a:lnTo>
                          <a:lnTo>
                            <a:pt x="210" y="22"/>
                          </a:lnTo>
                          <a:lnTo>
                            <a:pt x="210" y="35"/>
                          </a:lnTo>
                          <a:lnTo>
                            <a:pt x="26" y="146"/>
                          </a:lnTo>
                          <a:lnTo>
                            <a:pt x="26" y="131"/>
                          </a:lnTo>
                          <a:lnTo>
                            <a:pt x="23" y="120"/>
                          </a:lnTo>
                          <a:lnTo>
                            <a:pt x="17" y="115"/>
                          </a:lnTo>
                          <a:lnTo>
                            <a:pt x="10" y="113"/>
                          </a:lnTo>
                          <a:lnTo>
                            <a:pt x="4" y="111"/>
                          </a:lnTo>
                          <a:lnTo>
                            <a:pt x="0" y="111"/>
                          </a:lnTo>
                          <a:lnTo>
                            <a:pt x="182" y="0"/>
                          </a:lnTo>
                          <a:close/>
                        </a:path>
                      </a:pathLst>
                    </a:custGeom>
                    <a:solidFill>
                      <a:srgbClr val="9292FF"/>
                    </a:solidFill>
                    <a:ln w="0">
                      <a:solidFill>
                        <a:srgbClr val="9292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261" name="Freeform 311"/>
                    <p:cNvSpPr>
                      <a:spLocks/>
                    </p:cNvSpPr>
                    <p:nvPr/>
                  </p:nvSpPr>
                  <p:spPr bwMode="auto">
                    <a:xfrm>
                      <a:off x="2261" y="1846"/>
                      <a:ext cx="202" cy="141"/>
                    </a:xfrm>
                    <a:custGeom>
                      <a:avLst/>
                      <a:gdLst>
                        <a:gd name="T0" fmla="*/ 178 w 202"/>
                        <a:gd name="T1" fmla="*/ 0 h 141"/>
                        <a:gd name="T2" fmla="*/ 182 w 202"/>
                        <a:gd name="T3" fmla="*/ 1 h 141"/>
                        <a:gd name="T4" fmla="*/ 187 w 202"/>
                        <a:gd name="T5" fmla="*/ 3 h 141"/>
                        <a:gd name="T6" fmla="*/ 195 w 202"/>
                        <a:gd name="T7" fmla="*/ 9 h 141"/>
                        <a:gd name="T8" fmla="*/ 202 w 202"/>
                        <a:gd name="T9" fmla="*/ 18 h 141"/>
                        <a:gd name="T10" fmla="*/ 202 w 202"/>
                        <a:gd name="T11" fmla="*/ 31 h 141"/>
                        <a:gd name="T12" fmla="*/ 22 w 202"/>
                        <a:gd name="T13" fmla="*/ 141 h 141"/>
                        <a:gd name="T14" fmla="*/ 20 w 202"/>
                        <a:gd name="T15" fmla="*/ 128 h 141"/>
                        <a:gd name="T16" fmla="*/ 17 w 202"/>
                        <a:gd name="T17" fmla="*/ 120 h 141"/>
                        <a:gd name="T18" fmla="*/ 9 w 202"/>
                        <a:gd name="T19" fmla="*/ 115 h 141"/>
                        <a:gd name="T20" fmla="*/ 4 w 202"/>
                        <a:gd name="T21" fmla="*/ 111 h 141"/>
                        <a:gd name="T22" fmla="*/ 0 w 202"/>
                        <a:gd name="T23" fmla="*/ 111 h 141"/>
                        <a:gd name="T24" fmla="*/ 178 w 202"/>
                        <a:gd name="T25" fmla="*/ 0 h 141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w 202"/>
                        <a:gd name="T40" fmla="*/ 0 h 141"/>
                        <a:gd name="T41" fmla="*/ 202 w 202"/>
                        <a:gd name="T42" fmla="*/ 141 h 141"/>
                      </a:gdLst>
                      <a:ahLst/>
                      <a:cxnLst>
                        <a:cxn ang="T26">
                          <a:pos x="T0" y="T1"/>
                        </a:cxn>
                        <a:cxn ang="T27">
                          <a:pos x="T2" y="T3"/>
                        </a:cxn>
                        <a:cxn ang="T28">
                          <a:pos x="T4" y="T5"/>
                        </a:cxn>
                        <a:cxn ang="T29">
                          <a:pos x="T6" y="T7"/>
                        </a:cxn>
                        <a:cxn ang="T30">
                          <a:pos x="T8" y="T9"/>
                        </a:cxn>
                        <a:cxn ang="T31">
                          <a:pos x="T10" y="T11"/>
                        </a:cxn>
                        <a:cxn ang="T32">
                          <a:pos x="T12" y="T13"/>
                        </a:cxn>
                        <a:cxn ang="T33">
                          <a:pos x="T14" y="T15"/>
                        </a:cxn>
                        <a:cxn ang="T34">
                          <a:pos x="T16" y="T17"/>
                        </a:cxn>
                        <a:cxn ang="T35">
                          <a:pos x="T18" y="T19"/>
                        </a:cxn>
                        <a:cxn ang="T36">
                          <a:pos x="T20" y="T21"/>
                        </a:cxn>
                        <a:cxn ang="T37">
                          <a:pos x="T22" y="T23"/>
                        </a:cxn>
                        <a:cxn ang="T38">
                          <a:pos x="T24" y="T25"/>
                        </a:cxn>
                      </a:cxnLst>
                      <a:rect l="T39" t="T40" r="T41" b="T42"/>
                      <a:pathLst>
                        <a:path w="202" h="141">
                          <a:moveTo>
                            <a:pt x="178" y="0"/>
                          </a:moveTo>
                          <a:lnTo>
                            <a:pt x="182" y="1"/>
                          </a:lnTo>
                          <a:lnTo>
                            <a:pt x="187" y="3"/>
                          </a:lnTo>
                          <a:lnTo>
                            <a:pt x="195" y="9"/>
                          </a:lnTo>
                          <a:lnTo>
                            <a:pt x="202" y="18"/>
                          </a:lnTo>
                          <a:lnTo>
                            <a:pt x="202" y="31"/>
                          </a:lnTo>
                          <a:lnTo>
                            <a:pt x="22" y="141"/>
                          </a:lnTo>
                          <a:lnTo>
                            <a:pt x="20" y="128"/>
                          </a:lnTo>
                          <a:lnTo>
                            <a:pt x="17" y="120"/>
                          </a:lnTo>
                          <a:lnTo>
                            <a:pt x="9" y="115"/>
                          </a:lnTo>
                          <a:lnTo>
                            <a:pt x="4" y="111"/>
                          </a:lnTo>
                          <a:lnTo>
                            <a:pt x="0" y="111"/>
                          </a:lnTo>
                          <a:lnTo>
                            <a:pt x="178" y="0"/>
                          </a:lnTo>
                          <a:close/>
                        </a:path>
                      </a:pathLst>
                    </a:custGeom>
                    <a:solidFill>
                      <a:srgbClr val="B6B6FF"/>
                    </a:solidFill>
                    <a:ln w="0">
                      <a:solidFill>
                        <a:srgbClr val="B6B6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262" name="Freeform 312"/>
                    <p:cNvSpPr>
                      <a:spLocks/>
                    </p:cNvSpPr>
                    <p:nvPr/>
                  </p:nvSpPr>
                  <p:spPr bwMode="auto">
                    <a:xfrm>
                      <a:off x="2267" y="1847"/>
                      <a:ext cx="196" cy="134"/>
                    </a:xfrm>
                    <a:custGeom>
                      <a:avLst/>
                      <a:gdLst>
                        <a:gd name="T0" fmla="*/ 176 w 196"/>
                        <a:gd name="T1" fmla="*/ 0 h 134"/>
                        <a:gd name="T2" fmla="*/ 176 w 196"/>
                        <a:gd name="T3" fmla="*/ 0 h 134"/>
                        <a:gd name="T4" fmla="*/ 179 w 196"/>
                        <a:gd name="T5" fmla="*/ 2 h 134"/>
                        <a:gd name="T6" fmla="*/ 181 w 196"/>
                        <a:gd name="T7" fmla="*/ 4 h 134"/>
                        <a:gd name="T8" fmla="*/ 187 w 196"/>
                        <a:gd name="T9" fmla="*/ 6 h 134"/>
                        <a:gd name="T10" fmla="*/ 191 w 196"/>
                        <a:gd name="T11" fmla="*/ 10 h 134"/>
                        <a:gd name="T12" fmla="*/ 192 w 196"/>
                        <a:gd name="T13" fmla="*/ 15 h 134"/>
                        <a:gd name="T14" fmla="*/ 196 w 196"/>
                        <a:gd name="T15" fmla="*/ 21 h 134"/>
                        <a:gd name="T16" fmla="*/ 196 w 196"/>
                        <a:gd name="T17" fmla="*/ 26 h 134"/>
                        <a:gd name="T18" fmla="*/ 16 w 196"/>
                        <a:gd name="T19" fmla="*/ 134 h 134"/>
                        <a:gd name="T20" fmla="*/ 16 w 196"/>
                        <a:gd name="T21" fmla="*/ 130 h 134"/>
                        <a:gd name="T22" fmla="*/ 16 w 196"/>
                        <a:gd name="T23" fmla="*/ 125 h 134"/>
                        <a:gd name="T24" fmla="*/ 13 w 196"/>
                        <a:gd name="T25" fmla="*/ 121 h 134"/>
                        <a:gd name="T26" fmla="*/ 9 w 196"/>
                        <a:gd name="T27" fmla="*/ 117 h 134"/>
                        <a:gd name="T28" fmla="*/ 7 w 196"/>
                        <a:gd name="T29" fmla="*/ 114 h 134"/>
                        <a:gd name="T30" fmla="*/ 3 w 196"/>
                        <a:gd name="T31" fmla="*/ 112 h 134"/>
                        <a:gd name="T32" fmla="*/ 1 w 196"/>
                        <a:gd name="T33" fmla="*/ 110 h 134"/>
                        <a:gd name="T34" fmla="*/ 0 w 196"/>
                        <a:gd name="T35" fmla="*/ 108 h 134"/>
                        <a:gd name="T36" fmla="*/ 176 w 196"/>
                        <a:gd name="T37" fmla="*/ 0 h 134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w 196"/>
                        <a:gd name="T58" fmla="*/ 0 h 134"/>
                        <a:gd name="T59" fmla="*/ 196 w 196"/>
                        <a:gd name="T60" fmla="*/ 134 h 134"/>
                      </a:gdLst>
                      <a:ahLst/>
                      <a:cxnLst>
                        <a:cxn ang="T38">
                          <a:pos x="T0" y="T1"/>
                        </a:cxn>
                        <a:cxn ang="T39">
                          <a:pos x="T2" y="T3"/>
                        </a:cxn>
                        <a:cxn ang="T40">
                          <a:pos x="T4" y="T5"/>
                        </a:cxn>
                        <a:cxn ang="T41">
                          <a:pos x="T6" y="T7"/>
                        </a:cxn>
                        <a:cxn ang="T42">
                          <a:pos x="T8" y="T9"/>
                        </a:cxn>
                        <a:cxn ang="T43">
                          <a:pos x="T10" y="T11"/>
                        </a:cxn>
                        <a:cxn ang="T44">
                          <a:pos x="T12" y="T13"/>
                        </a:cxn>
                        <a:cxn ang="T45">
                          <a:pos x="T14" y="T15"/>
                        </a:cxn>
                        <a:cxn ang="T46">
                          <a:pos x="T16" y="T17"/>
                        </a:cxn>
                        <a:cxn ang="T47">
                          <a:pos x="T18" y="T19"/>
                        </a:cxn>
                        <a:cxn ang="T48">
                          <a:pos x="T20" y="T21"/>
                        </a:cxn>
                        <a:cxn ang="T49">
                          <a:pos x="T22" y="T23"/>
                        </a:cxn>
                        <a:cxn ang="T50">
                          <a:pos x="T24" y="T25"/>
                        </a:cxn>
                        <a:cxn ang="T51">
                          <a:pos x="T26" y="T27"/>
                        </a:cxn>
                        <a:cxn ang="T52">
                          <a:pos x="T28" y="T29"/>
                        </a:cxn>
                        <a:cxn ang="T53">
                          <a:pos x="T30" y="T31"/>
                        </a:cxn>
                        <a:cxn ang="T54">
                          <a:pos x="T32" y="T33"/>
                        </a:cxn>
                        <a:cxn ang="T55">
                          <a:pos x="T34" y="T35"/>
                        </a:cxn>
                        <a:cxn ang="T56">
                          <a:pos x="T36" y="T37"/>
                        </a:cxn>
                      </a:cxnLst>
                      <a:rect l="T57" t="T58" r="T59" b="T60"/>
                      <a:pathLst>
                        <a:path w="196" h="134">
                          <a:moveTo>
                            <a:pt x="176" y="0"/>
                          </a:moveTo>
                          <a:lnTo>
                            <a:pt x="176" y="0"/>
                          </a:lnTo>
                          <a:lnTo>
                            <a:pt x="179" y="2"/>
                          </a:lnTo>
                          <a:lnTo>
                            <a:pt x="181" y="4"/>
                          </a:lnTo>
                          <a:lnTo>
                            <a:pt x="187" y="6"/>
                          </a:lnTo>
                          <a:lnTo>
                            <a:pt x="191" y="10"/>
                          </a:lnTo>
                          <a:lnTo>
                            <a:pt x="192" y="15"/>
                          </a:lnTo>
                          <a:lnTo>
                            <a:pt x="196" y="21"/>
                          </a:lnTo>
                          <a:lnTo>
                            <a:pt x="196" y="26"/>
                          </a:lnTo>
                          <a:lnTo>
                            <a:pt x="16" y="134"/>
                          </a:lnTo>
                          <a:lnTo>
                            <a:pt x="16" y="130"/>
                          </a:lnTo>
                          <a:lnTo>
                            <a:pt x="16" y="125"/>
                          </a:lnTo>
                          <a:lnTo>
                            <a:pt x="13" y="121"/>
                          </a:lnTo>
                          <a:lnTo>
                            <a:pt x="9" y="117"/>
                          </a:lnTo>
                          <a:lnTo>
                            <a:pt x="7" y="114"/>
                          </a:lnTo>
                          <a:lnTo>
                            <a:pt x="3" y="112"/>
                          </a:lnTo>
                          <a:lnTo>
                            <a:pt x="1" y="110"/>
                          </a:lnTo>
                          <a:lnTo>
                            <a:pt x="0" y="108"/>
                          </a:lnTo>
                          <a:lnTo>
                            <a:pt x="176" y="0"/>
                          </a:lnTo>
                          <a:close/>
                        </a:path>
                      </a:pathLst>
                    </a:custGeom>
                    <a:solidFill>
                      <a:srgbClr val="DBDBFF"/>
                    </a:solidFill>
                    <a:ln w="0">
                      <a:solidFill>
                        <a:srgbClr val="DBDB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263" name="Freeform 313"/>
                    <p:cNvSpPr>
                      <a:spLocks/>
                    </p:cNvSpPr>
                    <p:nvPr/>
                  </p:nvSpPr>
                  <p:spPr bwMode="auto">
                    <a:xfrm>
                      <a:off x="2272" y="1847"/>
                      <a:ext cx="189" cy="128"/>
                    </a:xfrm>
                    <a:custGeom>
                      <a:avLst/>
                      <a:gdLst>
                        <a:gd name="T0" fmla="*/ 173 w 189"/>
                        <a:gd name="T1" fmla="*/ 0 h 128"/>
                        <a:gd name="T2" fmla="*/ 173 w 189"/>
                        <a:gd name="T3" fmla="*/ 0 h 128"/>
                        <a:gd name="T4" fmla="*/ 176 w 189"/>
                        <a:gd name="T5" fmla="*/ 2 h 128"/>
                        <a:gd name="T6" fmla="*/ 180 w 189"/>
                        <a:gd name="T7" fmla="*/ 6 h 128"/>
                        <a:gd name="T8" fmla="*/ 184 w 189"/>
                        <a:gd name="T9" fmla="*/ 10 h 128"/>
                        <a:gd name="T10" fmla="*/ 187 w 189"/>
                        <a:gd name="T11" fmla="*/ 13 h 128"/>
                        <a:gd name="T12" fmla="*/ 189 w 189"/>
                        <a:gd name="T13" fmla="*/ 17 h 128"/>
                        <a:gd name="T14" fmla="*/ 189 w 189"/>
                        <a:gd name="T15" fmla="*/ 23 h 128"/>
                        <a:gd name="T16" fmla="*/ 13 w 189"/>
                        <a:gd name="T17" fmla="*/ 128 h 128"/>
                        <a:gd name="T18" fmla="*/ 0 w 189"/>
                        <a:gd name="T19" fmla="*/ 108 h 128"/>
                        <a:gd name="T20" fmla="*/ 173 w 189"/>
                        <a:gd name="T21" fmla="*/ 0 h 128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w 189"/>
                        <a:gd name="T34" fmla="*/ 0 h 128"/>
                        <a:gd name="T35" fmla="*/ 189 w 189"/>
                        <a:gd name="T36" fmla="*/ 128 h 128"/>
                      </a:gdLst>
                      <a:ahLst/>
                      <a:cxnLst>
                        <a:cxn ang="T22">
                          <a:pos x="T0" y="T1"/>
                        </a:cxn>
                        <a:cxn ang="T23">
                          <a:pos x="T2" y="T3"/>
                        </a:cxn>
                        <a:cxn ang="T24">
                          <a:pos x="T4" y="T5"/>
                        </a:cxn>
                        <a:cxn ang="T25">
                          <a:pos x="T6" y="T7"/>
                        </a:cxn>
                        <a:cxn ang="T26">
                          <a:pos x="T8" y="T9"/>
                        </a:cxn>
                        <a:cxn ang="T27">
                          <a:pos x="T10" y="T11"/>
                        </a:cxn>
                        <a:cxn ang="T28">
                          <a:pos x="T12" y="T13"/>
                        </a:cxn>
                        <a:cxn ang="T29">
                          <a:pos x="T14" y="T15"/>
                        </a:cxn>
                        <a:cxn ang="T30">
                          <a:pos x="T16" y="T17"/>
                        </a:cxn>
                        <a:cxn ang="T31">
                          <a:pos x="T18" y="T19"/>
                        </a:cxn>
                        <a:cxn ang="T32">
                          <a:pos x="T20" y="T21"/>
                        </a:cxn>
                      </a:cxnLst>
                      <a:rect l="T33" t="T34" r="T35" b="T36"/>
                      <a:pathLst>
                        <a:path w="189" h="128">
                          <a:moveTo>
                            <a:pt x="173" y="0"/>
                          </a:moveTo>
                          <a:lnTo>
                            <a:pt x="173" y="0"/>
                          </a:lnTo>
                          <a:lnTo>
                            <a:pt x="176" y="2"/>
                          </a:lnTo>
                          <a:lnTo>
                            <a:pt x="180" y="6"/>
                          </a:lnTo>
                          <a:lnTo>
                            <a:pt x="184" y="10"/>
                          </a:lnTo>
                          <a:lnTo>
                            <a:pt x="187" y="13"/>
                          </a:lnTo>
                          <a:lnTo>
                            <a:pt x="189" y="17"/>
                          </a:lnTo>
                          <a:lnTo>
                            <a:pt x="189" y="23"/>
                          </a:lnTo>
                          <a:lnTo>
                            <a:pt x="13" y="128"/>
                          </a:lnTo>
                          <a:lnTo>
                            <a:pt x="0" y="108"/>
                          </a:lnTo>
                          <a:lnTo>
                            <a:pt x="173" y="0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0">
                      <a:solidFill>
                        <a:srgbClr val="FFFF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264" name="Freeform 316"/>
                    <p:cNvSpPr>
                      <a:spLocks/>
                    </p:cNvSpPr>
                    <p:nvPr/>
                  </p:nvSpPr>
                  <p:spPr bwMode="auto">
                    <a:xfrm>
                      <a:off x="2231" y="1953"/>
                      <a:ext cx="45" cy="61"/>
                    </a:xfrm>
                    <a:custGeom>
                      <a:avLst/>
                      <a:gdLst>
                        <a:gd name="T0" fmla="*/ 0 w 45"/>
                        <a:gd name="T1" fmla="*/ 8 h 61"/>
                        <a:gd name="T2" fmla="*/ 2 w 45"/>
                        <a:gd name="T3" fmla="*/ 8 h 61"/>
                        <a:gd name="T4" fmla="*/ 6 w 45"/>
                        <a:gd name="T5" fmla="*/ 4 h 61"/>
                        <a:gd name="T6" fmla="*/ 13 w 45"/>
                        <a:gd name="T7" fmla="*/ 2 h 61"/>
                        <a:gd name="T8" fmla="*/ 19 w 45"/>
                        <a:gd name="T9" fmla="*/ 0 h 61"/>
                        <a:gd name="T10" fmla="*/ 28 w 45"/>
                        <a:gd name="T11" fmla="*/ 0 h 61"/>
                        <a:gd name="T12" fmla="*/ 34 w 45"/>
                        <a:gd name="T13" fmla="*/ 2 h 61"/>
                        <a:gd name="T14" fmla="*/ 41 w 45"/>
                        <a:gd name="T15" fmla="*/ 9 h 61"/>
                        <a:gd name="T16" fmla="*/ 45 w 45"/>
                        <a:gd name="T17" fmla="*/ 21 h 61"/>
                        <a:gd name="T18" fmla="*/ 45 w 45"/>
                        <a:gd name="T19" fmla="*/ 37 h 61"/>
                        <a:gd name="T20" fmla="*/ 43 w 45"/>
                        <a:gd name="T21" fmla="*/ 61 h 61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w 45"/>
                        <a:gd name="T34" fmla="*/ 0 h 61"/>
                        <a:gd name="T35" fmla="*/ 45 w 45"/>
                        <a:gd name="T36" fmla="*/ 61 h 61"/>
                      </a:gdLst>
                      <a:ahLst/>
                      <a:cxnLst>
                        <a:cxn ang="T22">
                          <a:pos x="T0" y="T1"/>
                        </a:cxn>
                        <a:cxn ang="T23">
                          <a:pos x="T2" y="T3"/>
                        </a:cxn>
                        <a:cxn ang="T24">
                          <a:pos x="T4" y="T5"/>
                        </a:cxn>
                        <a:cxn ang="T25">
                          <a:pos x="T6" y="T7"/>
                        </a:cxn>
                        <a:cxn ang="T26">
                          <a:pos x="T8" y="T9"/>
                        </a:cxn>
                        <a:cxn ang="T27">
                          <a:pos x="T10" y="T11"/>
                        </a:cxn>
                        <a:cxn ang="T28">
                          <a:pos x="T12" y="T13"/>
                        </a:cxn>
                        <a:cxn ang="T29">
                          <a:pos x="T14" y="T15"/>
                        </a:cxn>
                        <a:cxn ang="T30">
                          <a:pos x="T16" y="T17"/>
                        </a:cxn>
                        <a:cxn ang="T31">
                          <a:pos x="T18" y="T19"/>
                        </a:cxn>
                        <a:cxn ang="T32">
                          <a:pos x="T20" y="T21"/>
                        </a:cxn>
                      </a:cxnLst>
                      <a:rect l="T33" t="T34" r="T35" b="T36"/>
                      <a:pathLst>
                        <a:path w="45" h="61">
                          <a:moveTo>
                            <a:pt x="0" y="8"/>
                          </a:moveTo>
                          <a:lnTo>
                            <a:pt x="2" y="8"/>
                          </a:lnTo>
                          <a:lnTo>
                            <a:pt x="6" y="4"/>
                          </a:lnTo>
                          <a:lnTo>
                            <a:pt x="13" y="2"/>
                          </a:lnTo>
                          <a:lnTo>
                            <a:pt x="19" y="0"/>
                          </a:lnTo>
                          <a:lnTo>
                            <a:pt x="28" y="0"/>
                          </a:lnTo>
                          <a:lnTo>
                            <a:pt x="34" y="2"/>
                          </a:lnTo>
                          <a:lnTo>
                            <a:pt x="41" y="9"/>
                          </a:lnTo>
                          <a:lnTo>
                            <a:pt x="45" y="21"/>
                          </a:lnTo>
                          <a:lnTo>
                            <a:pt x="45" y="37"/>
                          </a:lnTo>
                          <a:lnTo>
                            <a:pt x="43" y="61"/>
                          </a:lnTo>
                        </a:path>
                      </a:pathLst>
                    </a:custGeom>
                    <a:noFill/>
                    <a:ln w="11113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</p:grpSp>
            </p:grpSp>
            <p:grpSp>
              <p:nvGrpSpPr>
                <p:cNvPr id="32" name="Group 432"/>
                <p:cNvGrpSpPr>
                  <a:grpSpLocks/>
                </p:cNvGrpSpPr>
                <p:nvPr/>
              </p:nvGrpSpPr>
              <p:grpSpPr bwMode="auto">
                <a:xfrm>
                  <a:off x="873129" y="3451228"/>
                  <a:ext cx="3359153" cy="2665416"/>
                  <a:chOff x="550" y="2174"/>
                  <a:chExt cx="2116" cy="1679"/>
                </a:xfrm>
              </p:grpSpPr>
              <p:grpSp>
                <p:nvGrpSpPr>
                  <p:cNvPr id="33" name="Group 413"/>
                  <p:cNvGrpSpPr>
                    <a:grpSpLocks/>
                  </p:cNvGrpSpPr>
                  <p:nvPr/>
                </p:nvGrpSpPr>
                <p:grpSpPr bwMode="auto">
                  <a:xfrm>
                    <a:off x="2093" y="2174"/>
                    <a:ext cx="573" cy="258"/>
                    <a:chOff x="2132" y="2126"/>
                    <a:chExt cx="573" cy="258"/>
                  </a:xfrm>
                </p:grpSpPr>
                <p:sp>
                  <p:nvSpPr>
                    <p:cNvPr id="107" name="Line 2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165" y="2126"/>
                      <a:ext cx="199" cy="97"/>
                    </a:xfrm>
                    <a:prstGeom prst="line">
                      <a:avLst/>
                    </a:prstGeom>
                    <a:noFill/>
                    <a:ln w="238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grpSp>
                  <p:nvGrpSpPr>
                    <p:cNvPr id="108" name="Group 397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132" y="2147"/>
                      <a:ext cx="573" cy="237"/>
                      <a:chOff x="2132" y="2147"/>
                      <a:chExt cx="573" cy="237"/>
                    </a:xfrm>
                  </p:grpSpPr>
                  <p:sp>
                    <p:nvSpPr>
                      <p:cNvPr id="109" name="Line 170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2456" y="2265"/>
                        <a:ext cx="249" cy="119"/>
                      </a:xfrm>
                      <a:prstGeom prst="line">
                        <a:avLst/>
                      </a:prstGeom>
                      <a:noFill/>
                      <a:ln w="238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>
                          <a:latin typeface="Arial" pitchFamily="34" charset="0"/>
                          <a:cs typeface="Arial" pitchFamily="34" charset="0"/>
                        </a:endParaRPr>
                      </a:p>
                    </p:txBody>
                  </p:sp>
                  <p:sp>
                    <p:nvSpPr>
                      <p:cNvPr id="110" name="Line 51"/>
                      <p:cNvSpPr>
                        <a:spLocks noChangeShapeType="1"/>
                      </p:cNvSpPr>
                      <p:nvPr/>
                    </p:nvSpPr>
                    <p:spPr bwMode="auto">
                      <a:xfrm flipV="1">
                        <a:off x="2132" y="2147"/>
                        <a:ext cx="13" cy="7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>
                          <a:latin typeface="Arial" pitchFamily="34" charset="0"/>
                          <a:cs typeface="Arial" pitchFamily="34" charset="0"/>
                        </a:endParaRPr>
                      </a:p>
                    </p:txBody>
                  </p:sp>
                </p:grpSp>
              </p:grpSp>
              <p:grpSp>
                <p:nvGrpSpPr>
                  <p:cNvPr id="34" name="Group 430"/>
                  <p:cNvGrpSpPr>
                    <a:grpSpLocks/>
                  </p:cNvGrpSpPr>
                  <p:nvPr/>
                </p:nvGrpSpPr>
                <p:grpSpPr bwMode="auto">
                  <a:xfrm>
                    <a:off x="550" y="2742"/>
                    <a:ext cx="1240" cy="1111"/>
                    <a:chOff x="550" y="2742"/>
                    <a:chExt cx="1240" cy="1111"/>
                  </a:xfrm>
                </p:grpSpPr>
                <p:sp>
                  <p:nvSpPr>
                    <p:cNvPr id="35" name="Line 11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920" y="3035"/>
                      <a:ext cx="870" cy="380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36" name="Freeform 12"/>
                    <p:cNvSpPr>
                      <a:spLocks/>
                    </p:cNvSpPr>
                    <p:nvPr/>
                  </p:nvSpPr>
                  <p:spPr bwMode="auto">
                    <a:xfrm>
                      <a:off x="1369" y="3037"/>
                      <a:ext cx="416" cy="725"/>
                    </a:xfrm>
                    <a:custGeom>
                      <a:avLst/>
                      <a:gdLst>
                        <a:gd name="T0" fmla="*/ 0 w 416"/>
                        <a:gd name="T1" fmla="*/ 725 h 725"/>
                        <a:gd name="T2" fmla="*/ 356 w 416"/>
                        <a:gd name="T3" fmla="*/ 48 h 725"/>
                        <a:gd name="T4" fmla="*/ 358 w 416"/>
                        <a:gd name="T5" fmla="*/ 47 h 725"/>
                        <a:gd name="T6" fmla="*/ 362 w 416"/>
                        <a:gd name="T7" fmla="*/ 39 h 725"/>
                        <a:gd name="T8" fmla="*/ 373 w 416"/>
                        <a:gd name="T9" fmla="*/ 28 h 725"/>
                        <a:gd name="T10" fmla="*/ 390 w 416"/>
                        <a:gd name="T11" fmla="*/ 13 h 725"/>
                        <a:gd name="T12" fmla="*/ 416 w 416"/>
                        <a:gd name="T13" fmla="*/ 0 h 725"/>
                        <a:gd name="T14" fmla="*/ 0 60000 65536"/>
                        <a:gd name="T15" fmla="*/ 0 60000 65536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w 416"/>
                        <a:gd name="T22" fmla="*/ 0 h 725"/>
                        <a:gd name="T23" fmla="*/ 416 w 416"/>
                        <a:gd name="T24" fmla="*/ 725 h 725"/>
                      </a:gdLst>
                      <a:ahLst/>
                      <a:cxnLst>
                        <a:cxn ang="T14">
                          <a:pos x="T0" y="T1"/>
                        </a:cxn>
                        <a:cxn ang="T15">
                          <a:pos x="T2" y="T3"/>
                        </a:cxn>
                        <a:cxn ang="T16">
                          <a:pos x="T4" y="T5"/>
                        </a:cxn>
                        <a:cxn ang="T17">
                          <a:pos x="T6" y="T7"/>
                        </a:cxn>
                        <a:cxn ang="T18">
                          <a:pos x="T8" y="T9"/>
                        </a:cxn>
                        <a:cxn ang="T19">
                          <a:pos x="T10" y="T11"/>
                        </a:cxn>
                        <a:cxn ang="T20">
                          <a:pos x="T12" y="T13"/>
                        </a:cxn>
                      </a:cxnLst>
                      <a:rect l="T21" t="T22" r="T23" b="T24"/>
                      <a:pathLst>
                        <a:path w="416" h="725">
                          <a:moveTo>
                            <a:pt x="0" y="725"/>
                          </a:moveTo>
                          <a:lnTo>
                            <a:pt x="356" y="48"/>
                          </a:lnTo>
                          <a:lnTo>
                            <a:pt x="358" y="47"/>
                          </a:lnTo>
                          <a:lnTo>
                            <a:pt x="362" y="39"/>
                          </a:lnTo>
                          <a:lnTo>
                            <a:pt x="373" y="28"/>
                          </a:lnTo>
                          <a:lnTo>
                            <a:pt x="390" y="13"/>
                          </a:lnTo>
                          <a:lnTo>
                            <a:pt x="416" y="0"/>
                          </a:lnTo>
                        </a:path>
                      </a:pathLst>
                    </a:cu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37" name="Freeform 150"/>
                    <p:cNvSpPr>
                      <a:spLocks/>
                    </p:cNvSpPr>
                    <p:nvPr/>
                  </p:nvSpPr>
                  <p:spPr bwMode="auto">
                    <a:xfrm>
                      <a:off x="550" y="3015"/>
                      <a:ext cx="210" cy="54"/>
                    </a:xfrm>
                    <a:custGeom>
                      <a:avLst/>
                      <a:gdLst>
                        <a:gd name="T0" fmla="*/ 210 w 210"/>
                        <a:gd name="T1" fmla="*/ 0 h 54"/>
                        <a:gd name="T2" fmla="*/ 56 w 210"/>
                        <a:gd name="T3" fmla="*/ 0 h 54"/>
                        <a:gd name="T4" fmla="*/ 0 w 210"/>
                        <a:gd name="T5" fmla="*/ 54 h 54"/>
                        <a:gd name="T6" fmla="*/ 172 w 210"/>
                        <a:gd name="T7" fmla="*/ 54 h 54"/>
                        <a:gd name="T8" fmla="*/ 0 60000 65536"/>
                        <a:gd name="T9" fmla="*/ 0 60000 65536"/>
                        <a:gd name="T10" fmla="*/ 0 60000 65536"/>
                        <a:gd name="T11" fmla="*/ 0 60000 65536"/>
                        <a:gd name="T12" fmla="*/ 0 w 210"/>
                        <a:gd name="T13" fmla="*/ 0 h 54"/>
                        <a:gd name="T14" fmla="*/ 210 w 210"/>
                        <a:gd name="T15" fmla="*/ 54 h 54"/>
                      </a:gdLst>
                      <a:ahLst/>
                      <a:cxnLst>
                        <a:cxn ang="T8">
                          <a:pos x="T0" y="T1"/>
                        </a:cxn>
                        <a:cxn ang="T9">
                          <a:pos x="T2" y="T3"/>
                        </a:cxn>
                        <a:cxn ang="T10">
                          <a:pos x="T4" y="T5"/>
                        </a:cxn>
                        <a:cxn ang="T11">
                          <a:pos x="T6" y="T7"/>
                        </a:cxn>
                      </a:cxnLst>
                      <a:rect l="T12" t="T13" r="T14" b="T15"/>
                      <a:pathLst>
                        <a:path w="210" h="54">
                          <a:moveTo>
                            <a:pt x="210" y="0"/>
                          </a:moveTo>
                          <a:lnTo>
                            <a:pt x="56" y="0"/>
                          </a:lnTo>
                          <a:lnTo>
                            <a:pt x="0" y="54"/>
                          </a:lnTo>
                          <a:lnTo>
                            <a:pt x="172" y="54"/>
                          </a:lnTo>
                        </a:path>
                      </a:pathLst>
                    </a:custGeom>
                    <a:noFill/>
                    <a:ln w="17463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38" name="Freeform 151"/>
                    <p:cNvSpPr>
                      <a:spLocks/>
                    </p:cNvSpPr>
                    <p:nvPr/>
                  </p:nvSpPr>
                  <p:spPr bwMode="auto">
                    <a:xfrm>
                      <a:off x="814" y="3366"/>
                      <a:ext cx="196" cy="104"/>
                    </a:xfrm>
                    <a:custGeom>
                      <a:avLst/>
                      <a:gdLst>
                        <a:gd name="T0" fmla="*/ 144 w 196"/>
                        <a:gd name="T1" fmla="*/ 0 h 104"/>
                        <a:gd name="T2" fmla="*/ 0 w 196"/>
                        <a:gd name="T3" fmla="*/ 61 h 104"/>
                        <a:gd name="T4" fmla="*/ 46 w 196"/>
                        <a:gd name="T5" fmla="*/ 104 h 104"/>
                        <a:gd name="T6" fmla="*/ 196 w 196"/>
                        <a:gd name="T7" fmla="*/ 39 h 104"/>
                        <a:gd name="T8" fmla="*/ 0 60000 65536"/>
                        <a:gd name="T9" fmla="*/ 0 60000 65536"/>
                        <a:gd name="T10" fmla="*/ 0 60000 65536"/>
                        <a:gd name="T11" fmla="*/ 0 60000 65536"/>
                        <a:gd name="T12" fmla="*/ 0 w 196"/>
                        <a:gd name="T13" fmla="*/ 0 h 104"/>
                        <a:gd name="T14" fmla="*/ 196 w 196"/>
                        <a:gd name="T15" fmla="*/ 104 h 104"/>
                      </a:gdLst>
                      <a:ahLst/>
                      <a:cxnLst>
                        <a:cxn ang="T8">
                          <a:pos x="T0" y="T1"/>
                        </a:cxn>
                        <a:cxn ang="T9">
                          <a:pos x="T2" y="T3"/>
                        </a:cxn>
                        <a:cxn ang="T10">
                          <a:pos x="T4" y="T5"/>
                        </a:cxn>
                        <a:cxn ang="T11">
                          <a:pos x="T6" y="T7"/>
                        </a:cxn>
                      </a:cxnLst>
                      <a:rect l="T12" t="T13" r="T14" b="T15"/>
                      <a:pathLst>
                        <a:path w="196" h="104">
                          <a:moveTo>
                            <a:pt x="144" y="0"/>
                          </a:moveTo>
                          <a:lnTo>
                            <a:pt x="0" y="61"/>
                          </a:lnTo>
                          <a:lnTo>
                            <a:pt x="46" y="104"/>
                          </a:lnTo>
                          <a:lnTo>
                            <a:pt x="196" y="39"/>
                          </a:lnTo>
                        </a:path>
                      </a:pathLst>
                    </a:custGeom>
                    <a:noFill/>
                    <a:ln w="17463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39" name="Freeform 152"/>
                    <p:cNvSpPr>
                      <a:spLocks/>
                    </p:cNvSpPr>
                    <p:nvPr/>
                  </p:nvSpPr>
                  <p:spPr bwMode="auto">
                    <a:xfrm>
                      <a:off x="1281" y="3684"/>
                      <a:ext cx="171" cy="169"/>
                    </a:xfrm>
                    <a:custGeom>
                      <a:avLst/>
                      <a:gdLst>
                        <a:gd name="T0" fmla="*/ 78 w 171"/>
                        <a:gd name="T1" fmla="*/ 0 h 169"/>
                        <a:gd name="T2" fmla="*/ 0 w 171"/>
                        <a:gd name="T3" fmla="*/ 141 h 169"/>
                        <a:gd name="T4" fmla="*/ 97 w 171"/>
                        <a:gd name="T5" fmla="*/ 169 h 169"/>
                        <a:gd name="T6" fmla="*/ 171 w 171"/>
                        <a:gd name="T7" fmla="*/ 20 h 169"/>
                        <a:gd name="T8" fmla="*/ 0 60000 65536"/>
                        <a:gd name="T9" fmla="*/ 0 60000 65536"/>
                        <a:gd name="T10" fmla="*/ 0 60000 65536"/>
                        <a:gd name="T11" fmla="*/ 0 60000 65536"/>
                        <a:gd name="T12" fmla="*/ 0 w 171"/>
                        <a:gd name="T13" fmla="*/ 0 h 169"/>
                        <a:gd name="T14" fmla="*/ 171 w 171"/>
                        <a:gd name="T15" fmla="*/ 169 h 169"/>
                      </a:gdLst>
                      <a:ahLst/>
                      <a:cxnLst>
                        <a:cxn ang="T8">
                          <a:pos x="T0" y="T1"/>
                        </a:cxn>
                        <a:cxn ang="T9">
                          <a:pos x="T2" y="T3"/>
                        </a:cxn>
                        <a:cxn ang="T10">
                          <a:pos x="T4" y="T5"/>
                        </a:cxn>
                        <a:cxn ang="T11">
                          <a:pos x="T6" y="T7"/>
                        </a:cxn>
                      </a:cxnLst>
                      <a:rect l="T12" t="T13" r="T14" b="T15"/>
                      <a:pathLst>
                        <a:path w="171" h="169">
                          <a:moveTo>
                            <a:pt x="78" y="0"/>
                          </a:moveTo>
                          <a:lnTo>
                            <a:pt x="0" y="141"/>
                          </a:lnTo>
                          <a:lnTo>
                            <a:pt x="97" y="169"/>
                          </a:lnTo>
                          <a:lnTo>
                            <a:pt x="171" y="20"/>
                          </a:lnTo>
                        </a:path>
                      </a:pathLst>
                    </a:custGeom>
                    <a:noFill/>
                    <a:ln w="17463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40" name="Freeform 183"/>
                    <p:cNvSpPr>
                      <a:spLocks/>
                    </p:cNvSpPr>
                    <p:nvPr/>
                  </p:nvSpPr>
                  <p:spPr bwMode="auto">
                    <a:xfrm>
                      <a:off x="1507" y="3233"/>
                      <a:ext cx="41" cy="302"/>
                    </a:xfrm>
                    <a:custGeom>
                      <a:avLst/>
                      <a:gdLst>
                        <a:gd name="T0" fmla="*/ 41 w 41"/>
                        <a:gd name="T1" fmla="*/ 0 h 302"/>
                        <a:gd name="T2" fmla="*/ 41 w 41"/>
                        <a:gd name="T3" fmla="*/ 299 h 302"/>
                        <a:gd name="T4" fmla="*/ 18 w 41"/>
                        <a:gd name="T5" fmla="*/ 302 h 302"/>
                        <a:gd name="T6" fmla="*/ 4 w 41"/>
                        <a:gd name="T7" fmla="*/ 302 h 302"/>
                        <a:gd name="T8" fmla="*/ 0 w 41"/>
                        <a:gd name="T9" fmla="*/ 302 h 302"/>
                        <a:gd name="T10" fmla="*/ 0 w 41"/>
                        <a:gd name="T11" fmla="*/ 2 h 302"/>
                        <a:gd name="T12" fmla="*/ 41 w 41"/>
                        <a:gd name="T13" fmla="*/ 0 h 302"/>
                        <a:gd name="T14" fmla="*/ 0 60000 65536"/>
                        <a:gd name="T15" fmla="*/ 0 60000 65536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w 41"/>
                        <a:gd name="T22" fmla="*/ 0 h 302"/>
                        <a:gd name="T23" fmla="*/ 41 w 41"/>
                        <a:gd name="T24" fmla="*/ 302 h 302"/>
                      </a:gdLst>
                      <a:ahLst/>
                      <a:cxnLst>
                        <a:cxn ang="T14">
                          <a:pos x="T0" y="T1"/>
                        </a:cxn>
                        <a:cxn ang="T15">
                          <a:pos x="T2" y="T3"/>
                        </a:cxn>
                        <a:cxn ang="T16">
                          <a:pos x="T4" y="T5"/>
                        </a:cxn>
                        <a:cxn ang="T17">
                          <a:pos x="T6" y="T7"/>
                        </a:cxn>
                        <a:cxn ang="T18">
                          <a:pos x="T8" y="T9"/>
                        </a:cxn>
                        <a:cxn ang="T19">
                          <a:pos x="T10" y="T11"/>
                        </a:cxn>
                        <a:cxn ang="T20">
                          <a:pos x="T12" y="T13"/>
                        </a:cxn>
                      </a:cxnLst>
                      <a:rect l="T21" t="T22" r="T23" b="T24"/>
                      <a:pathLst>
                        <a:path w="41" h="302">
                          <a:moveTo>
                            <a:pt x="41" y="0"/>
                          </a:moveTo>
                          <a:lnTo>
                            <a:pt x="41" y="299"/>
                          </a:lnTo>
                          <a:lnTo>
                            <a:pt x="18" y="302"/>
                          </a:lnTo>
                          <a:lnTo>
                            <a:pt x="4" y="302"/>
                          </a:lnTo>
                          <a:lnTo>
                            <a:pt x="0" y="302"/>
                          </a:lnTo>
                          <a:lnTo>
                            <a:pt x="0" y="2"/>
                          </a:lnTo>
                          <a:lnTo>
                            <a:pt x="41" y="0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0">
                      <a:solidFill>
                        <a:srgbClr val="FFFF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41" name="Freeform 184"/>
                    <p:cNvSpPr>
                      <a:spLocks/>
                    </p:cNvSpPr>
                    <p:nvPr/>
                  </p:nvSpPr>
                  <p:spPr bwMode="auto">
                    <a:xfrm>
                      <a:off x="815" y="2864"/>
                      <a:ext cx="384" cy="354"/>
                    </a:xfrm>
                    <a:custGeom>
                      <a:avLst/>
                      <a:gdLst>
                        <a:gd name="T0" fmla="*/ 169 w 384"/>
                        <a:gd name="T1" fmla="*/ 354 h 354"/>
                        <a:gd name="T2" fmla="*/ 128 w 384"/>
                        <a:gd name="T3" fmla="*/ 349 h 354"/>
                        <a:gd name="T4" fmla="*/ 93 w 384"/>
                        <a:gd name="T5" fmla="*/ 339 h 354"/>
                        <a:gd name="T6" fmla="*/ 67 w 384"/>
                        <a:gd name="T7" fmla="*/ 326 h 354"/>
                        <a:gd name="T8" fmla="*/ 45 w 384"/>
                        <a:gd name="T9" fmla="*/ 310 h 354"/>
                        <a:gd name="T10" fmla="*/ 28 w 384"/>
                        <a:gd name="T11" fmla="*/ 295 h 354"/>
                        <a:gd name="T12" fmla="*/ 15 w 384"/>
                        <a:gd name="T13" fmla="*/ 278 h 354"/>
                        <a:gd name="T14" fmla="*/ 8 w 384"/>
                        <a:gd name="T15" fmla="*/ 263 h 354"/>
                        <a:gd name="T16" fmla="*/ 2 w 384"/>
                        <a:gd name="T17" fmla="*/ 252 h 354"/>
                        <a:gd name="T18" fmla="*/ 0 w 384"/>
                        <a:gd name="T19" fmla="*/ 243 h 354"/>
                        <a:gd name="T20" fmla="*/ 0 w 384"/>
                        <a:gd name="T21" fmla="*/ 241 h 354"/>
                        <a:gd name="T22" fmla="*/ 0 w 384"/>
                        <a:gd name="T23" fmla="*/ 0 h 354"/>
                        <a:gd name="T24" fmla="*/ 384 w 384"/>
                        <a:gd name="T25" fmla="*/ 2 h 354"/>
                        <a:gd name="T26" fmla="*/ 384 w 384"/>
                        <a:gd name="T27" fmla="*/ 236 h 354"/>
                        <a:gd name="T28" fmla="*/ 377 w 384"/>
                        <a:gd name="T29" fmla="*/ 254 h 354"/>
                        <a:gd name="T30" fmla="*/ 367 w 384"/>
                        <a:gd name="T31" fmla="*/ 273 h 354"/>
                        <a:gd name="T32" fmla="*/ 360 w 384"/>
                        <a:gd name="T33" fmla="*/ 286 h 354"/>
                        <a:gd name="T34" fmla="*/ 352 w 384"/>
                        <a:gd name="T35" fmla="*/ 297 h 354"/>
                        <a:gd name="T36" fmla="*/ 351 w 384"/>
                        <a:gd name="T37" fmla="*/ 299 h 354"/>
                        <a:gd name="T38" fmla="*/ 330 w 384"/>
                        <a:gd name="T39" fmla="*/ 317 h 354"/>
                        <a:gd name="T40" fmla="*/ 304 w 384"/>
                        <a:gd name="T41" fmla="*/ 330 h 354"/>
                        <a:gd name="T42" fmla="*/ 275 w 384"/>
                        <a:gd name="T43" fmla="*/ 339 h 354"/>
                        <a:gd name="T44" fmla="*/ 243 w 384"/>
                        <a:gd name="T45" fmla="*/ 347 h 354"/>
                        <a:gd name="T46" fmla="*/ 215 w 384"/>
                        <a:gd name="T47" fmla="*/ 351 h 354"/>
                        <a:gd name="T48" fmla="*/ 191 w 384"/>
                        <a:gd name="T49" fmla="*/ 352 h 354"/>
                        <a:gd name="T50" fmla="*/ 174 w 384"/>
                        <a:gd name="T51" fmla="*/ 354 h 354"/>
                        <a:gd name="T52" fmla="*/ 169 w 384"/>
                        <a:gd name="T53" fmla="*/ 354 h 354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w 384"/>
                        <a:gd name="T82" fmla="*/ 0 h 354"/>
                        <a:gd name="T83" fmla="*/ 384 w 384"/>
                        <a:gd name="T84" fmla="*/ 354 h 354"/>
                      </a:gdLst>
                      <a:ahLst/>
                      <a:cxnLst>
                        <a:cxn ang="T54">
                          <a:pos x="T0" y="T1"/>
                        </a:cxn>
                        <a:cxn ang="T55">
                          <a:pos x="T2" y="T3"/>
                        </a:cxn>
                        <a:cxn ang="T56">
                          <a:pos x="T4" y="T5"/>
                        </a:cxn>
                        <a:cxn ang="T57">
                          <a:pos x="T6" y="T7"/>
                        </a:cxn>
                        <a:cxn ang="T58">
                          <a:pos x="T8" y="T9"/>
                        </a:cxn>
                        <a:cxn ang="T59">
                          <a:pos x="T10" y="T11"/>
                        </a:cxn>
                        <a:cxn ang="T60">
                          <a:pos x="T12" y="T13"/>
                        </a:cxn>
                        <a:cxn ang="T61">
                          <a:pos x="T14" y="T15"/>
                        </a:cxn>
                        <a:cxn ang="T62">
                          <a:pos x="T16" y="T17"/>
                        </a:cxn>
                        <a:cxn ang="T63">
                          <a:pos x="T18" y="T19"/>
                        </a:cxn>
                        <a:cxn ang="T64">
                          <a:pos x="T20" y="T21"/>
                        </a:cxn>
                        <a:cxn ang="T65">
                          <a:pos x="T22" y="T23"/>
                        </a:cxn>
                        <a:cxn ang="T66">
                          <a:pos x="T24" y="T25"/>
                        </a:cxn>
                        <a:cxn ang="T67">
                          <a:pos x="T26" y="T27"/>
                        </a:cxn>
                        <a:cxn ang="T68">
                          <a:pos x="T28" y="T29"/>
                        </a:cxn>
                        <a:cxn ang="T69">
                          <a:pos x="T30" y="T31"/>
                        </a:cxn>
                        <a:cxn ang="T70">
                          <a:pos x="T32" y="T33"/>
                        </a:cxn>
                        <a:cxn ang="T71">
                          <a:pos x="T34" y="T35"/>
                        </a:cxn>
                        <a:cxn ang="T72">
                          <a:pos x="T36" y="T37"/>
                        </a:cxn>
                        <a:cxn ang="T73">
                          <a:pos x="T38" y="T39"/>
                        </a:cxn>
                        <a:cxn ang="T74">
                          <a:pos x="T40" y="T41"/>
                        </a:cxn>
                        <a:cxn ang="T75">
                          <a:pos x="T42" y="T43"/>
                        </a:cxn>
                        <a:cxn ang="T76">
                          <a:pos x="T44" y="T45"/>
                        </a:cxn>
                        <a:cxn ang="T77">
                          <a:pos x="T46" y="T47"/>
                        </a:cxn>
                        <a:cxn ang="T78">
                          <a:pos x="T48" y="T49"/>
                        </a:cxn>
                        <a:cxn ang="T79">
                          <a:pos x="T50" y="T51"/>
                        </a:cxn>
                        <a:cxn ang="T80">
                          <a:pos x="T52" y="T53"/>
                        </a:cxn>
                      </a:cxnLst>
                      <a:rect l="T81" t="T82" r="T83" b="T84"/>
                      <a:pathLst>
                        <a:path w="384" h="354">
                          <a:moveTo>
                            <a:pt x="169" y="354"/>
                          </a:moveTo>
                          <a:lnTo>
                            <a:pt x="128" y="349"/>
                          </a:lnTo>
                          <a:lnTo>
                            <a:pt x="93" y="339"/>
                          </a:lnTo>
                          <a:lnTo>
                            <a:pt x="67" y="326"/>
                          </a:lnTo>
                          <a:lnTo>
                            <a:pt x="45" y="310"/>
                          </a:lnTo>
                          <a:lnTo>
                            <a:pt x="28" y="295"/>
                          </a:lnTo>
                          <a:lnTo>
                            <a:pt x="15" y="278"/>
                          </a:lnTo>
                          <a:lnTo>
                            <a:pt x="8" y="263"/>
                          </a:lnTo>
                          <a:lnTo>
                            <a:pt x="2" y="252"/>
                          </a:lnTo>
                          <a:lnTo>
                            <a:pt x="0" y="243"/>
                          </a:lnTo>
                          <a:lnTo>
                            <a:pt x="0" y="241"/>
                          </a:lnTo>
                          <a:lnTo>
                            <a:pt x="0" y="0"/>
                          </a:lnTo>
                          <a:lnTo>
                            <a:pt x="384" y="2"/>
                          </a:lnTo>
                          <a:lnTo>
                            <a:pt x="384" y="236"/>
                          </a:lnTo>
                          <a:lnTo>
                            <a:pt x="377" y="254"/>
                          </a:lnTo>
                          <a:lnTo>
                            <a:pt x="367" y="273"/>
                          </a:lnTo>
                          <a:lnTo>
                            <a:pt x="360" y="286"/>
                          </a:lnTo>
                          <a:lnTo>
                            <a:pt x="352" y="297"/>
                          </a:lnTo>
                          <a:lnTo>
                            <a:pt x="351" y="299"/>
                          </a:lnTo>
                          <a:lnTo>
                            <a:pt x="330" y="317"/>
                          </a:lnTo>
                          <a:lnTo>
                            <a:pt x="304" y="330"/>
                          </a:lnTo>
                          <a:lnTo>
                            <a:pt x="275" y="339"/>
                          </a:lnTo>
                          <a:lnTo>
                            <a:pt x="243" y="347"/>
                          </a:lnTo>
                          <a:lnTo>
                            <a:pt x="215" y="351"/>
                          </a:lnTo>
                          <a:lnTo>
                            <a:pt x="191" y="352"/>
                          </a:lnTo>
                          <a:lnTo>
                            <a:pt x="174" y="354"/>
                          </a:lnTo>
                          <a:lnTo>
                            <a:pt x="169" y="354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42" name="Freeform 185"/>
                    <p:cNvSpPr>
                      <a:spLocks/>
                    </p:cNvSpPr>
                    <p:nvPr/>
                  </p:nvSpPr>
                  <p:spPr bwMode="auto">
                    <a:xfrm>
                      <a:off x="815" y="2864"/>
                      <a:ext cx="384" cy="354"/>
                    </a:xfrm>
                    <a:custGeom>
                      <a:avLst/>
                      <a:gdLst>
                        <a:gd name="T0" fmla="*/ 169 w 384"/>
                        <a:gd name="T1" fmla="*/ 354 h 354"/>
                        <a:gd name="T2" fmla="*/ 128 w 384"/>
                        <a:gd name="T3" fmla="*/ 349 h 354"/>
                        <a:gd name="T4" fmla="*/ 93 w 384"/>
                        <a:gd name="T5" fmla="*/ 339 h 354"/>
                        <a:gd name="T6" fmla="*/ 67 w 384"/>
                        <a:gd name="T7" fmla="*/ 326 h 354"/>
                        <a:gd name="T8" fmla="*/ 45 w 384"/>
                        <a:gd name="T9" fmla="*/ 310 h 354"/>
                        <a:gd name="T10" fmla="*/ 28 w 384"/>
                        <a:gd name="T11" fmla="*/ 295 h 354"/>
                        <a:gd name="T12" fmla="*/ 15 w 384"/>
                        <a:gd name="T13" fmla="*/ 278 h 354"/>
                        <a:gd name="T14" fmla="*/ 8 w 384"/>
                        <a:gd name="T15" fmla="*/ 263 h 354"/>
                        <a:gd name="T16" fmla="*/ 2 w 384"/>
                        <a:gd name="T17" fmla="*/ 252 h 354"/>
                        <a:gd name="T18" fmla="*/ 0 w 384"/>
                        <a:gd name="T19" fmla="*/ 243 h 354"/>
                        <a:gd name="T20" fmla="*/ 0 w 384"/>
                        <a:gd name="T21" fmla="*/ 241 h 354"/>
                        <a:gd name="T22" fmla="*/ 0 w 384"/>
                        <a:gd name="T23" fmla="*/ 0 h 354"/>
                        <a:gd name="T24" fmla="*/ 384 w 384"/>
                        <a:gd name="T25" fmla="*/ 2 h 354"/>
                        <a:gd name="T26" fmla="*/ 384 w 384"/>
                        <a:gd name="T27" fmla="*/ 236 h 354"/>
                        <a:gd name="T28" fmla="*/ 377 w 384"/>
                        <a:gd name="T29" fmla="*/ 254 h 354"/>
                        <a:gd name="T30" fmla="*/ 367 w 384"/>
                        <a:gd name="T31" fmla="*/ 273 h 354"/>
                        <a:gd name="T32" fmla="*/ 360 w 384"/>
                        <a:gd name="T33" fmla="*/ 286 h 354"/>
                        <a:gd name="T34" fmla="*/ 352 w 384"/>
                        <a:gd name="T35" fmla="*/ 297 h 354"/>
                        <a:gd name="T36" fmla="*/ 351 w 384"/>
                        <a:gd name="T37" fmla="*/ 299 h 354"/>
                        <a:gd name="T38" fmla="*/ 330 w 384"/>
                        <a:gd name="T39" fmla="*/ 317 h 354"/>
                        <a:gd name="T40" fmla="*/ 304 w 384"/>
                        <a:gd name="T41" fmla="*/ 330 h 354"/>
                        <a:gd name="T42" fmla="*/ 275 w 384"/>
                        <a:gd name="T43" fmla="*/ 339 h 354"/>
                        <a:gd name="T44" fmla="*/ 243 w 384"/>
                        <a:gd name="T45" fmla="*/ 347 h 354"/>
                        <a:gd name="T46" fmla="*/ 215 w 384"/>
                        <a:gd name="T47" fmla="*/ 351 h 354"/>
                        <a:gd name="T48" fmla="*/ 191 w 384"/>
                        <a:gd name="T49" fmla="*/ 352 h 354"/>
                        <a:gd name="T50" fmla="*/ 174 w 384"/>
                        <a:gd name="T51" fmla="*/ 354 h 354"/>
                        <a:gd name="T52" fmla="*/ 169 w 384"/>
                        <a:gd name="T53" fmla="*/ 354 h 354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w 384"/>
                        <a:gd name="T82" fmla="*/ 0 h 354"/>
                        <a:gd name="T83" fmla="*/ 384 w 384"/>
                        <a:gd name="T84" fmla="*/ 354 h 354"/>
                      </a:gdLst>
                      <a:ahLst/>
                      <a:cxnLst>
                        <a:cxn ang="T54">
                          <a:pos x="T0" y="T1"/>
                        </a:cxn>
                        <a:cxn ang="T55">
                          <a:pos x="T2" y="T3"/>
                        </a:cxn>
                        <a:cxn ang="T56">
                          <a:pos x="T4" y="T5"/>
                        </a:cxn>
                        <a:cxn ang="T57">
                          <a:pos x="T6" y="T7"/>
                        </a:cxn>
                        <a:cxn ang="T58">
                          <a:pos x="T8" y="T9"/>
                        </a:cxn>
                        <a:cxn ang="T59">
                          <a:pos x="T10" y="T11"/>
                        </a:cxn>
                        <a:cxn ang="T60">
                          <a:pos x="T12" y="T13"/>
                        </a:cxn>
                        <a:cxn ang="T61">
                          <a:pos x="T14" y="T15"/>
                        </a:cxn>
                        <a:cxn ang="T62">
                          <a:pos x="T16" y="T17"/>
                        </a:cxn>
                        <a:cxn ang="T63">
                          <a:pos x="T18" y="T19"/>
                        </a:cxn>
                        <a:cxn ang="T64">
                          <a:pos x="T20" y="T21"/>
                        </a:cxn>
                        <a:cxn ang="T65">
                          <a:pos x="T22" y="T23"/>
                        </a:cxn>
                        <a:cxn ang="T66">
                          <a:pos x="T24" y="T25"/>
                        </a:cxn>
                        <a:cxn ang="T67">
                          <a:pos x="T26" y="T27"/>
                        </a:cxn>
                        <a:cxn ang="T68">
                          <a:pos x="T28" y="T29"/>
                        </a:cxn>
                        <a:cxn ang="T69">
                          <a:pos x="T30" y="T31"/>
                        </a:cxn>
                        <a:cxn ang="T70">
                          <a:pos x="T32" y="T33"/>
                        </a:cxn>
                        <a:cxn ang="T71">
                          <a:pos x="T34" y="T35"/>
                        </a:cxn>
                        <a:cxn ang="T72">
                          <a:pos x="T36" y="T37"/>
                        </a:cxn>
                        <a:cxn ang="T73">
                          <a:pos x="T38" y="T39"/>
                        </a:cxn>
                        <a:cxn ang="T74">
                          <a:pos x="T40" y="T41"/>
                        </a:cxn>
                        <a:cxn ang="T75">
                          <a:pos x="T42" y="T43"/>
                        </a:cxn>
                        <a:cxn ang="T76">
                          <a:pos x="T44" y="T45"/>
                        </a:cxn>
                        <a:cxn ang="T77">
                          <a:pos x="T46" y="T47"/>
                        </a:cxn>
                        <a:cxn ang="T78">
                          <a:pos x="T48" y="T49"/>
                        </a:cxn>
                        <a:cxn ang="T79">
                          <a:pos x="T50" y="T51"/>
                        </a:cxn>
                        <a:cxn ang="T80">
                          <a:pos x="T52" y="T53"/>
                        </a:cxn>
                      </a:cxnLst>
                      <a:rect l="T81" t="T82" r="T83" b="T84"/>
                      <a:pathLst>
                        <a:path w="384" h="354">
                          <a:moveTo>
                            <a:pt x="169" y="354"/>
                          </a:moveTo>
                          <a:lnTo>
                            <a:pt x="128" y="349"/>
                          </a:lnTo>
                          <a:lnTo>
                            <a:pt x="93" y="339"/>
                          </a:lnTo>
                          <a:lnTo>
                            <a:pt x="67" y="326"/>
                          </a:lnTo>
                          <a:lnTo>
                            <a:pt x="45" y="310"/>
                          </a:lnTo>
                          <a:lnTo>
                            <a:pt x="28" y="295"/>
                          </a:lnTo>
                          <a:lnTo>
                            <a:pt x="15" y="278"/>
                          </a:lnTo>
                          <a:lnTo>
                            <a:pt x="8" y="263"/>
                          </a:lnTo>
                          <a:lnTo>
                            <a:pt x="2" y="252"/>
                          </a:lnTo>
                          <a:lnTo>
                            <a:pt x="0" y="243"/>
                          </a:lnTo>
                          <a:lnTo>
                            <a:pt x="0" y="241"/>
                          </a:lnTo>
                          <a:lnTo>
                            <a:pt x="0" y="0"/>
                          </a:lnTo>
                          <a:lnTo>
                            <a:pt x="384" y="2"/>
                          </a:lnTo>
                          <a:lnTo>
                            <a:pt x="384" y="236"/>
                          </a:lnTo>
                          <a:lnTo>
                            <a:pt x="377" y="254"/>
                          </a:lnTo>
                          <a:lnTo>
                            <a:pt x="367" y="273"/>
                          </a:lnTo>
                          <a:lnTo>
                            <a:pt x="360" y="286"/>
                          </a:lnTo>
                          <a:lnTo>
                            <a:pt x="352" y="297"/>
                          </a:lnTo>
                          <a:lnTo>
                            <a:pt x="351" y="299"/>
                          </a:lnTo>
                          <a:lnTo>
                            <a:pt x="330" y="317"/>
                          </a:lnTo>
                          <a:lnTo>
                            <a:pt x="304" y="330"/>
                          </a:lnTo>
                          <a:lnTo>
                            <a:pt x="275" y="339"/>
                          </a:lnTo>
                          <a:lnTo>
                            <a:pt x="243" y="347"/>
                          </a:lnTo>
                          <a:lnTo>
                            <a:pt x="215" y="351"/>
                          </a:lnTo>
                          <a:lnTo>
                            <a:pt x="191" y="352"/>
                          </a:lnTo>
                          <a:lnTo>
                            <a:pt x="174" y="354"/>
                          </a:lnTo>
                          <a:lnTo>
                            <a:pt x="169" y="354"/>
                          </a:lnTo>
                        </a:path>
                      </a:pathLst>
                    </a:cu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43" name="Freeform 186"/>
                    <p:cNvSpPr>
                      <a:spLocks/>
                    </p:cNvSpPr>
                    <p:nvPr/>
                  </p:nvSpPr>
                  <p:spPr bwMode="auto">
                    <a:xfrm>
                      <a:off x="836" y="2864"/>
                      <a:ext cx="343" cy="352"/>
                    </a:xfrm>
                    <a:custGeom>
                      <a:avLst/>
                      <a:gdLst>
                        <a:gd name="T0" fmla="*/ 153 w 343"/>
                        <a:gd name="T1" fmla="*/ 352 h 352"/>
                        <a:gd name="T2" fmla="*/ 116 w 343"/>
                        <a:gd name="T3" fmla="*/ 349 h 352"/>
                        <a:gd name="T4" fmla="*/ 87 w 343"/>
                        <a:gd name="T5" fmla="*/ 339 h 352"/>
                        <a:gd name="T6" fmla="*/ 61 w 343"/>
                        <a:gd name="T7" fmla="*/ 328 h 352"/>
                        <a:gd name="T8" fmla="*/ 42 w 343"/>
                        <a:gd name="T9" fmla="*/ 315 h 352"/>
                        <a:gd name="T10" fmla="*/ 27 w 343"/>
                        <a:gd name="T11" fmla="*/ 301 h 352"/>
                        <a:gd name="T12" fmla="*/ 16 w 343"/>
                        <a:gd name="T13" fmla="*/ 288 h 352"/>
                        <a:gd name="T14" fmla="*/ 9 w 343"/>
                        <a:gd name="T15" fmla="*/ 275 h 352"/>
                        <a:gd name="T16" fmla="*/ 3 w 343"/>
                        <a:gd name="T17" fmla="*/ 263 h 352"/>
                        <a:gd name="T18" fmla="*/ 1 w 343"/>
                        <a:gd name="T19" fmla="*/ 256 h 352"/>
                        <a:gd name="T20" fmla="*/ 0 w 343"/>
                        <a:gd name="T21" fmla="*/ 254 h 352"/>
                        <a:gd name="T22" fmla="*/ 0 w 343"/>
                        <a:gd name="T23" fmla="*/ 0 h 352"/>
                        <a:gd name="T24" fmla="*/ 343 w 343"/>
                        <a:gd name="T25" fmla="*/ 2 h 352"/>
                        <a:gd name="T26" fmla="*/ 343 w 343"/>
                        <a:gd name="T27" fmla="*/ 226 h 352"/>
                        <a:gd name="T28" fmla="*/ 335 w 343"/>
                        <a:gd name="T29" fmla="*/ 243 h 352"/>
                        <a:gd name="T30" fmla="*/ 328 w 343"/>
                        <a:gd name="T31" fmla="*/ 260 h 352"/>
                        <a:gd name="T32" fmla="*/ 320 w 343"/>
                        <a:gd name="T33" fmla="*/ 273 h 352"/>
                        <a:gd name="T34" fmla="*/ 315 w 343"/>
                        <a:gd name="T35" fmla="*/ 282 h 352"/>
                        <a:gd name="T36" fmla="*/ 313 w 343"/>
                        <a:gd name="T37" fmla="*/ 286 h 352"/>
                        <a:gd name="T38" fmla="*/ 296 w 343"/>
                        <a:gd name="T39" fmla="*/ 302 h 352"/>
                        <a:gd name="T40" fmla="*/ 272 w 343"/>
                        <a:gd name="T41" fmla="*/ 315 h 352"/>
                        <a:gd name="T42" fmla="*/ 246 w 343"/>
                        <a:gd name="T43" fmla="*/ 326 h 352"/>
                        <a:gd name="T44" fmla="*/ 220 w 343"/>
                        <a:gd name="T45" fmla="*/ 336 h 352"/>
                        <a:gd name="T46" fmla="*/ 194 w 343"/>
                        <a:gd name="T47" fmla="*/ 343 h 352"/>
                        <a:gd name="T48" fmla="*/ 174 w 343"/>
                        <a:gd name="T49" fmla="*/ 349 h 352"/>
                        <a:gd name="T50" fmla="*/ 159 w 343"/>
                        <a:gd name="T51" fmla="*/ 351 h 352"/>
                        <a:gd name="T52" fmla="*/ 153 w 343"/>
                        <a:gd name="T53" fmla="*/ 352 h 352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w 343"/>
                        <a:gd name="T82" fmla="*/ 0 h 352"/>
                        <a:gd name="T83" fmla="*/ 343 w 343"/>
                        <a:gd name="T84" fmla="*/ 352 h 352"/>
                      </a:gdLst>
                      <a:ahLst/>
                      <a:cxnLst>
                        <a:cxn ang="T54">
                          <a:pos x="T0" y="T1"/>
                        </a:cxn>
                        <a:cxn ang="T55">
                          <a:pos x="T2" y="T3"/>
                        </a:cxn>
                        <a:cxn ang="T56">
                          <a:pos x="T4" y="T5"/>
                        </a:cxn>
                        <a:cxn ang="T57">
                          <a:pos x="T6" y="T7"/>
                        </a:cxn>
                        <a:cxn ang="T58">
                          <a:pos x="T8" y="T9"/>
                        </a:cxn>
                        <a:cxn ang="T59">
                          <a:pos x="T10" y="T11"/>
                        </a:cxn>
                        <a:cxn ang="T60">
                          <a:pos x="T12" y="T13"/>
                        </a:cxn>
                        <a:cxn ang="T61">
                          <a:pos x="T14" y="T15"/>
                        </a:cxn>
                        <a:cxn ang="T62">
                          <a:pos x="T16" y="T17"/>
                        </a:cxn>
                        <a:cxn ang="T63">
                          <a:pos x="T18" y="T19"/>
                        </a:cxn>
                        <a:cxn ang="T64">
                          <a:pos x="T20" y="T21"/>
                        </a:cxn>
                        <a:cxn ang="T65">
                          <a:pos x="T22" y="T23"/>
                        </a:cxn>
                        <a:cxn ang="T66">
                          <a:pos x="T24" y="T25"/>
                        </a:cxn>
                        <a:cxn ang="T67">
                          <a:pos x="T26" y="T27"/>
                        </a:cxn>
                        <a:cxn ang="T68">
                          <a:pos x="T28" y="T29"/>
                        </a:cxn>
                        <a:cxn ang="T69">
                          <a:pos x="T30" y="T31"/>
                        </a:cxn>
                        <a:cxn ang="T70">
                          <a:pos x="T32" y="T33"/>
                        </a:cxn>
                        <a:cxn ang="T71">
                          <a:pos x="T34" y="T35"/>
                        </a:cxn>
                        <a:cxn ang="T72">
                          <a:pos x="T36" y="T37"/>
                        </a:cxn>
                        <a:cxn ang="T73">
                          <a:pos x="T38" y="T39"/>
                        </a:cxn>
                        <a:cxn ang="T74">
                          <a:pos x="T40" y="T41"/>
                        </a:cxn>
                        <a:cxn ang="T75">
                          <a:pos x="T42" y="T43"/>
                        </a:cxn>
                        <a:cxn ang="T76">
                          <a:pos x="T44" y="T45"/>
                        </a:cxn>
                        <a:cxn ang="T77">
                          <a:pos x="T46" y="T47"/>
                        </a:cxn>
                        <a:cxn ang="T78">
                          <a:pos x="T48" y="T49"/>
                        </a:cxn>
                        <a:cxn ang="T79">
                          <a:pos x="T50" y="T51"/>
                        </a:cxn>
                        <a:cxn ang="T80">
                          <a:pos x="T52" y="T53"/>
                        </a:cxn>
                      </a:cxnLst>
                      <a:rect l="T81" t="T82" r="T83" b="T84"/>
                      <a:pathLst>
                        <a:path w="343" h="352">
                          <a:moveTo>
                            <a:pt x="153" y="352"/>
                          </a:moveTo>
                          <a:lnTo>
                            <a:pt x="116" y="349"/>
                          </a:lnTo>
                          <a:lnTo>
                            <a:pt x="87" y="339"/>
                          </a:lnTo>
                          <a:lnTo>
                            <a:pt x="61" y="328"/>
                          </a:lnTo>
                          <a:lnTo>
                            <a:pt x="42" y="315"/>
                          </a:lnTo>
                          <a:lnTo>
                            <a:pt x="27" y="301"/>
                          </a:lnTo>
                          <a:lnTo>
                            <a:pt x="16" y="288"/>
                          </a:lnTo>
                          <a:lnTo>
                            <a:pt x="9" y="275"/>
                          </a:lnTo>
                          <a:lnTo>
                            <a:pt x="3" y="263"/>
                          </a:lnTo>
                          <a:lnTo>
                            <a:pt x="1" y="256"/>
                          </a:lnTo>
                          <a:lnTo>
                            <a:pt x="0" y="254"/>
                          </a:lnTo>
                          <a:lnTo>
                            <a:pt x="0" y="0"/>
                          </a:lnTo>
                          <a:lnTo>
                            <a:pt x="343" y="2"/>
                          </a:lnTo>
                          <a:lnTo>
                            <a:pt x="343" y="226"/>
                          </a:lnTo>
                          <a:lnTo>
                            <a:pt x="335" y="243"/>
                          </a:lnTo>
                          <a:lnTo>
                            <a:pt x="328" y="260"/>
                          </a:lnTo>
                          <a:lnTo>
                            <a:pt x="320" y="273"/>
                          </a:lnTo>
                          <a:lnTo>
                            <a:pt x="315" y="282"/>
                          </a:lnTo>
                          <a:lnTo>
                            <a:pt x="313" y="286"/>
                          </a:lnTo>
                          <a:lnTo>
                            <a:pt x="296" y="302"/>
                          </a:lnTo>
                          <a:lnTo>
                            <a:pt x="272" y="315"/>
                          </a:lnTo>
                          <a:lnTo>
                            <a:pt x="246" y="326"/>
                          </a:lnTo>
                          <a:lnTo>
                            <a:pt x="220" y="336"/>
                          </a:lnTo>
                          <a:lnTo>
                            <a:pt x="194" y="343"/>
                          </a:lnTo>
                          <a:lnTo>
                            <a:pt x="174" y="349"/>
                          </a:lnTo>
                          <a:lnTo>
                            <a:pt x="159" y="351"/>
                          </a:lnTo>
                          <a:lnTo>
                            <a:pt x="153" y="352"/>
                          </a:lnTo>
                          <a:close/>
                        </a:path>
                      </a:pathLst>
                    </a:custGeom>
                    <a:solidFill>
                      <a:srgbClr val="202020"/>
                    </a:solidFill>
                    <a:ln w="0">
                      <a:solidFill>
                        <a:srgbClr val="20202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44" name="Freeform 187"/>
                    <p:cNvSpPr>
                      <a:spLocks/>
                    </p:cNvSpPr>
                    <p:nvPr/>
                  </p:nvSpPr>
                  <p:spPr bwMode="auto">
                    <a:xfrm>
                      <a:off x="858" y="2866"/>
                      <a:ext cx="300" cy="349"/>
                    </a:xfrm>
                    <a:custGeom>
                      <a:avLst/>
                      <a:gdLst>
                        <a:gd name="T0" fmla="*/ 139 w 300"/>
                        <a:gd name="T1" fmla="*/ 349 h 349"/>
                        <a:gd name="T2" fmla="*/ 102 w 300"/>
                        <a:gd name="T3" fmla="*/ 345 h 349"/>
                        <a:gd name="T4" fmla="*/ 74 w 300"/>
                        <a:gd name="T5" fmla="*/ 337 h 349"/>
                        <a:gd name="T6" fmla="*/ 50 w 300"/>
                        <a:gd name="T7" fmla="*/ 326 h 349"/>
                        <a:gd name="T8" fmla="*/ 31 w 300"/>
                        <a:gd name="T9" fmla="*/ 313 h 349"/>
                        <a:gd name="T10" fmla="*/ 18 w 300"/>
                        <a:gd name="T11" fmla="*/ 299 h 349"/>
                        <a:gd name="T12" fmla="*/ 9 w 300"/>
                        <a:gd name="T13" fmla="*/ 286 h 349"/>
                        <a:gd name="T14" fmla="*/ 4 w 300"/>
                        <a:gd name="T15" fmla="*/ 276 h 349"/>
                        <a:gd name="T16" fmla="*/ 0 w 300"/>
                        <a:gd name="T17" fmla="*/ 269 h 349"/>
                        <a:gd name="T18" fmla="*/ 0 w 300"/>
                        <a:gd name="T19" fmla="*/ 265 h 349"/>
                        <a:gd name="T20" fmla="*/ 0 w 300"/>
                        <a:gd name="T21" fmla="*/ 0 h 349"/>
                        <a:gd name="T22" fmla="*/ 300 w 300"/>
                        <a:gd name="T23" fmla="*/ 0 h 349"/>
                        <a:gd name="T24" fmla="*/ 300 w 300"/>
                        <a:gd name="T25" fmla="*/ 213 h 349"/>
                        <a:gd name="T26" fmla="*/ 295 w 300"/>
                        <a:gd name="T27" fmla="*/ 228 h 349"/>
                        <a:gd name="T28" fmla="*/ 287 w 300"/>
                        <a:gd name="T29" fmla="*/ 245 h 349"/>
                        <a:gd name="T30" fmla="*/ 282 w 300"/>
                        <a:gd name="T31" fmla="*/ 258 h 349"/>
                        <a:gd name="T32" fmla="*/ 276 w 300"/>
                        <a:gd name="T33" fmla="*/ 267 h 349"/>
                        <a:gd name="T34" fmla="*/ 274 w 300"/>
                        <a:gd name="T35" fmla="*/ 271 h 349"/>
                        <a:gd name="T36" fmla="*/ 259 w 300"/>
                        <a:gd name="T37" fmla="*/ 286 h 349"/>
                        <a:gd name="T38" fmla="*/ 241 w 300"/>
                        <a:gd name="T39" fmla="*/ 299 h 349"/>
                        <a:gd name="T40" fmla="*/ 219 w 300"/>
                        <a:gd name="T41" fmla="*/ 312 h 349"/>
                        <a:gd name="T42" fmla="*/ 194 w 300"/>
                        <a:gd name="T43" fmla="*/ 324 h 349"/>
                        <a:gd name="T44" fmla="*/ 174 w 300"/>
                        <a:gd name="T45" fmla="*/ 334 h 349"/>
                        <a:gd name="T46" fmla="*/ 156 w 300"/>
                        <a:gd name="T47" fmla="*/ 341 h 349"/>
                        <a:gd name="T48" fmla="*/ 143 w 300"/>
                        <a:gd name="T49" fmla="*/ 347 h 349"/>
                        <a:gd name="T50" fmla="*/ 139 w 300"/>
                        <a:gd name="T51" fmla="*/ 349 h 349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w 300"/>
                        <a:gd name="T79" fmla="*/ 0 h 349"/>
                        <a:gd name="T80" fmla="*/ 300 w 300"/>
                        <a:gd name="T81" fmla="*/ 349 h 349"/>
                      </a:gdLst>
                      <a:ahLst/>
                      <a:cxnLst>
                        <a:cxn ang="T52">
                          <a:pos x="T0" y="T1"/>
                        </a:cxn>
                        <a:cxn ang="T53">
                          <a:pos x="T2" y="T3"/>
                        </a:cxn>
                        <a:cxn ang="T54">
                          <a:pos x="T4" y="T5"/>
                        </a:cxn>
                        <a:cxn ang="T55">
                          <a:pos x="T6" y="T7"/>
                        </a:cxn>
                        <a:cxn ang="T56">
                          <a:pos x="T8" y="T9"/>
                        </a:cxn>
                        <a:cxn ang="T57">
                          <a:pos x="T10" y="T11"/>
                        </a:cxn>
                        <a:cxn ang="T58">
                          <a:pos x="T12" y="T13"/>
                        </a:cxn>
                        <a:cxn ang="T59">
                          <a:pos x="T14" y="T15"/>
                        </a:cxn>
                        <a:cxn ang="T60">
                          <a:pos x="T16" y="T17"/>
                        </a:cxn>
                        <a:cxn ang="T61">
                          <a:pos x="T18" y="T19"/>
                        </a:cxn>
                        <a:cxn ang="T62">
                          <a:pos x="T20" y="T21"/>
                        </a:cxn>
                        <a:cxn ang="T63">
                          <a:pos x="T22" y="T23"/>
                        </a:cxn>
                        <a:cxn ang="T64">
                          <a:pos x="T24" y="T25"/>
                        </a:cxn>
                        <a:cxn ang="T65">
                          <a:pos x="T26" y="T27"/>
                        </a:cxn>
                        <a:cxn ang="T66">
                          <a:pos x="T28" y="T29"/>
                        </a:cxn>
                        <a:cxn ang="T67">
                          <a:pos x="T30" y="T31"/>
                        </a:cxn>
                        <a:cxn ang="T68">
                          <a:pos x="T32" y="T33"/>
                        </a:cxn>
                        <a:cxn ang="T69">
                          <a:pos x="T34" y="T35"/>
                        </a:cxn>
                        <a:cxn ang="T70">
                          <a:pos x="T36" y="T37"/>
                        </a:cxn>
                        <a:cxn ang="T71">
                          <a:pos x="T38" y="T39"/>
                        </a:cxn>
                        <a:cxn ang="T72">
                          <a:pos x="T40" y="T41"/>
                        </a:cxn>
                        <a:cxn ang="T73">
                          <a:pos x="T42" y="T43"/>
                        </a:cxn>
                        <a:cxn ang="T74">
                          <a:pos x="T44" y="T45"/>
                        </a:cxn>
                        <a:cxn ang="T75">
                          <a:pos x="T46" y="T47"/>
                        </a:cxn>
                        <a:cxn ang="T76">
                          <a:pos x="T48" y="T49"/>
                        </a:cxn>
                        <a:cxn ang="T77">
                          <a:pos x="T50" y="T51"/>
                        </a:cxn>
                      </a:cxnLst>
                      <a:rect l="T78" t="T79" r="T80" b="T81"/>
                      <a:pathLst>
                        <a:path w="300" h="349">
                          <a:moveTo>
                            <a:pt x="139" y="349"/>
                          </a:moveTo>
                          <a:lnTo>
                            <a:pt x="102" y="345"/>
                          </a:lnTo>
                          <a:lnTo>
                            <a:pt x="74" y="337"/>
                          </a:lnTo>
                          <a:lnTo>
                            <a:pt x="50" y="326"/>
                          </a:lnTo>
                          <a:lnTo>
                            <a:pt x="31" y="313"/>
                          </a:lnTo>
                          <a:lnTo>
                            <a:pt x="18" y="299"/>
                          </a:lnTo>
                          <a:lnTo>
                            <a:pt x="9" y="286"/>
                          </a:lnTo>
                          <a:lnTo>
                            <a:pt x="4" y="276"/>
                          </a:lnTo>
                          <a:lnTo>
                            <a:pt x="0" y="269"/>
                          </a:lnTo>
                          <a:lnTo>
                            <a:pt x="0" y="265"/>
                          </a:lnTo>
                          <a:lnTo>
                            <a:pt x="0" y="0"/>
                          </a:lnTo>
                          <a:lnTo>
                            <a:pt x="300" y="0"/>
                          </a:lnTo>
                          <a:lnTo>
                            <a:pt x="300" y="213"/>
                          </a:lnTo>
                          <a:lnTo>
                            <a:pt x="295" y="228"/>
                          </a:lnTo>
                          <a:lnTo>
                            <a:pt x="287" y="245"/>
                          </a:lnTo>
                          <a:lnTo>
                            <a:pt x="282" y="258"/>
                          </a:lnTo>
                          <a:lnTo>
                            <a:pt x="276" y="267"/>
                          </a:lnTo>
                          <a:lnTo>
                            <a:pt x="274" y="271"/>
                          </a:lnTo>
                          <a:lnTo>
                            <a:pt x="259" y="286"/>
                          </a:lnTo>
                          <a:lnTo>
                            <a:pt x="241" y="299"/>
                          </a:lnTo>
                          <a:lnTo>
                            <a:pt x="219" y="312"/>
                          </a:lnTo>
                          <a:lnTo>
                            <a:pt x="194" y="324"/>
                          </a:lnTo>
                          <a:lnTo>
                            <a:pt x="174" y="334"/>
                          </a:lnTo>
                          <a:lnTo>
                            <a:pt x="156" y="341"/>
                          </a:lnTo>
                          <a:lnTo>
                            <a:pt x="143" y="347"/>
                          </a:lnTo>
                          <a:lnTo>
                            <a:pt x="139" y="349"/>
                          </a:lnTo>
                          <a:close/>
                        </a:path>
                      </a:pathLst>
                    </a:custGeom>
                    <a:solidFill>
                      <a:srgbClr val="404040"/>
                    </a:solidFill>
                    <a:ln w="0">
                      <a:solidFill>
                        <a:srgbClr val="40404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45" name="Freeform 188"/>
                    <p:cNvSpPr>
                      <a:spLocks/>
                    </p:cNvSpPr>
                    <p:nvPr/>
                  </p:nvSpPr>
                  <p:spPr bwMode="auto">
                    <a:xfrm>
                      <a:off x="880" y="2866"/>
                      <a:ext cx="258" cy="347"/>
                    </a:xfrm>
                    <a:custGeom>
                      <a:avLst/>
                      <a:gdLst>
                        <a:gd name="T0" fmla="*/ 122 w 258"/>
                        <a:gd name="T1" fmla="*/ 347 h 347"/>
                        <a:gd name="T2" fmla="*/ 87 w 258"/>
                        <a:gd name="T3" fmla="*/ 343 h 347"/>
                        <a:gd name="T4" fmla="*/ 59 w 258"/>
                        <a:gd name="T5" fmla="*/ 336 h 347"/>
                        <a:gd name="T6" fmla="*/ 39 w 258"/>
                        <a:gd name="T7" fmla="*/ 324 h 347"/>
                        <a:gd name="T8" fmla="*/ 22 w 258"/>
                        <a:gd name="T9" fmla="*/ 313 h 347"/>
                        <a:gd name="T10" fmla="*/ 11 w 258"/>
                        <a:gd name="T11" fmla="*/ 300 h 347"/>
                        <a:gd name="T12" fmla="*/ 4 w 258"/>
                        <a:gd name="T13" fmla="*/ 289 h 347"/>
                        <a:gd name="T14" fmla="*/ 0 w 258"/>
                        <a:gd name="T15" fmla="*/ 282 h 347"/>
                        <a:gd name="T16" fmla="*/ 0 w 258"/>
                        <a:gd name="T17" fmla="*/ 280 h 347"/>
                        <a:gd name="T18" fmla="*/ 0 w 258"/>
                        <a:gd name="T19" fmla="*/ 0 h 347"/>
                        <a:gd name="T20" fmla="*/ 258 w 258"/>
                        <a:gd name="T21" fmla="*/ 0 h 347"/>
                        <a:gd name="T22" fmla="*/ 258 w 258"/>
                        <a:gd name="T23" fmla="*/ 204 h 347"/>
                        <a:gd name="T24" fmla="*/ 252 w 258"/>
                        <a:gd name="T25" fmla="*/ 217 h 347"/>
                        <a:gd name="T26" fmla="*/ 247 w 258"/>
                        <a:gd name="T27" fmla="*/ 232 h 347"/>
                        <a:gd name="T28" fmla="*/ 241 w 258"/>
                        <a:gd name="T29" fmla="*/ 243 h 347"/>
                        <a:gd name="T30" fmla="*/ 237 w 258"/>
                        <a:gd name="T31" fmla="*/ 252 h 347"/>
                        <a:gd name="T32" fmla="*/ 237 w 258"/>
                        <a:gd name="T33" fmla="*/ 256 h 347"/>
                        <a:gd name="T34" fmla="*/ 224 w 258"/>
                        <a:gd name="T35" fmla="*/ 271 h 347"/>
                        <a:gd name="T36" fmla="*/ 208 w 258"/>
                        <a:gd name="T37" fmla="*/ 284 h 347"/>
                        <a:gd name="T38" fmla="*/ 189 w 258"/>
                        <a:gd name="T39" fmla="*/ 300 h 347"/>
                        <a:gd name="T40" fmla="*/ 171 w 258"/>
                        <a:gd name="T41" fmla="*/ 315 h 347"/>
                        <a:gd name="T42" fmla="*/ 152 w 258"/>
                        <a:gd name="T43" fmla="*/ 328 h 347"/>
                        <a:gd name="T44" fmla="*/ 137 w 258"/>
                        <a:gd name="T45" fmla="*/ 337 h 347"/>
                        <a:gd name="T46" fmla="*/ 126 w 258"/>
                        <a:gd name="T47" fmla="*/ 345 h 347"/>
                        <a:gd name="T48" fmla="*/ 122 w 258"/>
                        <a:gd name="T49" fmla="*/ 347 h 347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w 258"/>
                        <a:gd name="T76" fmla="*/ 0 h 347"/>
                        <a:gd name="T77" fmla="*/ 258 w 258"/>
                        <a:gd name="T78" fmla="*/ 347 h 347"/>
                      </a:gdLst>
                      <a:ahLst/>
                      <a:cxnLst>
                        <a:cxn ang="T50">
                          <a:pos x="T0" y="T1"/>
                        </a:cxn>
                        <a:cxn ang="T51">
                          <a:pos x="T2" y="T3"/>
                        </a:cxn>
                        <a:cxn ang="T52">
                          <a:pos x="T4" y="T5"/>
                        </a:cxn>
                        <a:cxn ang="T53">
                          <a:pos x="T6" y="T7"/>
                        </a:cxn>
                        <a:cxn ang="T54">
                          <a:pos x="T8" y="T9"/>
                        </a:cxn>
                        <a:cxn ang="T55">
                          <a:pos x="T10" y="T11"/>
                        </a:cxn>
                        <a:cxn ang="T56">
                          <a:pos x="T12" y="T13"/>
                        </a:cxn>
                        <a:cxn ang="T57">
                          <a:pos x="T14" y="T15"/>
                        </a:cxn>
                        <a:cxn ang="T58">
                          <a:pos x="T16" y="T17"/>
                        </a:cxn>
                        <a:cxn ang="T59">
                          <a:pos x="T18" y="T19"/>
                        </a:cxn>
                        <a:cxn ang="T60">
                          <a:pos x="T20" y="T21"/>
                        </a:cxn>
                        <a:cxn ang="T61">
                          <a:pos x="T22" y="T23"/>
                        </a:cxn>
                        <a:cxn ang="T62">
                          <a:pos x="T24" y="T25"/>
                        </a:cxn>
                        <a:cxn ang="T63">
                          <a:pos x="T26" y="T27"/>
                        </a:cxn>
                        <a:cxn ang="T64">
                          <a:pos x="T28" y="T29"/>
                        </a:cxn>
                        <a:cxn ang="T65">
                          <a:pos x="T30" y="T31"/>
                        </a:cxn>
                        <a:cxn ang="T66">
                          <a:pos x="T32" y="T33"/>
                        </a:cxn>
                        <a:cxn ang="T67">
                          <a:pos x="T34" y="T35"/>
                        </a:cxn>
                        <a:cxn ang="T68">
                          <a:pos x="T36" y="T37"/>
                        </a:cxn>
                        <a:cxn ang="T69">
                          <a:pos x="T38" y="T39"/>
                        </a:cxn>
                        <a:cxn ang="T70">
                          <a:pos x="T40" y="T41"/>
                        </a:cxn>
                        <a:cxn ang="T71">
                          <a:pos x="T42" y="T43"/>
                        </a:cxn>
                        <a:cxn ang="T72">
                          <a:pos x="T44" y="T45"/>
                        </a:cxn>
                        <a:cxn ang="T73">
                          <a:pos x="T46" y="T47"/>
                        </a:cxn>
                        <a:cxn ang="T74">
                          <a:pos x="T48" y="T49"/>
                        </a:cxn>
                      </a:cxnLst>
                      <a:rect l="T75" t="T76" r="T77" b="T78"/>
                      <a:pathLst>
                        <a:path w="258" h="347">
                          <a:moveTo>
                            <a:pt x="122" y="347"/>
                          </a:moveTo>
                          <a:lnTo>
                            <a:pt x="87" y="343"/>
                          </a:lnTo>
                          <a:lnTo>
                            <a:pt x="59" y="336"/>
                          </a:lnTo>
                          <a:lnTo>
                            <a:pt x="39" y="324"/>
                          </a:lnTo>
                          <a:lnTo>
                            <a:pt x="22" y="313"/>
                          </a:lnTo>
                          <a:lnTo>
                            <a:pt x="11" y="300"/>
                          </a:lnTo>
                          <a:lnTo>
                            <a:pt x="4" y="289"/>
                          </a:lnTo>
                          <a:lnTo>
                            <a:pt x="0" y="282"/>
                          </a:lnTo>
                          <a:lnTo>
                            <a:pt x="0" y="280"/>
                          </a:lnTo>
                          <a:lnTo>
                            <a:pt x="0" y="0"/>
                          </a:lnTo>
                          <a:lnTo>
                            <a:pt x="258" y="0"/>
                          </a:lnTo>
                          <a:lnTo>
                            <a:pt x="258" y="204"/>
                          </a:lnTo>
                          <a:lnTo>
                            <a:pt x="252" y="217"/>
                          </a:lnTo>
                          <a:lnTo>
                            <a:pt x="247" y="232"/>
                          </a:lnTo>
                          <a:lnTo>
                            <a:pt x="241" y="243"/>
                          </a:lnTo>
                          <a:lnTo>
                            <a:pt x="237" y="252"/>
                          </a:lnTo>
                          <a:lnTo>
                            <a:pt x="237" y="256"/>
                          </a:lnTo>
                          <a:lnTo>
                            <a:pt x="224" y="271"/>
                          </a:lnTo>
                          <a:lnTo>
                            <a:pt x="208" y="284"/>
                          </a:lnTo>
                          <a:lnTo>
                            <a:pt x="189" y="300"/>
                          </a:lnTo>
                          <a:lnTo>
                            <a:pt x="171" y="315"/>
                          </a:lnTo>
                          <a:lnTo>
                            <a:pt x="152" y="328"/>
                          </a:lnTo>
                          <a:lnTo>
                            <a:pt x="137" y="337"/>
                          </a:lnTo>
                          <a:lnTo>
                            <a:pt x="126" y="345"/>
                          </a:lnTo>
                          <a:lnTo>
                            <a:pt x="122" y="347"/>
                          </a:lnTo>
                          <a:close/>
                        </a:path>
                      </a:pathLst>
                    </a:custGeom>
                    <a:solidFill>
                      <a:srgbClr val="606060"/>
                    </a:solidFill>
                    <a:ln w="0">
                      <a:solidFill>
                        <a:srgbClr val="60606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46" name="Freeform 189"/>
                    <p:cNvSpPr>
                      <a:spLocks/>
                    </p:cNvSpPr>
                    <p:nvPr/>
                  </p:nvSpPr>
                  <p:spPr bwMode="auto">
                    <a:xfrm>
                      <a:off x="902" y="2866"/>
                      <a:ext cx="215" cy="347"/>
                    </a:xfrm>
                    <a:custGeom>
                      <a:avLst/>
                      <a:gdLst>
                        <a:gd name="T0" fmla="*/ 108 w 215"/>
                        <a:gd name="T1" fmla="*/ 347 h 347"/>
                        <a:gd name="T2" fmla="*/ 78 w 215"/>
                        <a:gd name="T3" fmla="*/ 343 h 347"/>
                        <a:gd name="T4" fmla="*/ 54 w 215"/>
                        <a:gd name="T5" fmla="*/ 337 h 347"/>
                        <a:gd name="T6" fmla="*/ 34 w 215"/>
                        <a:gd name="T7" fmla="*/ 328 h 347"/>
                        <a:gd name="T8" fmla="*/ 21 w 215"/>
                        <a:gd name="T9" fmla="*/ 319 h 347"/>
                        <a:gd name="T10" fmla="*/ 10 w 215"/>
                        <a:gd name="T11" fmla="*/ 310 h 347"/>
                        <a:gd name="T12" fmla="*/ 4 w 215"/>
                        <a:gd name="T13" fmla="*/ 300 h 347"/>
                        <a:gd name="T14" fmla="*/ 0 w 215"/>
                        <a:gd name="T15" fmla="*/ 295 h 347"/>
                        <a:gd name="T16" fmla="*/ 0 w 215"/>
                        <a:gd name="T17" fmla="*/ 293 h 347"/>
                        <a:gd name="T18" fmla="*/ 0 w 215"/>
                        <a:gd name="T19" fmla="*/ 0 h 347"/>
                        <a:gd name="T20" fmla="*/ 215 w 215"/>
                        <a:gd name="T21" fmla="*/ 0 h 347"/>
                        <a:gd name="T22" fmla="*/ 215 w 215"/>
                        <a:gd name="T23" fmla="*/ 193 h 347"/>
                        <a:gd name="T24" fmla="*/ 212 w 215"/>
                        <a:gd name="T25" fmla="*/ 206 h 347"/>
                        <a:gd name="T26" fmla="*/ 206 w 215"/>
                        <a:gd name="T27" fmla="*/ 217 h 347"/>
                        <a:gd name="T28" fmla="*/ 202 w 215"/>
                        <a:gd name="T29" fmla="*/ 230 h 347"/>
                        <a:gd name="T30" fmla="*/ 199 w 215"/>
                        <a:gd name="T31" fmla="*/ 239 h 347"/>
                        <a:gd name="T32" fmla="*/ 199 w 215"/>
                        <a:gd name="T33" fmla="*/ 243 h 347"/>
                        <a:gd name="T34" fmla="*/ 188 w 215"/>
                        <a:gd name="T35" fmla="*/ 254 h 347"/>
                        <a:gd name="T36" fmla="*/ 175 w 215"/>
                        <a:gd name="T37" fmla="*/ 271 h 347"/>
                        <a:gd name="T38" fmla="*/ 160 w 215"/>
                        <a:gd name="T39" fmla="*/ 287 h 347"/>
                        <a:gd name="T40" fmla="*/ 145 w 215"/>
                        <a:gd name="T41" fmla="*/ 304 h 347"/>
                        <a:gd name="T42" fmla="*/ 130 w 215"/>
                        <a:gd name="T43" fmla="*/ 321 h 347"/>
                        <a:gd name="T44" fmla="*/ 119 w 215"/>
                        <a:gd name="T45" fmla="*/ 334 h 347"/>
                        <a:gd name="T46" fmla="*/ 110 w 215"/>
                        <a:gd name="T47" fmla="*/ 343 h 347"/>
                        <a:gd name="T48" fmla="*/ 108 w 215"/>
                        <a:gd name="T49" fmla="*/ 347 h 347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w 215"/>
                        <a:gd name="T76" fmla="*/ 0 h 347"/>
                        <a:gd name="T77" fmla="*/ 215 w 215"/>
                        <a:gd name="T78" fmla="*/ 347 h 347"/>
                      </a:gdLst>
                      <a:ahLst/>
                      <a:cxnLst>
                        <a:cxn ang="T50">
                          <a:pos x="T0" y="T1"/>
                        </a:cxn>
                        <a:cxn ang="T51">
                          <a:pos x="T2" y="T3"/>
                        </a:cxn>
                        <a:cxn ang="T52">
                          <a:pos x="T4" y="T5"/>
                        </a:cxn>
                        <a:cxn ang="T53">
                          <a:pos x="T6" y="T7"/>
                        </a:cxn>
                        <a:cxn ang="T54">
                          <a:pos x="T8" y="T9"/>
                        </a:cxn>
                        <a:cxn ang="T55">
                          <a:pos x="T10" y="T11"/>
                        </a:cxn>
                        <a:cxn ang="T56">
                          <a:pos x="T12" y="T13"/>
                        </a:cxn>
                        <a:cxn ang="T57">
                          <a:pos x="T14" y="T15"/>
                        </a:cxn>
                        <a:cxn ang="T58">
                          <a:pos x="T16" y="T17"/>
                        </a:cxn>
                        <a:cxn ang="T59">
                          <a:pos x="T18" y="T19"/>
                        </a:cxn>
                        <a:cxn ang="T60">
                          <a:pos x="T20" y="T21"/>
                        </a:cxn>
                        <a:cxn ang="T61">
                          <a:pos x="T22" y="T23"/>
                        </a:cxn>
                        <a:cxn ang="T62">
                          <a:pos x="T24" y="T25"/>
                        </a:cxn>
                        <a:cxn ang="T63">
                          <a:pos x="T26" y="T27"/>
                        </a:cxn>
                        <a:cxn ang="T64">
                          <a:pos x="T28" y="T29"/>
                        </a:cxn>
                        <a:cxn ang="T65">
                          <a:pos x="T30" y="T31"/>
                        </a:cxn>
                        <a:cxn ang="T66">
                          <a:pos x="T32" y="T33"/>
                        </a:cxn>
                        <a:cxn ang="T67">
                          <a:pos x="T34" y="T35"/>
                        </a:cxn>
                        <a:cxn ang="T68">
                          <a:pos x="T36" y="T37"/>
                        </a:cxn>
                        <a:cxn ang="T69">
                          <a:pos x="T38" y="T39"/>
                        </a:cxn>
                        <a:cxn ang="T70">
                          <a:pos x="T40" y="T41"/>
                        </a:cxn>
                        <a:cxn ang="T71">
                          <a:pos x="T42" y="T43"/>
                        </a:cxn>
                        <a:cxn ang="T72">
                          <a:pos x="T44" y="T45"/>
                        </a:cxn>
                        <a:cxn ang="T73">
                          <a:pos x="T46" y="T47"/>
                        </a:cxn>
                        <a:cxn ang="T74">
                          <a:pos x="T48" y="T49"/>
                        </a:cxn>
                      </a:cxnLst>
                      <a:rect l="T75" t="T76" r="T77" b="T78"/>
                      <a:pathLst>
                        <a:path w="215" h="347">
                          <a:moveTo>
                            <a:pt x="108" y="347"/>
                          </a:moveTo>
                          <a:lnTo>
                            <a:pt x="78" y="343"/>
                          </a:lnTo>
                          <a:lnTo>
                            <a:pt x="54" y="337"/>
                          </a:lnTo>
                          <a:lnTo>
                            <a:pt x="34" y="328"/>
                          </a:lnTo>
                          <a:lnTo>
                            <a:pt x="21" y="319"/>
                          </a:lnTo>
                          <a:lnTo>
                            <a:pt x="10" y="310"/>
                          </a:lnTo>
                          <a:lnTo>
                            <a:pt x="4" y="300"/>
                          </a:lnTo>
                          <a:lnTo>
                            <a:pt x="0" y="295"/>
                          </a:lnTo>
                          <a:lnTo>
                            <a:pt x="0" y="293"/>
                          </a:lnTo>
                          <a:lnTo>
                            <a:pt x="0" y="0"/>
                          </a:lnTo>
                          <a:lnTo>
                            <a:pt x="215" y="0"/>
                          </a:lnTo>
                          <a:lnTo>
                            <a:pt x="215" y="193"/>
                          </a:lnTo>
                          <a:lnTo>
                            <a:pt x="212" y="206"/>
                          </a:lnTo>
                          <a:lnTo>
                            <a:pt x="206" y="217"/>
                          </a:lnTo>
                          <a:lnTo>
                            <a:pt x="202" y="230"/>
                          </a:lnTo>
                          <a:lnTo>
                            <a:pt x="199" y="239"/>
                          </a:lnTo>
                          <a:lnTo>
                            <a:pt x="199" y="243"/>
                          </a:lnTo>
                          <a:lnTo>
                            <a:pt x="188" y="254"/>
                          </a:lnTo>
                          <a:lnTo>
                            <a:pt x="175" y="271"/>
                          </a:lnTo>
                          <a:lnTo>
                            <a:pt x="160" y="287"/>
                          </a:lnTo>
                          <a:lnTo>
                            <a:pt x="145" y="304"/>
                          </a:lnTo>
                          <a:lnTo>
                            <a:pt x="130" y="321"/>
                          </a:lnTo>
                          <a:lnTo>
                            <a:pt x="119" y="334"/>
                          </a:lnTo>
                          <a:lnTo>
                            <a:pt x="110" y="343"/>
                          </a:lnTo>
                          <a:lnTo>
                            <a:pt x="108" y="347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 w="0">
                      <a:solidFill>
                        <a:srgbClr val="80808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47" name="Freeform 190"/>
                    <p:cNvSpPr>
                      <a:spLocks/>
                    </p:cNvSpPr>
                    <p:nvPr/>
                  </p:nvSpPr>
                  <p:spPr bwMode="auto">
                    <a:xfrm>
                      <a:off x="923" y="2866"/>
                      <a:ext cx="174" cy="345"/>
                    </a:xfrm>
                    <a:custGeom>
                      <a:avLst/>
                      <a:gdLst>
                        <a:gd name="T0" fmla="*/ 92 w 174"/>
                        <a:gd name="T1" fmla="*/ 345 h 345"/>
                        <a:gd name="T2" fmla="*/ 65 w 174"/>
                        <a:gd name="T3" fmla="*/ 343 h 345"/>
                        <a:gd name="T4" fmla="*/ 42 w 174"/>
                        <a:gd name="T5" fmla="*/ 337 h 345"/>
                        <a:gd name="T6" fmla="*/ 26 w 174"/>
                        <a:gd name="T7" fmla="*/ 330 h 345"/>
                        <a:gd name="T8" fmla="*/ 15 w 174"/>
                        <a:gd name="T9" fmla="*/ 323 h 345"/>
                        <a:gd name="T10" fmla="*/ 5 w 174"/>
                        <a:gd name="T11" fmla="*/ 313 h 345"/>
                        <a:gd name="T12" fmla="*/ 2 w 174"/>
                        <a:gd name="T13" fmla="*/ 308 h 345"/>
                        <a:gd name="T14" fmla="*/ 0 w 174"/>
                        <a:gd name="T15" fmla="*/ 306 h 345"/>
                        <a:gd name="T16" fmla="*/ 0 w 174"/>
                        <a:gd name="T17" fmla="*/ 2 h 345"/>
                        <a:gd name="T18" fmla="*/ 174 w 174"/>
                        <a:gd name="T19" fmla="*/ 0 h 345"/>
                        <a:gd name="T20" fmla="*/ 174 w 174"/>
                        <a:gd name="T21" fmla="*/ 184 h 345"/>
                        <a:gd name="T22" fmla="*/ 170 w 174"/>
                        <a:gd name="T23" fmla="*/ 193 h 345"/>
                        <a:gd name="T24" fmla="*/ 167 w 174"/>
                        <a:gd name="T25" fmla="*/ 204 h 345"/>
                        <a:gd name="T26" fmla="*/ 165 w 174"/>
                        <a:gd name="T27" fmla="*/ 217 h 345"/>
                        <a:gd name="T28" fmla="*/ 163 w 174"/>
                        <a:gd name="T29" fmla="*/ 226 h 345"/>
                        <a:gd name="T30" fmla="*/ 161 w 174"/>
                        <a:gd name="T31" fmla="*/ 228 h 345"/>
                        <a:gd name="T32" fmla="*/ 154 w 174"/>
                        <a:gd name="T33" fmla="*/ 239 h 345"/>
                        <a:gd name="T34" fmla="*/ 144 w 174"/>
                        <a:gd name="T35" fmla="*/ 256 h 345"/>
                        <a:gd name="T36" fmla="*/ 133 w 174"/>
                        <a:gd name="T37" fmla="*/ 274 h 345"/>
                        <a:gd name="T38" fmla="*/ 120 w 174"/>
                        <a:gd name="T39" fmla="*/ 295 h 345"/>
                        <a:gd name="T40" fmla="*/ 111 w 174"/>
                        <a:gd name="T41" fmla="*/ 313 h 345"/>
                        <a:gd name="T42" fmla="*/ 102 w 174"/>
                        <a:gd name="T43" fmla="*/ 330 h 345"/>
                        <a:gd name="T44" fmla="*/ 96 w 174"/>
                        <a:gd name="T45" fmla="*/ 341 h 345"/>
                        <a:gd name="T46" fmla="*/ 92 w 174"/>
                        <a:gd name="T47" fmla="*/ 345 h 345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w 174"/>
                        <a:gd name="T73" fmla="*/ 0 h 345"/>
                        <a:gd name="T74" fmla="*/ 174 w 174"/>
                        <a:gd name="T75" fmla="*/ 345 h 345"/>
                      </a:gdLst>
                      <a:ahLst/>
                      <a:cxnLst>
                        <a:cxn ang="T48">
                          <a:pos x="T0" y="T1"/>
                        </a:cxn>
                        <a:cxn ang="T49">
                          <a:pos x="T2" y="T3"/>
                        </a:cxn>
                        <a:cxn ang="T50">
                          <a:pos x="T4" y="T5"/>
                        </a:cxn>
                        <a:cxn ang="T51">
                          <a:pos x="T6" y="T7"/>
                        </a:cxn>
                        <a:cxn ang="T52">
                          <a:pos x="T8" y="T9"/>
                        </a:cxn>
                        <a:cxn ang="T53">
                          <a:pos x="T10" y="T11"/>
                        </a:cxn>
                        <a:cxn ang="T54">
                          <a:pos x="T12" y="T13"/>
                        </a:cxn>
                        <a:cxn ang="T55">
                          <a:pos x="T14" y="T15"/>
                        </a:cxn>
                        <a:cxn ang="T56">
                          <a:pos x="T16" y="T17"/>
                        </a:cxn>
                        <a:cxn ang="T57">
                          <a:pos x="T18" y="T19"/>
                        </a:cxn>
                        <a:cxn ang="T58">
                          <a:pos x="T20" y="T21"/>
                        </a:cxn>
                        <a:cxn ang="T59">
                          <a:pos x="T22" y="T23"/>
                        </a:cxn>
                        <a:cxn ang="T60">
                          <a:pos x="T24" y="T25"/>
                        </a:cxn>
                        <a:cxn ang="T61">
                          <a:pos x="T26" y="T27"/>
                        </a:cxn>
                        <a:cxn ang="T62">
                          <a:pos x="T28" y="T29"/>
                        </a:cxn>
                        <a:cxn ang="T63">
                          <a:pos x="T30" y="T31"/>
                        </a:cxn>
                        <a:cxn ang="T64">
                          <a:pos x="T32" y="T33"/>
                        </a:cxn>
                        <a:cxn ang="T65">
                          <a:pos x="T34" y="T35"/>
                        </a:cxn>
                        <a:cxn ang="T66">
                          <a:pos x="T36" y="T37"/>
                        </a:cxn>
                        <a:cxn ang="T67">
                          <a:pos x="T38" y="T39"/>
                        </a:cxn>
                        <a:cxn ang="T68">
                          <a:pos x="T40" y="T41"/>
                        </a:cxn>
                        <a:cxn ang="T69">
                          <a:pos x="T42" y="T43"/>
                        </a:cxn>
                        <a:cxn ang="T70">
                          <a:pos x="T44" y="T45"/>
                        </a:cxn>
                        <a:cxn ang="T71">
                          <a:pos x="T46" y="T47"/>
                        </a:cxn>
                      </a:cxnLst>
                      <a:rect l="T72" t="T73" r="T74" b="T75"/>
                      <a:pathLst>
                        <a:path w="174" h="345">
                          <a:moveTo>
                            <a:pt x="92" y="345"/>
                          </a:moveTo>
                          <a:lnTo>
                            <a:pt x="65" y="343"/>
                          </a:lnTo>
                          <a:lnTo>
                            <a:pt x="42" y="337"/>
                          </a:lnTo>
                          <a:lnTo>
                            <a:pt x="26" y="330"/>
                          </a:lnTo>
                          <a:lnTo>
                            <a:pt x="15" y="323"/>
                          </a:lnTo>
                          <a:lnTo>
                            <a:pt x="5" y="313"/>
                          </a:lnTo>
                          <a:lnTo>
                            <a:pt x="2" y="308"/>
                          </a:lnTo>
                          <a:lnTo>
                            <a:pt x="0" y="306"/>
                          </a:lnTo>
                          <a:lnTo>
                            <a:pt x="0" y="2"/>
                          </a:lnTo>
                          <a:lnTo>
                            <a:pt x="174" y="0"/>
                          </a:lnTo>
                          <a:lnTo>
                            <a:pt x="174" y="184"/>
                          </a:lnTo>
                          <a:lnTo>
                            <a:pt x="170" y="193"/>
                          </a:lnTo>
                          <a:lnTo>
                            <a:pt x="167" y="204"/>
                          </a:lnTo>
                          <a:lnTo>
                            <a:pt x="165" y="217"/>
                          </a:lnTo>
                          <a:lnTo>
                            <a:pt x="163" y="226"/>
                          </a:lnTo>
                          <a:lnTo>
                            <a:pt x="161" y="228"/>
                          </a:lnTo>
                          <a:lnTo>
                            <a:pt x="154" y="239"/>
                          </a:lnTo>
                          <a:lnTo>
                            <a:pt x="144" y="256"/>
                          </a:lnTo>
                          <a:lnTo>
                            <a:pt x="133" y="274"/>
                          </a:lnTo>
                          <a:lnTo>
                            <a:pt x="120" y="295"/>
                          </a:lnTo>
                          <a:lnTo>
                            <a:pt x="111" y="313"/>
                          </a:lnTo>
                          <a:lnTo>
                            <a:pt x="102" y="330"/>
                          </a:lnTo>
                          <a:lnTo>
                            <a:pt x="96" y="341"/>
                          </a:lnTo>
                          <a:lnTo>
                            <a:pt x="92" y="345"/>
                          </a:lnTo>
                          <a:close/>
                        </a:path>
                      </a:pathLst>
                    </a:custGeom>
                    <a:solidFill>
                      <a:srgbClr val="9F9F9F"/>
                    </a:solidFill>
                    <a:ln w="0">
                      <a:solidFill>
                        <a:srgbClr val="9F9F9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48" name="Freeform 191"/>
                    <p:cNvSpPr>
                      <a:spLocks/>
                    </p:cNvSpPr>
                    <p:nvPr/>
                  </p:nvSpPr>
                  <p:spPr bwMode="auto">
                    <a:xfrm>
                      <a:off x="945" y="2866"/>
                      <a:ext cx="132" cy="343"/>
                    </a:xfrm>
                    <a:custGeom>
                      <a:avLst/>
                      <a:gdLst>
                        <a:gd name="T0" fmla="*/ 78 w 132"/>
                        <a:gd name="T1" fmla="*/ 343 h 343"/>
                        <a:gd name="T2" fmla="*/ 52 w 132"/>
                        <a:gd name="T3" fmla="*/ 343 h 343"/>
                        <a:gd name="T4" fmla="*/ 31 w 132"/>
                        <a:gd name="T5" fmla="*/ 339 h 343"/>
                        <a:gd name="T6" fmla="*/ 17 w 132"/>
                        <a:gd name="T7" fmla="*/ 332 h 343"/>
                        <a:gd name="T8" fmla="*/ 7 w 132"/>
                        <a:gd name="T9" fmla="*/ 326 h 343"/>
                        <a:gd name="T10" fmla="*/ 2 w 132"/>
                        <a:gd name="T11" fmla="*/ 321 h 343"/>
                        <a:gd name="T12" fmla="*/ 0 w 132"/>
                        <a:gd name="T13" fmla="*/ 319 h 343"/>
                        <a:gd name="T14" fmla="*/ 0 w 132"/>
                        <a:gd name="T15" fmla="*/ 2 h 343"/>
                        <a:gd name="T16" fmla="*/ 132 w 132"/>
                        <a:gd name="T17" fmla="*/ 0 h 343"/>
                        <a:gd name="T18" fmla="*/ 132 w 132"/>
                        <a:gd name="T19" fmla="*/ 174 h 343"/>
                        <a:gd name="T20" fmla="*/ 128 w 132"/>
                        <a:gd name="T21" fmla="*/ 184 h 343"/>
                        <a:gd name="T22" fmla="*/ 126 w 132"/>
                        <a:gd name="T23" fmla="*/ 198 h 343"/>
                        <a:gd name="T24" fmla="*/ 124 w 132"/>
                        <a:gd name="T25" fmla="*/ 210 h 343"/>
                        <a:gd name="T26" fmla="*/ 122 w 132"/>
                        <a:gd name="T27" fmla="*/ 215 h 343"/>
                        <a:gd name="T28" fmla="*/ 119 w 132"/>
                        <a:gd name="T29" fmla="*/ 224 h 343"/>
                        <a:gd name="T30" fmla="*/ 111 w 132"/>
                        <a:gd name="T31" fmla="*/ 241 h 343"/>
                        <a:gd name="T32" fmla="*/ 104 w 132"/>
                        <a:gd name="T33" fmla="*/ 261 h 343"/>
                        <a:gd name="T34" fmla="*/ 96 w 132"/>
                        <a:gd name="T35" fmla="*/ 284 h 343"/>
                        <a:gd name="T36" fmla="*/ 89 w 132"/>
                        <a:gd name="T37" fmla="*/ 306 h 343"/>
                        <a:gd name="T38" fmla="*/ 83 w 132"/>
                        <a:gd name="T39" fmla="*/ 324 h 343"/>
                        <a:gd name="T40" fmla="*/ 80 w 132"/>
                        <a:gd name="T41" fmla="*/ 337 h 343"/>
                        <a:gd name="T42" fmla="*/ 78 w 132"/>
                        <a:gd name="T43" fmla="*/ 343 h 343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w 132"/>
                        <a:gd name="T67" fmla="*/ 0 h 343"/>
                        <a:gd name="T68" fmla="*/ 132 w 132"/>
                        <a:gd name="T69" fmla="*/ 343 h 343"/>
                      </a:gdLst>
                      <a:ahLst/>
                      <a:cxnLst>
                        <a:cxn ang="T44">
                          <a:pos x="T0" y="T1"/>
                        </a:cxn>
                        <a:cxn ang="T45">
                          <a:pos x="T2" y="T3"/>
                        </a:cxn>
                        <a:cxn ang="T46">
                          <a:pos x="T4" y="T5"/>
                        </a:cxn>
                        <a:cxn ang="T47">
                          <a:pos x="T6" y="T7"/>
                        </a:cxn>
                        <a:cxn ang="T48">
                          <a:pos x="T8" y="T9"/>
                        </a:cxn>
                        <a:cxn ang="T49">
                          <a:pos x="T10" y="T11"/>
                        </a:cxn>
                        <a:cxn ang="T50">
                          <a:pos x="T12" y="T13"/>
                        </a:cxn>
                        <a:cxn ang="T51">
                          <a:pos x="T14" y="T15"/>
                        </a:cxn>
                        <a:cxn ang="T52">
                          <a:pos x="T16" y="T17"/>
                        </a:cxn>
                        <a:cxn ang="T53">
                          <a:pos x="T18" y="T19"/>
                        </a:cxn>
                        <a:cxn ang="T54">
                          <a:pos x="T20" y="T21"/>
                        </a:cxn>
                        <a:cxn ang="T55">
                          <a:pos x="T22" y="T23"/>
                        </a:cxn>
                        <a:cxn ang="T56">
                          <a:pos x="T24" y="T25"/>
                        </a:cxn>
                        <a:cxn ang="T57">
                          <a:pos x="T26" y="T27"/>
                        </a:cxn>
                        <a:cxn ang="T58">
                          <a:pos x="T28" y="T29"/>
                        </a:cxn>
                        <a:cxn ang="T59">
                          <a:pos x="T30" y="T31"/>
                        </a:cxn>
                        <a:cxn ang="T60">
                          <a:pos x="T32" y="T33"/>
                        </a:cxn>
                        <a:cxn ang="T61">
                          <a:pos x="T34" y="T35"/>
                        </a:cxn>
                        <a:cxn ang="T62">
                          <a:pos x="T36" y="T37"/>
                        </a:cxn>
                        <a:cxn ang="T63">
                          <a:pos x="T38" y="T39"/>
                        </a:cxn>
                        <a:cxn ang="T64">
                          <a:pos x="T40" y="T41"/>
                        </a:cxn>
                        <a:cxn ang="T65">
                          <a:pos x="T42" y="T43"/>
                        </a:cxn>
                      </a:cxnLst>
                      <a:rect l="T66" t="T67" r="T68" b="T69"/>
                      <a:pathLst>
                        <a:path w="132" h="343">
                          <a:moveTo>
                            <a:pt x="78" y="343"/>
                          </a:moveTo>
                          <a:lnTo>
                            <a:pt x="52" y="343"/>
                          </a:lnTo>
                          <a:lnTo>
                            <a:pt x="31" y="339"/>
                          </a:lnTo>
                          <a:lnTo>
                            <a:pt x="17" y="332"/>
                          </a:lnTo>
                          <a:lnTo>
                            <a:pt x="7" y="326"/>
                          </a:lnTo>
                          <a:lnTo>
                            <a:pt x="2" y="321"/>
                          </a:lnTo>
                          <a:lnTo>
                            <a:pt x="0" y="319"/>
                          </a:lnTo>
                          <a:lnTo>
                            <a:pt x="0" y="2"/>
                          </a:lnTo>
                          <a:lnTo>
                            <a:pt x="132" y="0"/>
                          </a:lnTo>
                          <a:lnTo>
                            <a:pt x="132" y="174"/>
                          </a:lnTo>
                          <a:lnTo>
                            <a:pt x="128" y="184"/>
                          </a:lnTo>
                          <a:lnTo>
                            <a:pt x="126" y="198"/>
                          </a:lnTo>
                          <a:lnTo>
                            <a:pt x="124" y="210"/>
                          </a:lnTo>
                          <a:lnTo>
                            <a:pt x="122" y="215"/>
                          </a:lnTo>
                          <a:lnTo>
                            <a:pt x="119" y="224"/>
                          </a:lnTo>
                          <a:lnTo>
                            <a:pt x="111" y="241"/>
                          </a:lnTo>
                          <a:lnTo>
                            <a:pt x="104" y="261"/>
                          </a:lnTo>
                          <a:lnTo>
                            <a:pt x="96" y="284"/>
                          </a:lnTo>
                          <a:lnTo>
                            <a:pt x="89" y="306"/>
                          </a:lnTo>
                          <a:lnTo>
                            <a:pt x="83" y="324"/>
                          </a:lnTo>
                          <a:lnTo>
                            <a:pt x="80" y="337"/>
                          </a:lnTo>
                          <a:lnTo>
                            <a:pt x="78" y="343"/>
                          </a:lnTo>
                          <a:close/>
                        </a:path>
                      </a:pathLst>
                    </a:custGeom>
                    <a:solidFill>
                      <a:srgbClr val="BFBFBF"/>
                    </a:solidFill>
                    <a:ln w="0">
                      <a:solidFill>
                        <a:srgbClr val="BFBFB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49" name="Freeform 192"/>
                    <p:cNvSpPr>
                      <a:spLocks/>
                    </p:cNvSpPr>
                    <p:nvPr/>
                  </p:nvSpPr>
                  <p:spPr bwMode="auto">
                    <a:xfrm>
                      <a:off x="967" y="2866"/>
                      <a:ext cx="89" cy="343"/>
                    </a:xfrm>
                    <a:custGeom>
                      <a:avLst/>
                      <a:gdLst>
                        <a:gd name="T0" fmla="*/ 61 w 89"/>
                        <a:gd name="T1" fmla="*/ 341 h 343"/>
                        <a:gd name="T2" fmla="*/ 39 w 89"/>
                        <a:gd name="T3" fmla="*/ 343 h 343"/>
                        <a:gd name="T4" fmla="*/ 22 w 89"/>
                        <a:gd name="T5" fmla="*/ 341 h 343"/>
                        <a:gd name="T6" fmla="*/ 9 w 89"/>
                        <a:gd name="T7" fmla="*/ 337 h 343"/>
                        <a:gd name="T8" fmla="*/ 2 w 89"/>
                        <a:gd name="T9" fmla="*/ 334 h 343"/>
                        <a:gd name="T10" fmla="*/ 0 w 89"/>
                        <a:gd name="T11" fmla="*/ 334 h 343"/>
                        <a:gd name="T12" fmla="*/ 0 w 89"/>
                        <a:gd name="T13" fmla="*/ 2 h 343"/>
                        <a:gd name="T14" fmla="*/ 89 w 89"/>
                        <a:gd name="T15" fmla="*/ 0 h 343"/>
                        <a:gd name="T16" fmla="*/ 89 w 89"/>
                        <a:gd name="T17" fmla="*/ 163 h 343"/>
                        <a:gd name="T18" fmla="*/ 87 w 89"/>
                        <a:gd name="T19" fmla="*/ 171 h 343"/>
                        <a:gd name="T20" fmla="*/ 85 w 89"/>
                        <a:gd name="T21" fmla="*/ 184 h 343"/>
                        <a:gd name="T22" fmla="*/ 85 w 89"/>
                        <a:gd name="T23" fmla="*/ 197 h 343"/>
                        <a:gd name="T24" fmla="*/ 84 w 89"/>
                        <a:gd name="T25" fmla="*/ 202 h 343"/>
                        <a:gd name="T26" fmla="*/ 82 w 89"/>
                        <a:gd name="T27" fmla="*/ 210 h 343"/>
                        <a:gd name="T28" fmla="*/ 78 w 89"/>
                        <a:gd name="T29" fmla="*/ 226 h 343"/>
                        <a:gd name="T30" fmla="*/ 74 w 89"/>
                        <a:gd name="T31" fmla="*/ 248 h 343"/>
                        <a:gd name="T32" fmla="*/ 71 w 89"/>
                        <a:gd name="T33" fmla="*/ 274 h 343"/>
                        <a:gd name="T34" fmla="*/ 67 w 89"/>
                        <a:gd name="T35" fmla="*/ 299 h 343"/>
                        <a:gd name="T36" fmla="*/ 65 w 89"/>
                        <a:gd name="T37" fmla="*/ 321 h 343"/>
                        <a:gd name="T38" fmla="*/ 63 w 89"/>
                        <a:gd name="T39" fmla="*/ 336 h 343"/>
                        <a:gd name="T40" fmla="*/ 61 w 89"/>
                        <a:gd name="T41" fmla="*/ 341 h 343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w 89"/>
                        <a:gd name="T64" fmla="*/ 0 h 343"/>
                        <a:gd name="T65" fmla="*/ 89 w 89"/>
                        <a:gd name="T66" fmla="*/ 343 h 343"/>
                      </a:gdLst>
                      <a:ahLst/>
                      <a:cxnLst>
                        <a:cxn ang="T42">
                          <a:pos x="T0" y="T1"/>
                        </a:cxn>
                        <a:cxn ang="T43">
                          <a:pos x="T2" y="T3"/>
                        </a:cxn>
                        <a:cxn ang="T44">
                          <a:pos x="T4" y="T5"/>
                        </a:cxn>
                        <a:cxn ang="T45">
                          <a:pos x="T6" y="T7"/>
                        </a:cxn>
                        <a:cxn ang="T46">
                          <a:pos x="T8" y="T9"/>
                        </a:cxn>
                        <a:cxn ang="T47">
                          <a:pos x="T10" y="T11"/>
                        </a:cxn>
                        <a:cxn ang="T48">
                          <a:pos x="T12" y="T13"/>
                        </a:cxn>
                        <a:cxn ang="T49">
                          <a:pos x="T14" y="T15"/>
                        </a:cxn>
                        <a:cxn ang="T50">
                          <a:pos x="T16" y="T17"/>
                        </a:cxn>
                        <a:cxn ang="T51">
                          <a:pos x="T18" y="T19"/>
                        </a:cxn>
                        <a:cxn ang="T52">
                          <a:pos x="T20" y="T21"/>
                        </a:cxn>
                        <a:cxn ang="T53">
                          <a:pos x="T22" y="T23"/>
                        </a:cxn>
                        <a:cxn ang="T54">
                          <a:pos x="T24" y="T25"/>
                        </a:cxn>
                        <a:cxn ang="T55">
                          <a:pos x="T26" y="T27"/>
                        </a:cxn>
                        <a:cxn ang="T56">
                          <a:pos x="T28" y="T29"/>
                        </a:cxn>
                        <a:cxn ang="T57">
                          <a:pos x="T30" y="T31"/>
                        </a:cxn>
                        <a:cxn ang="T58">
                          <a:pos x="T32" y="T33"/>
                        </a:cxn>
                        <a:cxn ang="T59">
                          <a:pos x="T34" y="T35"/>
                        </a:cxn>
                        <a:cxn ang="T60">
                          <a:pos x="T36" y="T37"/>
                        </a:cxn>
                        <a:cxn ang="T61">
                          <a:pos x="T38" y="T39"/>
                        </a:cxn>
                        <a:cxn ang="T62">
                          <a:pos x="T40" y="T41"/>
                        </a:cxn>
                      </a:cxnLst>
                      <a:rect l="T63" t="T64" r="T65" b="T66"/>
                      <a:pathLst>
                        <a:path w="89" h="343">
                          <a:moveTo>
                            <a:pt x="61" y="341"/>
                          </a:moveTo>
                          <a:lnTo>
                            <a:pt x="39" y="343"/>
                          </a:lnTo>
                          <a:lnTo>
                            <a:pt x="22" y="341"/>
                          </a:lnTo>
                          <a:lnTo>
                            <a:pt x="9" y="337"/>
                          </a:lnTo>
                          <a:lnTo>
                            <a:pt x="2" y="334"/>
                          </a:lnTo>
                          <a:lnTo>
                            <a:pt x="0" y="334"/>
                          </a:lnTo>
                          <a:lnTo>
                            <a:pt x="0" y="2"/>
                          </a:lnTo>
                          <a:lnTo>
                            <a:pt x="89" y="0"/>
                          </a:lnTo>
                          <a:lnTo>
                            <a:pt x="89" y="163"/>
                          </a:lnTo>
                          <a:lnTo>
                            <a:pt x="87" y="171"/>
                          </a:lnTo>
                          <a:lnTo>
                            <a:pt x="85" y="184"/>
                          </a:lnTo>
                          <a:lnTo>
                            <a:pt x="85" y="197"/>
                          </a:lnTo>
                          <a:lnTo>
                            <a:pt x="84" y="202"/>
                          </a:lnTo>
                          <a:lnTo>
                            <a:pt x="82" y="210"/>
                          </a:lnTo>
                          <a:lnTo>
                            <a:pt x="78" y="226"/>
                          </a:lnTo>
                          <a:lnTo>
                            <a:pt x="74" y="248"/>
                          </a:lnTo>
                          <a:lnTo>
                            <a:pt x="71" y="274"/>
                          </a:lnTo>
                          <a:lnTo>
                            <a:pt x="67" y="299"/>
                          </a:lnTo>
                          <a:lnTo>
                            <a:pt x="65" y="321"/>
                          </a:lnTo>
                          <a:lnTo>
                            <a:pt x="63" y="336"/>
                          </a:lnTo>
                          <a:lnTo>
                            <a:pt x="61" y="341"/>
                          </a:lnTo>
                          <a:close/>
                        </a:path>
                      </a:pathLst>
                    </a:custGeom>
                    <a:solidFill>
                      <a:srgbClr val="DFDFDF"/>
                    </a:solidFill>
                    <a:ln w="0">
                      <a:solidFill>
                        <a:srgbClr val="DFDFD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50" name="Freeform 193"/>
                    <p:cNvSpPr>
                      <a:spLocks/>
                    </p:cNvSpPr>
                    <p:nvPr/>
                  </p:nvSpPr>
                  <p:spPr bwMode="auto">
                    <a:xfrm>
                      <a:off x="989" y="2866"/>
                      <a:ext cx="47" cy="347"/>
                    </a:xfrm>
                    <a:custGeom>
                      <a:avLst/>
                      <a:gdLst>
                        <a:gd name="T0" fmla="*/ 47 w 47"/>
                        <a:gd name="T1" fmla="*/ 0 h 347"/>
                        <a:gd name="T2" fmla="*/ 47 w 47"/>
                        <a:gd name="T3" fmla="*/ 341 h 347"/>
                        <a:gd name="T4" fmla="*/ 23 w 47"/>
                        <a:gd name="T5" fmla="*/ 345 h 347"/>
                        <a:gd name="T6" fmla="*/ 6 w 47"/>
                        <a:gd name="T7" fmla="*/ 347 h 347"/>
                        <a:gd name="T8" fmla="*/ 0 w 47"/>
                        <a:gd name="T9" fmla="*/ 347 h 347"/>
                        <a:gd name="T10" fmla="*/ 0 w 47"/>
                        <a:gd name="T11" fmla="*/ 4 h 347"/>
                        <a:gd name="T12" fmla="*/ 47 w 47"/>
                        <a:gd name="T13" fmla="*/ 0 h 347"/>
                        <a:gd name="T14" fmla="*/ 0 60000 65536"/>
                        <a:gd name="T15" fmla="*/ 0 60000 65536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w 47"/>
                        <a:gd name="T22" fmla="*/ 0 h 347"/>
                        <a:gd name="T23" fmla="*/ 47 w 47"/>
                        <a:gd name="T24" fmla="*/ 347 h 347"/>
                      </a:gdLst>
                      <a:ahLst/>
                      <a:cxnLst>
                        <a:cxn ang="T14">
                          <a:pos x="T0" y="T1"/>
                        </a:cxn>
                        <a:cxn ang="T15">
                          <a:pos x="T2" y="T3"/>
                        </a:cxn>
                        <a:cxn ang="T16">
                          <a:pos x="T4" y="T5"/>
                        </a:cxn>
                        <a:cxn ang="T17">
                          <a:pos x="T6" y="T7"/>
                        </a:cxn>
                        <a:cxn ang="T18">
                          <a:pos x="T8" y="T9"/>
                        </a:cxn>
                        <a:cxn ang="T19">
                          <a:pos x="T10" y="T11"/>
                        </a:cxn>
                        <a:cxn ang="T20">
                          <a:pos x="T12" y="T13"/>
                        </a:cxn>
                      </a:cxnLst>
                      <a:rect l="T21" t="T22" r="T23" b="T24"/>
                      <a:pathLst>
                        <a:path w="47" h="347">
                          <a:moveTo>
                            <a:pt x="47" y="0"/>
                          </a:moveTo>
                          <a:lnTo>
                            <a:pt x="47" y="341"/>
                          </a:lnTo>
                          <a:lnTo>
                            <a:pt x="23" y="345"/>
                          </a:lnTo>
                          <a:lnTo>
                            <a:pt x="6" y="347"/>
                          </a:lnTo>
                          <a:lnTo>
                            <a:pt x="0" y="347"/>
                          </a:lnTo>
                          <a:lnTo>
                            <a:pt x="0" y="4"/>
                          </a:lnTo>
                          <a:lnTo>
                            <a:pt x="47" y="0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0">
                      <a:solidFill>
                        <a:srgbClr val="FFFF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51" name="Freeform 194"/>
                    <p:cNvSpPr>
                      <a:spLocks noEditPoints="1"/>
                    </p:cNvSpPr>
                    <p:nvPr/>
                  </p:nvSpPr>
                  <p:spPr bwMode="auto">
                    <a:xfrm>
                      <a:off x="826" y="2998"/>
                      <a:ext cx="102" cy="107"/>
                    </a:xfrm>
                    <a:custGeom>
                      <a:avLst/>
                      <a:gdLst>
                        <a:gd name="T0" fmla="*/ 52 w 102"/>
                        <a:gd name="T1" fmla="*/ 24 h 107"/>
                        <a:gd name="T2" fmla="*/ 65 w 102"/>
                        <a:gd name="T3" fmla="*/ 66 h 107"/>
                        <a:gd name="T4" fmla="*/ 37 w 102"/>
                        <a:gd name="T5" fmla="*/ 66 h 107"/>
                        <a:gd name="T6" fmla="*/ 52 w 102"/>
                        <a:gd name="T7" fmla="*/ 24 h 107"/>
                        <a:gd name="T8" fmla="*/ 0 w 102"/>
                        <a:gd name="T9" fmla="*/ 107 h 107"/>
                        <a:gd name="T10" fmla="*/ 24 w 102"/>
                        <a:gd name="T11" fmla="*/ 107 h 107"/>
                        <a:gd name="T12" fmla="*/ 32 w 102"/>
                        <a:gd name="T13" fmla="*/ 85 h 107"/>
                        <a:gd name="T14" fmla="*/ 71 w 102"/>
                        <a:gd name="T15" fmla="*/ 85 h 107"/>
                        <a:gd name="T16" fmla="*/ 78 w 102"/>
                        <a:gd name="T17" fmla="*/ 107 h 107"/>
                        <a:gd name="T18" fmla="*/ 102 w 102"/>
                        <a:gd name="T19" fmla="*/ 107 h 107"/>
                        <a:gd name="T20" fmla="*/ 65 w 102"/>
                        <a:gd name="T21" fmla="*/ 0 h 107"/>
                        <a:gd name="T22" fmla="*/ 39 w 102"/>
                        <a:gd name="T23" fmla="*/ 0 h 107"/>
                        <a:gd name="T24" fmla="*/ 0 w 102"/>
                        <a:gd name="T25" fmla="*/ 107 h 107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w 102"/>
                        <a:gd name="T40" fmla="*/ 0 h 107"/>
                        <a:gd name="T41" fmla="*/ 102 w 102"/>
                        <a:gd name="T42" fmla="*/ 107 h 107"/>
                      </a:gdLst>
                      <a:ahLst/>
                      <a:cxnLst>
                        <a:cxn ang="T26">
                          <a:pos x="T0" y="T1"/>
                        </a:cxn>
                        <a:cxn ang="T27">
                          <a:pos x="T2" y="T3"/>
                        </a:cxn>
                        <a:cxn ang="T28">
                          <a:pos x="T4" y="T5"/>
                        </a:cxn>
                        <a:cxn ang="T29">
                          <a:pos x="T6" y="T7"/>
                        </a:cxn>
                        <a:cxn ang="T30">
                          <a:pos x="T8" y="T9"/>
                        </a:cxn>
                        <a:cxn ang="T31">
                          <a:pos x="T10" y="T11"/>
                        </a:cxn>
                        <a:cxn ang="T32">
                          <a:pos x="T12" y="T13"/>
                        </a:cxn>
                        <a:cxn ang="T33">
                          <a:pos x="T14" y="T15"/>
                        </a:cxn>
                        <a:cxn ang="T34">
                          <a:pos x="T16" y="T17"/>
                        </a:cxn>
                        <a:cxn ang="T35">
                          <a:pos x="T18" y="T19"/>
                        </a:cxn>
                        <a:cxn ang="T36">
                          <a:pos x="T20" y="T21"/>
                        </a:cxn>
                        <a:cxn ang="T37">
                          <a:pos x="T22" y="T23"/>
                        </a:cxn>
                        <a:cxn ang="T38">
                          <a:pos x="T24" y="T25"/>
                        </a:cxn>
                      </a:cxnLst>
                      <a:rect l="T39" t="T40" r="T41" b="T42"/>
                      <a:pathLst>
                        <a:path w="102" h="107">
                          <a:moveTo>
                            <a:pt x="52" y="24"/>
                          </a:moveTo>
                          <a:lnTo>
                            <a:pt x="65" y="66"/>
                          </a:lnTo>
                          <a:lnTo>
                            <a:pt x="37" y="66"/>
                          </a:lnTo>
                          <a:lnTo>
                            <a:pt x="52" y="24"/>
                          </a:lnTo>
                          <a:close/>
                          <a:moveTo>
                            <a:pt x="0" y="107"/>
                          </a:moveTo>
                          <a:lnTo>
                            <a:pt x="24" y="107"/>
                          </a:lnTo>
                          <a:lnTo>
                            <a:pt x="32" y="85"/>
                          </a:lnTo>
                          <a:lnTo>
                            <a:pt x="71" y="85"/>
                          </a:lnTo>
                          <a:lnTo>
                            <a:pt x="78" y="107"/>
                          </a:lnTo>
                          <a:lnTo>
                            <a:pt x="102" y="107"/>
                          </a:lnTo>
                          <a:lnTo>
                            <a:pt x="65" y="0"/>
                          </a:lnTo>
                          <a:lnTo>
                            <a:pt x="39" y="0"/>
                          </a:lnTo>
                          <a:lnTo>
                            <a:pt x="0" y="107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0">
                      <a:solidFill>
                        <a:srgbClr val="FFFF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52" name="Freeform 195"/>
                    <p:cNvSpPr>
                      <a:spLocks/>
                    </p:cNvSpPr>
                    <p:nvPr/>
                  </p:nvSpPr>
                  <p:spPr bwMode="auto">
                    <a:xfrm>
                      <a:off x="813" y="2762"/>
                      <a:ext cx="386" cy="200"/>
                    </a:xfrm>
                    <a:custGeom>
                      <a:avLst/>
                      <a:gdLst>
                        <a:gd name="T0" fmla="*/ 193 w 386"/>
                        <a:gd name="T1" fmla="*/ 200 h 200"/>
                        <a:gd name="T2" fmla="*/ 238 w 386"/>
                        <a:gd name="T3" fmla="*/ 199 h 200"/>
                        <a:gd name="T4" fmla="*/ 278 w 386"/>
                        <a:gd name="T5" fmla="*/ 191 h 200"/>
                        <a:gd name="T6" fmla="*/ 314 w 386"/>
                        <a:gd name="T7" fmla="*/ 178 h 200"/>
                        <a:gd name="T8" fmla="*/ 343 w 386"/>
                        <a:gd name="T9" fmla="*/ 163 h 200"/>
                        <a:gd name="T10" fmla="*/ 366 w 386"/>
                        <a:gd name="T11" fmla="*/ 145 h 200"/>
                        <a:gd name="T12" fmla="*/ 380 w 386"/>
                        <a:gd name="T13" fmla="*/ 124 h 200"/>
                        <a:gd name="T14" fmla="*/ 386 w 386"/>
                        <a:gd name="T15" fmla="*/ 100 h 200"/>
                        <a:gd name="T16" fmla="*/ 380 w 386"/>
                        <a:gd name="T17" fmla="*/ 78 h 200"/>
                        <a:gd name="T18" fmla="*/ 366 w 386"/>
                        <a:gd name="T19" fmla="*/ 56 h 200"/>
                        <a:gd name="T20" fmla="*/ 343 w 386"/>
                        <a:gd name="T21" fmla="*/ 37 h 200"/>
                        <a:gd name="T22" fmla="*/ 314 w 386"/>
                        <a:gd name="T23" fmla="*/ 22 h 200"/>
                        <a:gd name="T24" fmla="*/ 278 w 386"/>
                        <a:gd name="T25" fmla="*/ 11 h 200"/>
                        <a:gd name="T26" fmla="*/ 238 w 386"/>
                        <a:gd name="T27" fmla="*/ 2 h 200"/>
                        <a:gd name="T28" fmla="*/ 193 w 386"/>
                        <a:gd name="T29" fmla="*/ 0 h 200"/>
                        <a:gd name="T30" fmla="*/ 149 w 386"/>
                        <a:gd name="T31" fmla="*/ 2 h 200"/>
                        <a:gd name="T32" fmla="*/ 110 w 386"/>
                        <a:gd name="T33" fmla="*/ 11 h 200"/>
                        <a:gd name="T34" fmla="*/ 73 w 386"/>
                        <a:gd name="T35" fmla="*/ 22 h 200"/>
                        <a:gd name="T36" fmla="*/ 43 w 386"/>
                        <a:gd name="T37" fmla="*/ 37 h 200"/>
                        <a:gd name="T38" fmla="*/ 21 w 386"/>
                        <a:gd name="T39" fmla="*/ 56 h 200"/>
                        <a:gd name="T40" fmla="*/ 6 w 386"/>
                        <a:gd name="T41" fmla="*/ 78 h 200"/>
                        <a:gd name="T42" fmla="*/ 0 w 386"/>
                        <a:gd name="T43" fmla="*/ 100 h 200"/>
                        <a:gd name="T44" fmla="*/ 6 w 386"/>
                        <a:gd name="T45" fmla="*/ 124 h 200"/>
                        <a:gd name="T46" fmla="*/ 21 w 386"/>
                        <a:gd name="T47" fmla="*/ 145 h 200"/>
                        <a:gd name="T48" fmla="*/ 43 w 386"/>
                        <a:gd name="T49" fmla="*/ 163 h 200"/>
                        <a:gd name="T50" fmla="*/ 73 w 386"/>
                        <a:gd name="T51" fmla="*/ 178 h 200"/>
                        <a:gd name="T52" fmla="*/ 110 w 386"/>
                        <a:gd name="T53" fmla="*/ 191 h 200"/>
                        <a:gd name="T54" fmla="*/ 149 w 386"/>
                        <a:gd name="T55" fmla="*/ 199 h 200"/>
                        <a:gd name="T56" fmla="*/ 193 w 386"/>
                        <a:gd name="T57" fmla="*/ 200 h 200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60000 65536"/>
                        <a:gd name="T82" fmla="*/ 0 60000 65536"/>
                        <a:gd name="T83" fmla="*/ 0 60000 65536"/>
                        <a:gd name="T84" fmla="*/ 0 60000 65536"/>
                        <a:gd name="T85" fmla="*/ 0 60000 65536"/>
                        <a:gd name="T86" fmla="*/ 0 60000 65536"/>
                        <a:gd name="T87" fmla="*/ 0 w 386"/>
                        <a:gd name="T88" fmla="*/ 0 h 200"/>
                        <a:gd name="T89" fmla="*/ 386 w 386"/>
                        <a:gd name="T90" fmla="*/ 200 h 200"/>
                      </a:gdLst>
                      <a:ahLst/>
                      <a:cxnLst>
                        <a:cxn ang="T58">
                          <a:pos x="T0" y="T1"/>
                        </a:cxn>
                        <a:cxn ang="T59">
                          <a:pos x="T2" y="T3"/>
                        </a:cxn>
                        <a:cxn ang="T60">
                          <a:pos x="T4" y="T5"/>
                        </a:cxn>
                        <a:cxn ang="T61">
                          <a:pos x="T6" y="T7"/>
                        </a:cxn>
                        <a:cxn ang="T62">
                          <a:pos x="T8" y="T9"/>
                        </a:cxn>
                        <a:cxn ang="T63">
                          <a:pos x="T10" y="T11"/>
                        </a:cxn>
                        <a:cxn ang="T64">
                          <a:pos x="T12" y="T13"/>
                        </a:cxn>
                        <a:cxn ang="T65">
                          <a:pos x="T14" y="T15"/>
                        </a:cxn>
                        <a:cxn ang="T66">
                          <a:pos x="T16" y="T17"/>
                        </a:cxn>
                        <a:cxn ang="T67">
                          <a:pos x="T18" y="T19"/>
                        </a:cxn>
                        <a:cxn ang="T68">
                          <a:pos x="T20" y="T21"/>
                        </a:cxn>
                        <a:cxn ang="T69">
                          <a:pos x="T22" y="T23"/>
                        </a:cxn>
                        <a:cxn ang="T70">
                          <a:pos x="T24" y="T25"/>
                        </a:cxn>
                        <a:cxn ang="T71">
                          <a:pos x="T26" y="T27"/>
                        </a:cxn>
                        <a:cxn ang="T72">
                          <a:pos x="T28" y="T29"/>
                        </a:cxn>
                        <a:cxn ang="T73">
                          <a:pos x="T30" y="T31"/>
                        </a:cxn>
                        <a:cxn ang="T74">
                          <a:pos x="T32" y="T33"/>
                        </a:cxn>
                        <a:cxn ang="T75">
                          <a:pos x="T34" y="T35"/>
                        </a:cxn>
                        <a:cxn ang="T76">
                          <a:pos x="T36" y="T37"/>
                        </a:cxn>
                        <a:cxn ang="T77">
                          <a:pos x="T38" y="T39"/>
                        </a:cxn>
                        <a:cxn ang="T78">
                          <a:pos x="T40" y="T41"/>
                        </a:cxn>
                        <a:cxn ang="T79">
                          <a:pos x="T42" y="T43"/>
                        </a:cxn>
                        <a:cxn ang="T80">
                          <a:pos x="T44" y="T45"/>
                        </a:cxn>
                        <a:cxn ang="T81">
                          <a:pos x="T46" y="T47"/>
                        </a:cxn>
                        <a:cxn ang="T82">
                          <a:pos x="T48" y="T49"/>
                        </a:cxn>
                        <a:cxn ang="T83">
                          <a:pos x="T50" y="T51"/>
                        </a:cxn>
                        <a:cxn ang="T84">
                          <a:pos x="T52" y="T53"/>
                        </a:cxn>
                        <a:cxn ang="T85">
                          <a:pos x="T54" y="T55"/>
                        </a:cxn>
                        <a:cxn ang="T86">
                          <a:pos x="T56" y="T57"/>
                        </a:cxn>
                      </a:cxnLst>
                      <a:rect l="T87" t="T88" r="T89" b="T90"/>
                      <a:pathLst>
                        <a:path w="386" h="200">
                          <a:moveTo>
                            <a:pt x="193" y="200"/>
                          </a:moveTo>
                          <a:lnTo>
                            <a:pt x="238" y="199"/>
                          </a:lnTo>
                          <a:lnTo>
                            <a:pt x="278" y="191"/>
                          </a:lnTo>
                          <a:lnTo>
                            <a:pt x="314" y="178"/>
                          </a:lnTo>
                          <a:lnTo>
                            <a:pt x="343" y="163"/>
                          </a:lnTo>
                          <a:lnTo>
                            <a:pt x="366" y="145"/>
                          </a:lnTo>
                          <a:lnTo>
                            <a:pt x="380" y="124"/>
                          </a:lnTo>
                          <a:lnTo>
                            <a:pt x="386" y="100"/>
                          </a:lnTo>
                          <a:lnTo>
                            <a:pt x="380" y="78"/>
                          </a:lnTo>
                          <a:lnTo>
                            <a:pt x="366" y="56"/>
                          </a:lnTo>
                          <a:lnTo>
                            <a:pt x="343" y="37"/>
                          </a:lnTo>
                          <a:lnTo>
                            <a:pt x="314" y="22"/>
                          </a:lnTo>
                          <a:lnTo>
                            <a:pt x="278" y="11"/>
                          </a:lnTo>
                          <a:lnTo>
                            <a:pt x="238" y="2"/>
                          </a:lnTo>
                          <a:lnTo>
                            <a:pt x="193" y="0"/>
                          </a:lnTo>
                          <a:lnTo>
                            <a:pt x="149" y="2"/>
                          </a:lnTo>
                          <a:lnTo>
                            <a:pt x="110" y="11"/>
                          </a:lnTo>
                          <a:lnTo>
                            <a:pt x="73" y="22"/>
                          </a:lnTo>
                          <a:lnTo>
                            <a:pt x="43" y="37"/>
                          </a:lnTo>
                          <a:lnTo>
                            <a:pt x="21" y="56"/>
                          </a:lnTo>
                          <a:lnTo>
                            <a:pt x="6" y="78"/>
                          </a:lnTo>
                          <a:lnTo>
                            <a:pt x="0" y="100"/>
                          </a:lnTo>
                          <a:lnTo>
                            <a:pt x="6" y="124"/>
                          </a:lnTo>
                          <a:lnTo>
                            <a:pt x="21" y="145"/>
                          </a:lnTo>
                          <a:lnTo>
                            <a:pt x="43" y="163"/>
                          </a:lnTo>
                          <a:lnTo>
                            <a:pt x="73" y="178"/>
                          </a:lnTo>
                          <a:lnTo>
                            <a:pt x="110" y="191"/>
                          </a:lnTo>
                          <a:lnTo>
                            <a:pt x="149" y="199"/>
                          </a:lnTo>
                          <a:lnTo>
                            <a:pt x="193" y="200"/>
                          </a:lnTo>
                          <a:close/>
                        </a:path>
                      </a:pathLst>
                    </a:custGeom>
                    <a:solidFill>
                      <a:srgbClr val="BFBFBF"/>
                    </a:solidFill>
                    <a:ln w="0">
                      <a:solidFill>
                        <a:srgbClr val="BFBFB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53" name="Freeform 196"/>
                    <p:cNvSpPr>
                      <a:spLocks/>
                    </p:cNvSpPr>
                    <p:nvPr/>
                  </p:nvSpPr>
                  <p:spPr bwMode="auto">
                    <a:xfrm>
                      <a:off x="813" y="2762"/>
                      <a:ext cx="386" cy="200"/>
                    </a:xfrm>
                    <a:custGeom>
                      <a:avLst/>
                      <a:gdLst>
                        <a:gd name="T0" fmla="*/ 193 w 386"/>
                        <a:gd name="T1" fmla="*/ 200 h 200"/>
                        <a:gd name="T2" fmla="*/ 238 w 386"/>
                        <a:gd name="T3" fmla="*/ 199 h 200"/>
                        <a:gd name="T4" fmla="*/ 278 w 386"/>
                        <a:gd name="T5" fmla="*/ 191 h 200"/>
                        <a:gd name="T6" fmla="*/ 314 w 386"/>
                        <a:gd name="T7" fmla="*/ 178 h 200"/>
                        <a:gd name="T8" fmla="*/ 343 w 386"/>
                        <a:gd name="T9" fmla="*/ 163 h 200"/>
                        <a:gd name="T10" fmla="*/ 366 w 386"/>
                        <a:gd name="T11" fmla="*/ 145 h 200"/>
                        <a:gd name="T12" fmla="*/ 380 w 386"/>
                        <a:gd name="T13" fmla="*/ 124 h 200"/>
                        <a:gd name="T14" fmla="*/ 386 w 386"/>
                        <a:gd name="T15" fmla="*/ 100 h 200"/>
                        <a:gd name="T16" fmla="*/ 380 w 386"/>
                        <a:gd name="T17" fmla="*/ 78 h 200"/>
                        <a:gd name="T18" fmla="*/ 366 w 386"/>
                        <a:gd name="T19" fmla="*/ 56 h 200"/>
                        <a:gd name="T20" fmla="*/ 343 w 386"/>
                        <a:gd name="T21" fmla="*/ 37 h 200"/>
                        <a:gd name="T22" fmla="*/ 314 w 386"/>
                        <a:gd name="T23" fmla="*/ 22 h 200"/>
                        <a:gd name="T24" fmla="*/ 278 w 386"/>
                        <a:gd name="T25" fmla="*/ 11 h 200"/>
                        <a:gd name="T26" fmla="*/ 238 w 386"/>
                        <a:gd name="T27" fmla="*/ 2 h 200"/>
                        <a:gd name="T28" fmla="*/ 193 w 386"/>
                        <a:gd name="T29" fmla="*/ 0 h 200"/>
                        <a:gd name="T30" fmla="*/ 149 w 386"/>
                        <a:gd name="T31" fmla="*/ 2 h 200"/>
                        <a:gd name="T32" fmla="*/ 110 w 386"/>
                        <a:gd name="T33" fmla="*/ 11 h 200"/>
                        <a:gd name="T34" fmla="*/ 73 w 386"/>
                        <a:gd name="T35" fmla="*/ 22 h 200"/>
                        <a:gd name="T36" fmla="*/ 43 w 386"/>
                        <a:gd name="T37" fmla="*/ 37 h 200"/>
                        <a:gd name="T38" fmla="*/ 21 w 386"/>
                        <a:gd name="T39" fmla="*/ 56 h 200"/>
                        <a:gd name="T40" fmla="*/ 6 w 386"/>
                        <a:gd name="T41" fmla="*/ 78 h 200"/>
                        <a:gd name="T42" fmla="*/ 0 w 386"/>
                        <a:gd name="T43" fmla="*/ 100 h 200"/>
                        <a:gd name="T44" fmla="*/ 6 w 386"/>
                        <a:gd name="T45" fmla="*/ 124 h 200"/>
                        <a:gd name="T46" fmla="*/ 21 w 386"/>
                        <a:gd name="T47" fmla="*/ 145 h 200"/>
                        <a:gd name="T48" fmla="*/ 43 w 386"/>
                        <a:gd name="T49" fmla="*/ 163 h 200"/>
                        <a:gd name="T50" fmla="*/ 73 w 386"/>
                        <a:gd name="T51" fmla="*/ 178 h 200"/>
                        <a:gd name="T52" fmla="*/ 110 w 386"/>
                        <a:gd name="T53" fmla="*/ 191 h 200"/>
                        <a:gd name="T54" fmla="*/ 149 w 386"/>
                        <a:gd name="T55" fmla="*/ 199 h 200"/>
                        <a:gd name="T56" fmla="*/ 193 w 386"/>
                        <a:gd name="T57" fmla="*/ 200 h 200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60000 65536"/>
                        <a:gd name="T82" fmla="*/ 0 60000 65536"/>
                        <a:gd name="T83" fmla="*/ 0 60000 65536"/>
                        <a:gd name="T84" fmla="*/ 0 60000 65536"/>
                        <a:gd name="T85" fmla="*/ 0 60000 65536"/>
                        <a:gd name="T86" fmla="*/ 0 60000 65536"/>
                        <a:gd name="T87" fmla="*/ 0 w 386"/>
                        <a:gd name="T88" fmla="*/ 0 h 200"/>
                        <a:gd name="T89" fmla="*/ 386 w 386"/>
                        <a:gd name="T90" fmla="*/ 200 h 200"/>
                      </a:gdLst>
                      <a:ahLst/>
                      <a:cxnLst>
                        <a:cxn ang="T58">
                          <a:pos x="T0" y="T1"/>
                        </a:cxn>
                        <a:cxn ang="T59">
                          <a:pos x="T2" y="T3"/>
                        </a:cxn>
                        <a:cxn ang="T60">
                          <a:pos x="T4" y="T5"/>
                        </a:cxn>
                        <a:cxn ang="T61">
                          <a:pos x="T6" y="T7"/>
                        </a:cxn>
                        <a:cxn ang="T62">
                          <a:pos x="T8" y="T9"/>
                        </a:cxn>
                        <a:cxn ang="T63">
                          <a:pos x="T10" y="T11"/>
                        </a:cxn>
                        <a:cxn ang="T64">
                          <a:pos x="T12" y="T13"/>
                        </a:cxn>
                        <a:cxn ang="T65">
                          <a:pos x="T14" y="T15"/>
                        </a:cxn>
                        <a:cxn ang="T66">
                          <a:pos x="T16" y="T17"/>
                        </a:cxn>
                        <a:cxn ang="T67">
                          <a:pos x="T18" y="T19"/>
                        </a:cxn>
                        <a:cxn ang="T68">
                          <a:pos x="T20" y="T21"/>
                        </a:cxn>
                        <a:cxn ang="T69">
                          <a:pos x="T22" y="T23"/>
                        </a:cxn>
                        <a:cxn ang="T70">
                          <a:pos x="T24" y="T25"/>
                        </a:cxn>
                        <a:cxn ang="T71">
                          <a:pos x="T26" y="T27"/>
                        </a:cxn>
                        <a:cxn ang="T72">
                          <a:pos x="T28" y="T29"/>
                        </a:cxn>
                        <a:cxn ang="T73">
                          <a:pos x="T30" y="T31"/>
                        </a:cxn>
                        <a:cxn ang="T74">
                          <a:pos x="T32" y="T33"/>
                        </a:cxn>
                        <a:cxn ang="T75">
                          <a:pos x="T34" y="T35"/>
                        </a:cxn>
                        <a:cxn ang="T76">
                          <a:pos x="T36" y="T37"/>
                        </a:cxn>
                        <a:cxn ang="T77">
                          <a:pos x="T38" y="T39"/>
                        </a:cxn>
                        <a:cxn ang="T78">
                          <a:pos x="T40" y="T41"/>
                        </a:cxn>
                        <a:cxn ang="T79">
                          <a:pos x="T42" y="T43"/>
                        </a:cxn>
                        <a:cxn ang="T80">
                          <a:pos x="T44" y="T45"/>
                        </a:cxn>
                        <a:cxn ang="T81">
                          <a:pos x="T46" y="T47"/>
                        </a:cxn>
                        <a:cxn ang="T82">
                          <a:pos x="T48" y="T49"/>
                        </a:cxn>
                        <a:cxn ang="T83">
                          <a:pos x="T50" y="T51"/>
                        </a:cxn>
                        <a:cxn ang="T84">
                          <a:pos x="T52" y="T53"/>
                        </a:cxn>
                        <a:cxn ang="T85">
                          <a:pos x="T54" y="T55"/>
                        </a:cxn>
                        <a:cxn ang="T86">
                          <a:pos x="T56" y="T57"/>
                        </a:cxn>
                      </a:cxnLst>
                      <a:rect l="T87" t="T88" r="T89" b="T90"/>
                      <a:pathLst>
                        <a:path w="386" h="200">
                          <a:moveTo>
                            <a:pt x="193" y="200"/>
                          </a:moveTo>
                          <a:lnTo>
                            <a:pt x="238" y="199"/>
                          </a:lnTo>
                          <a:lnTo>
                            <a:pt x="278" y="191"/>
                          </a:lnTo>
                          <a:lnTo>
                            <a:pt x="314" y="178"/>
                          </a:lnTo>
                          <a:lnTo>
                            <a:pt x="343" y="163"/>
                          </a:lnTo>
                          <a:lnTo>
                            <a:pt x="366" y="145"/>
                          </a:lnTo>
                          <a:lnTo>
                            <a:pt x="380" y="124"/>
                          </a:lnTo>
                          <a:lnTo>
                            <a:pt x="386" y="100"/>
                          </a:lnTo>
                          <a:lnTo>
                            <a:pt x="380" y="78"/>
                          </a:lnTo>
                          <a:lnTo>
                            <a:pt x="366" y="56"/>
                          </a:lnTo>
                          <a:lnTo>
                            <a:pt x="343" y="37"/>
                          </a:lnTo>
                          <a:lnTo>
                            <a:pt x="314" y="22"/>
                          </a:lnTo>
                          <a:lnTo>
                            <a:pt x="278" y="11"/>
                          </a:lnTo>
                          <a:lnTo>
                            <a:pt x="238" y="2"/>
                          </a:lnTo>
                          <a:lnTo>
                            <a:pt x="193" y="0"/>
                          </a:lnTo>
                          <a:lnTo>
                            <a:pt x="149" y="2"/>
                          </a:lnTo>
                          <a:lnTo>
                            <a:pt x="110" y="11"/>
                          </a:lnTo>
                          <a:lnTo>
                            <a:pt x="73" y="22"/>
                          </a:lnTo>
                          <a:lnTo>
                            <a:pt x="43" y="37"/>
                          </a:lnTo>
                          <a:lnTo>
                            <a:pt x="21" y="56"/>
                          </a:lnTo>
                          <a:lnTo>
                            <a:pt x="6" y="78"/>
                          </a:lnTo>
                          <a:lnTo>
                            <a:pt x="0" y="100"/>
                          </a:lnTo>
                          <a:lnTo>
                            <a:pt x="6" y="124"/>
                          </a:lnTo>
                          <a:lnTo>
                            <a:pt x="21" y="145"/>
                          </a:lnTo>
                          <a:lnTo>
                            <a:pt x="43" y="163"/>
                          </a:lnTo>
                          <a:lnTo>
                            <a:pt x="73" y="178"/>
                          </a:lnTo>
                          <a:lnTo>
                            <a:pt x="110" y="191"/>
                          </a:lnTo>
                          <a:lnTo>
                            <a:pt x="149" y="199"/>
                          </a:lnTo>
                          <a:lnTo>
                            <a:pt x="193" y="200"/>
                          </a:lnTo>
                        </a:path>
                      </a:pathLst>
                    </a:cu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54" name="Freeform 197"/>
                    <p:cNvSpPr>
                      <a:spLocks/>
                    </p:cNvSpPr>
                    <p:nvPr/>
                  </p:nvSpPr>
                  <p:spPr bwMode="auto">
                    <a:xfrm>
                      <a:off x="849" y="2742"/>
                      <a:ext cx="313" cy="191"/>
                    </a:xfrm>
                    <a:custGeom>
                      <a:avLst/>
                      <a:gdLst>
                        <a:gd name="T0" fmla="*/ 157 w 313"/>
                        <a:gd name="T1" fmla="*/ 191 h 191"/>
                        <a:gd name="T2" fmla="*/ 198 w 313"/>
                        <a:gd name="T3" fmla="*/ 187 h 191"/>
                        <a:gd name="T4" fmla="*/ 235 w 313"/>
                        <a:gd name="T5" fmla="*/ 180 h 191"/>
                        <a:gd name="T6" fmla="*/ 268 w 313"/>
                        <a:gd name="T7" fmla="*/ 167 h 191"/>
                        <a:gd name="T8" fmla="*/ 293 w 313"/>
                        <a:gd name="T9" fmla="*/ 150 h 191"/>
                        <a:gd name="T10" fmla="*/ 307 w 313"/>
                        <a:gd name="T11" fmla="*/ 130 h 191"/>
                        <a:gd name="T12" fmla="*/ 313 w 313"/>
                        <a:gd name="T13" fmla="*/ 107 h 191"/>
                        <a:gd name="T14" fmla="*/ 307 w 313"/>
                        <a:gd name="T15" fmla="*/ 85 h 191"/>
                        <a:gd name="T16" fmla="*/ 293 w 313"/>
                        <a:gd name="T17" fmla="*/ 59 h 191"/>
                        <a:gd name="T18" fmla="*/ 268 w 313"/>
                        <a:gd name="T19" fmla="*/ 37 h 191"/>
                        <a:gd name="T20" fmla="*/ 235 w 313"/>
                        <a:gd name="T21" fmla="*/ 18 h 191"/>
                        <a:gd name="T22" fmla="*/ 198 w 313"/>
                        <a:gd name="T23" fmla="*/ 5 h 191"/>
                        <a:gd name="T24" fmla="*/ 157 w 313"/>
                        <a:gd name="T25" fmla="*/ 0 h 191"/>
                        <a:gd name="T26" fmla="*/ 114 w 313"/>
                        <a:gd name="T27" fmla="*/ 5 h 191"/>
                        <a:gd name="T28" fmla="*/ 77 w 313"/>
                        <a:gd name="T29" fmla="*/ 18 h 191"/>
                        <a:gd name="T30" fmla="*/ 46 w 313"/>
                        <a:gd name="T31" fmla="*/ 37 h 191"/>
                        <a:gd name="T32" fmla="*/ 22 w 313"/>
                        <a:gd name="T33" fmla="*/ 59 h 191"/>
                        <a:gd name="T34" fmla="*/ 5 w 313"/>
                        <a:gd name="T35" fmla="*/ 85 h 191"/>
                        <a:gd name="T36" fmla="*/ 0 w 313"/>
                        <a:gd name="T37" fmla="*/ 107 h 191"/>
                        <a:gd name="T38" fmla="*/ 5 w 313"/>
                        <a:gd name="T39" fmla="*/ 130 h 191"/>
                        <a:gd name="T40" fmla="*/ 22 w 313"/>
                        <a:gd name="T41" fmla="*/ 150 h 191"/>
                        <a:gd name="T42" fmla="*/ 46 w 313"/>
                        <a:gd name="T43" fmla="*/ 167 h 191"/>
                        <a:gd name="T44" fmla="*/ 77 w 313"/>
                        <a:gd name="T45" fmla="*/ 180 h 191"/>
                        <a:gd name="T46" fmla="*/ 114 w 313"/>
                        <a:gd name="T47" fmla="*/ 187 h 191"/>
                        <a:gd name="T48" fmla="*/ 157 w 313"/>
                        <a:gd name="T49" fmla="*/ 191 h 191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w 313"/>
                        <a:gd name="T76" fmla="*/ 0 h 191"/>
                        <a:gd name="T77" fmla="*/ 313 w 313"/>
                        <a:gd name="T78" fmla="*/ 191 h 191"/>
                      </a:gdLst>
                      <a:ahLst/>
                      <a:cxnLst>
                        <a:cxn ang="T50">
                          <a:pos x="T0" y="T1"/>
                        </a:cxn>
                        <a:cxn ang="T51">
                          <a:pos x="T2" y="T3"/>
                        </a:cxn>
                        <a:cxn ang="T52">
                          <a:pos x="T4" y="T5"/>
                        </a:cxn>
                        <a:cxn ang="T53">
                          <a:pos x="T6" y="T7"/>
                        </a:cxn>
                        <a:cxn ang="T54">
                          <a:pos x="T8" y="T9"/>
                        </a:cxn>
                        <a:cxn ang="T55">
                          <a:pos x="T10" y="T11"/>
                        </a:cxn>
                        <a:cxn ang="T56">
                          <a:pos x="T12" y="T13"/>
                        </a:cxn>
                        <a:cxn ang="T57">
                          <a:pos x="T14" y="T15"/>
                        </a:cxn>
                        <a:cxn ang="T58">
                          <a:pos x="T16" y="T17"/>
                        </a:cxn>
                        <a:cxn ang="T59">
                          <a:pos x="T18" y="T19"/>
                        </a:cxn>
                        <a:cxn ang="T60">
                          <a:pos x="T20" y="T21"/>
                        </a:cxn>
                        <a:cxn ang="T61">
                          <a:pos x="T22" y="T23"/>
                        </a:cxn>
                        <a:cxn ang="T62">
                          <a:pos x="T24" y="T25"/>
                        </a:cxn>
                        <a:cxn ang="T63">
                          <a:pos x="T26" y="T27"/>
                        </a:cxn>
                        <a:cxn ang="T64">
                          <a:pos x="T28" y="T29"/>
                        </a:cxn>
                        <a:cxn ang="T65">
                          <a:pos x="T30" y="T31"/>
                        </a:cxn>
                        <a:cxn ang="T66">
                          <a:pos x="T32" y="T33"/>
                        </a:cxn>
                        <a:cxn ang="T67">
                          <a:pos x="T34" y="T35"/>
                        </a:cxn>
                        <a:cxn ang="T68">
                          <a:pos x="T36" y="T37"/>
                        </a:cxn>
                        <a:cxn ang="T69">
                          <a:pos x="T38" y="T39"/>
                        </a:cxn>
                        <a:cxn ang="T70">
                          <a:pos x="T40" y="T41"/>
                        </a:cxn>
                        <a:cxn ang="T71">
                          <a:pos x="T42" y="T43"/>
                        </a:cxn>
                        <a:cxn ang="T72">
                          <a:pos x="T44" y="T45"/>
                        </a:cxn>
                        <a:cxn ang="T73">
                          <a:pos x="T46" y="T47"/>
                        </a:cxn>
                        <a:cxn ang="T74">
                          <a:pos x="T48" y="T49"/>
                        </a:cxn>
                      </a:cxnLst>
                      <a:rect l="T75" t="T76" r="T77" b="T78"/>
                      <a:pathLst>
                        <a:path w="313" h="191">
                          <a:moveTo>
                            <a:pt x="157" y="191"/>
                          </a:moveTo>
                          <a:lnTo>
                            <a:pt x="198" y="187"/>
                          </a:lnTo>
                          <a:lnTo>
                            <a:pt x="235" y="180"/>
                          </a:lnTo>
                          <a:lnTo>
                            <a:pt x="268" y="167"/>
                          </a:lnTo>
                          <a:lnTo>
                            <a:pt x="293" y="150"/>
                          </a:lnTo>
                          <a:lnTo>
                            <a:pt x="307" y="130"/>
                          </a:lnTo>
                          <a:lnTo>
                            <a:pt x="313" y="107"/>
                          </a:lnTo>
                          <a:lnTo>
                            <a:pt x="307" y="85"/>
                          </a:lnTo>
                          <a:lnTo>
                            <a:pt x="293" y="59"/>
                          </a:lnTo>
                          <a:lnTo>
                            <a:pt x="268" y="37"/>
                          </a:lnTo>
                          <a:lnTo>
                            <a:pt x="235" y="18"/>
                          </a:lnTo>
                          <a:lnTo>
                            <a:pt x="198" y="5"/>
                          </a:lnTo>
                          <a:lnTo>
                            <a:pt x="157" y="0"/>
                          </a:lnTo>
                          <a:lnTo>
                            <a:pt x="114" y="5"/>
                          </a:lnTo>
                          <a:lnTo>
                            <a:pt x="77" y="18"/>
                          </a:lnTo>
                          <a:lnTo>
                            <a:pt x="46" y="37"/>
                          </a:lnTo>
                          <a:lnTo>
                            <a:pt x="22" y="59"/>
                          </a:lnTo>
                          <a:lnTo>
                            <a:pt x="5" y="85"/>
                          </a:lnTo>
                          <a:lnTo>
                            <a:pt x="0" y="107"/>
                          </a:lnTo>
                          <a:lnTo>
                            <a:pt x="5" y="130"/>
                          </a:lnTo>
                          <a:lnTo>
                            <a:pt x="22" y="150"/>
                          </a:lnTo>
                          <a:lnTo>
                            <a:pt x="46" y="167"/>
                          </a:lnTo>
                          <a:lnTo>
                            <a:pt x="77" y="180"/>
                          </a:lnTo>
                          <a:lnTo>
                            <a:pt x="114" y="187"/>
                          </a:lnTo>
                          <a:lnTo>
                            <a:pt x="157" y="191"/>
                          </a:lnTo>
                          <a:close/>
                        </a:path>
                      </a:pathLst>
                    </a:custGeom>
                    <a:solidFill>
                      <a:srgbClr val="404040"/>
                    </a:solidFill>
                    <a:ln w="0">
                      <a:solidFill>
                        <a:srgbClr val="40404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55" name="Freeform 198"/>
                    <p:cNvSpPr>
                      <a:spLocks/>
                    </p:cNvSpPr>
                    <p:nvPr/>
                  </p:nvSpPr>
                  <p:spPr bwMode="auto">
                    <a:xfrm>
                      <a:off x="863" y="2744"/>
                      <a:ext cx="284" cy="170"/>
                    </a:xfrm>
                    <a:custGeom>
                      <a:avLst/>
                      <a:gdLst>
                        <a:gd name="T0" fmla="*/ 143 w 284"/>
                        <a:gd name="T1" fmla="*/ 170 h 170"/>
                        <a:gd name="T2" fmla="*/ 180 w 284"/>
                        <a:gd name="T3" fmla="*/ 168 h 170"/>
                        <a:gd name="T4" fmla="*/ 214 w 284"/>
                        <a:gd name="T5" fmla="*/ 161 h 170"/>
                        <a:gd name="T6" fmla="*/ 243 w 284"/>
                        <a:gd name="T7" fmla="*/ 150 h 170"/>
                        <a:gd name="T8" fmla="*/ 266 w 284"/>
                        <a:gd name="T9" fmla="*/ 135 h 170"/>
                        <a:gd name="T10" fmla="*/ 280 w 284"/>
                        <a:gd name="T11" fmla="*/ 116 h 170"/>
                        <a:gd name="T12" fmla="*/ 284 w 284"/>
                        <a:gd name="T13" fmla="*/ 96 h 170"/>
                        <a:gd name="T14" fmla="*/ 280 w 284"/>
                        <a:gd name="T15" fmla="*/ 76 h 170"/>
                        <a:gd name="T16" fmla="*/ 266 w 284"/>
                        <a:gd name="T17" fmla="*/ 53 h 170"/>
                        <a:gd name="T18" fmla="*/ 243 w 284"/>
                        <a:gd name="T19" fmla="*/ 33 h 170"/>
                        <a:gd name="T20" fmla="*/ 214 w 284"/>
                        <a:gd name="T21" fmla="*/ 16 h 170"/>
                        <a:gd name="T22" fmla="*/ 180 w 284"/>
                        <a:gd name="T23" fmla="*/ 3 h 170"/>
                        <a:gd name="T24" fmla="*/ 143 w 284"/>
                        <a:gd name="T25" fmla="*/ 0 h 170"/>
                        <a:gd name="T26" fmla="*/ 106 w 284"/>
                        <a:gd name="T27" fmla="*/ 3 h 170"/>
                        <a:gd name="T28" fmla="*/ 71 w 284"/>
                        <a:gd name="T29" fmla="*/ 16 h 170"/>
                        <a:gd name="T30" fmla="*/ 43 w 284"/>
                        <a:gd name="T31" fmla="*/ 33 h 170"/>
                        <a:gd name="T32" fmla="*/ 21 w 284"/>
                        <a:gd name="T33" fmla="*/ 53 h 170"/>
                        <a:gd name="T34" fmla="*/ 6 w 284"/>
                        <a:gd name="T35" fmla="*/ 76 h 170"/>
                        <a:gd name="T36" fmla="*/ 0 w 284"/>
                        <a:gd name="T37" fmla="*/ 96 h 170"/>
                        <a:gd name="T38" fmla="*/ 6 w 284"/>
                        <a:gd name="T39" fmla="*/ 116 h 170"/>
                        <a:gd name="T40" fmla="*/ 21 w 284"/>
                        <a:gd name="T41" fmla="*/ 135 h 170"/>
                        <a:gd name="T42" fmla="*/ 43 w 284"/>
                        <a:gd name="T43" fmla="*/ 150 h 170"/>
                        <a:gd name="T44" fmla="*/ 71 w 284"/>
                        <a:gd name="T45" fmla="*/ 161 h 170"/>
                        <a:gd name="T46" fmla="*/ 106 w 284"/>
                        <a:gd name="T47" fmla="*/ 168 h 170"/>
                        <a:gd name="T48" fmla="*/ 143 w 284"/>
                        <a:gd name="T49" fmla="*/ 170 h 170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w 284"/>
                        <a:gd name="T76" fmla="*/ 0 h 170"/>
                        <a:gd name="T77" fmla="*/ 284 w 284"/>
                        <a:gd name="T78" fmla="*/ 170 h 170"/>
                      </a:gdLst>
                      <a:ahLst/>
                      <a:cxnLst>
                        <a:cxn ang="T50">
                          <a:pos x="T0" y="T1"/>
                        </a:cxn>
                        <a:cxn ang="T51">
                          <a:pos x="T2" y="T3"/>
                        </a:cxn>
                        <a:cxn ang="T52">
                          <a:pos x="T4" y="T5"/>
                        </a:cxn>
                        <a:cxn ang="T53">
                          <a:pos x="T6" y="T7"/>
                        </a:cxn>
                        <a:cxn ang="T54">
                          <a:pos x="T8" y="T9"/>
                        </a:cxn>
                        <a:cxn ang="T55">
                          <a:pos x="T10" y="T11"/>
                        </a:cxn>
                        <a:cxn ang="T56">
                          <a:pos x="T12" y="T13"/>
                        </a:cxn>
                        <a:cxn ang="T57">
                          <a:pos x="T14" y="T15"/>
                        </a:cxn>
                        <a:cxn ang="T58">
                          <a:pos x="T16" y="T17"/>
                        </a:cxn>
                        <a:cxn ang="T59">
                          <a:pos x="T18" y="T19"/>
                        </a:cxn>
                        <a:cxn ang="T60">
                          <a:pos x="T20" y="T21"/>
                        </a:cxn>
                        <a:cxn ang="T61">
                          <a:pos x="T22" y="T23"/>
                        </a:cxn>
                        <a:cxn ang="T62">
                          <a:pos x="T24" y="T25"/>
                        </a:cxn>
                        <a:cxn ang="T63">
                          <a:pos x="T26" y="T27"/>
                        </a:cxn>
                        <a:cxn ang="T64">
                          <a:pos x="T28" y="T29"/>
                        </a:cxn>
                        <a:cxn ang="T65">
                          <a:pos x="T30" y="T31"/>
                        </a:cxn>
                        <a:cxn ang="T66">
                          <a:pos x="T32" y="T33"/>
                        </a:cxn>
                        <a:cxn ang="T67">
                          <a:pos x="T34" y="T35"/>
                        </a:cxn>
                        <a:cxn ang="T68">
                          <a:pos x="T36" y="T37"/>
                        </a:cxn>
                        <a:cxn ang="T69">
                          <a:pos x="T38" y="T39"/>
                        </a:cxn>
                        <a:cxn ang="T70">
                          <a:pos x="T40" y="T41"/>
                        </a:cxn>
                        <a:cxn ang="T71">
                          <a:pos x="T42" y="T43"/>
                        </a:cxn>
                        <a:cxn ang="T72">
                          <a:pos x="T44" y="T45"/>
                        </a:cxn>
                        <a:cxn ang="T73">
                          <a:pos x="T46" y="T47"/>
                        </a:cxn>
                        <a:cxn ang="T74">
                          <a:pos x="T48" y="T49"/>
                        </a:cxn>
                      </a:cxnLst>
                      <a:rect l="T75" t="T76" r="T77" b="T78"/>
                      <a:pathLst>
                        <a:path w="284" h="170">
                          <a:moveTo>
                            <a:pt x="143" y="170"/>
                          </a:moveTo>
                          <a:lnTo>
                            <a:pt x="180" y="168"/>
                          </a:lnTo>
                          <a:lnTo>
                            <a:pt x="214" y="161"/>
                          </a:lnTo>
                          <a:lnTo>
                            <a:pt x="243" y="150"/>
                          </a:lnTo>
                          <a:lnTo>
                            <a:pt x="266" y="135"/>
                          </a:lnTo>
                          <a:lnTo>
                            <a:pt x="280" y="116"/>
                          </a:lnTo>
                          <a:lnTo>
                            <a:pt x="284" y="96"/>
                          </a:lnTo>
                          <a:lnTo>
                            <a:pt x="280" y="76"/>
                          </a:lnTo>
                          <a:lnTo>
                            <a:pt x="266" y="53"/>
                          </a:lnTo>
                          <a:lnTo>
                            <a:pt x="243" y="33"/>
                          </a:lnTo>
                          <a:lnTo>
                            <a:pt x="214" y="16"/>
                          </a:lnTo>
                          <a:lnTo>
                            <a:pt x="180" y="3"/>
                          </a:lnTo>
                          <a:lnTo>
                            <a:pt x="143" y="0"/>
                          </a:lnTo>
                          <a:lnTo>
                            <a:pt x="106" y="3"/>
                          </a:lnTo>
                          <a:lnTo>
                            <a:pt x="71" y="16"/>
                          </a:lnTo>
                          <a:lnTo>
                            <a:pt x="43" y="33"/>
                          </a:lnTo>
                          <a:lnTo>
                            <a:pt x="21" y="53"/>
                          </a:lnTo>
                          <a:lnTo>
                            <a:pt x="6" y="76"/>
                          </a:lnTo>
                          <a:lnTo>
                            <a:pt x="0" y="96"/>
                          </a:lnTo>
                          <a:lnTo>
                            <a:pt x="6" y="116"/>
                          </a:lnTo>
                          <a:lnTo>
                            <a:pt x="21" y="135"/>
                          </a:lnTo>
                          <a:lnTo>
                            <a:pt x="43" y="150"/>
                          </a:lnTo>
                          <a:lnTo>
                            <a:pt x="71" y="161"/>
                          </a:lnTo>
                          <a:lnTo>
                            <a:pt x="106" y="168"/>
                          </a:lnTo>
                          <a:lnTo>
                            <a:pt x="143" y="170"/>
                          </a:lnTo>
                          <a:close/>
                        </a:path>
                      </a:pathLst>
                    </a:custGeom>
                    <a:solidFill>
                      <a:srgbClr val="585858"/>
                    </a:solidFill>
                    <a:ln w="0">
                      <a:solidFill>
                        <a:srgbClr val="585858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56" name="Freeform 199"/>
                    <p:cNvSpPr>
                      <a:spLocks/>
                    </p:cNvSpPr>
                    <p:nvPr/>
                  </p:nvSpPr>
                  <p:spPr bwMode="auto">
                    <a:xfrm>
                      <a:off x="880" y="2745"/>
                      <a:ext cx="252" cy="153"/>
                    </a:xfrm>
                    <a:custGeom>
                      <a:avLst/>
                      <a:gdLst>
                        <a:gd name="T0" fmla="*/ 126 w 252"/>
                        <a:gd name="T1" fmla="*/ 153 h 153"/>
                        <a:gd name="T2" fmla="*/ 160 w 252"/>
                        <a:gd name="T3" fmla="*/ 151 h 153"/>
                        <a:gd name="T4" fmla="*/ 189 w 252"/>
                        <a:gd name="T5" fmla="*/ 143 h 153"/>
                        <a:gd name="T6" fmla="*/ 215 w 252"/>
                        <a:gd name="T7" fmla="*/ 134 h 153"/>
                        <a:gd name="T8" fmla="*/ 236 w 252"/>
                        <a:gd name="T9" fmla="*/ 119 h 153"/>
                        <a:gd name="T10" fmla="*/ 249 w 252"/>
                        <a:gd name="T11" fmla="*/ 104 h 153"/>
                        <a:gd name="T12" fmla="*/ 252 w 252"/>
                        <a:gd name="T13" fmla="*/ 86 h 153"/>
                        <a:gd name="T14" fmla="*/ 249 w 252"/>
                        <a:gd name="T15" fmla="*/ 67 h 153"/>
                        <a:gd name="T16" fmla="*/ 236 w 252"/>
                        <a:gd name="T17" fmla="*/ 49 h 153"/>
                        <a:gd name="T18" fmla="*/ 215 w 252"/>
                        <a:gd name="T19" fmla="*/ 30 h 153"/>
                        <a:gd name="T20" fmla="*/ 189 w 252"/>
                        <a:gd name="T21" fmla="*/ 13 h 153"/>
                        <a:gd name="T22" fmla="*/ 160 w 252"/>
                        <a:gd name="T23" fmla="*/ 4 h 153"/>
                        <a:gd name="T24" fmla="*/ 126 w 252"/>
                        <a:gd name="T25" fmla="*/ 0 h 153"/>
                        <a:gd name="T26" fmla="*/ 93 w 252"/>
                        <a:gd name="T27" fmla="*/ 4 h 153"/>
                        <a:gd name="T28" fmla="*/ 63 w 252"/>
                        <a:gd name="T29" fmla="*/ 13 h 153"/>
                        <a:gd name="T30" fmla="*/ 37 w 252"/>
                        <a:gd name="T31" fmla="*/ 30 h 153"/>
                        <a:gd name="T32" fmla="*/ 17 w 252"/>
                        <a:gd name="T33" fmla="*/ 49 h 153"/>
                        <a:gd name="T34" fmla="*/ 4 w 252"/>
                        <a:gd name="T35" fmla="*/ 67 h 153"/>
                        <a:gd name="T36" fmla="*/ 0 w 252"/>
                        <a:gd name="T37" fmla="*/ 86 h 153"/>
                        <a:gd name="T38" fmla="*/ 4 w 252"/>
                        <a:gd name="T39" fmla="*/ 104 h 153"/>
                        <a:gd name="T40" fmla="*/ 17 w 252"/>
                        <a:gd name="T41" fmla="*/ 119 h 153"/>
                        <a:gd name="T42" fmla="*/ 37 w 252"/>
                        <a:gd name="T43" fmla="*/ 134 h 153"/>
                        <a:gd name="T44" fmla="*/ 63 w 252"/>
                        <a:gd name="T45" fmla="*/ 143 h 153"/>
                        <a:gd name="T46" fmla="*/ 93 w 252"/>
                        <a:gd name="T47" fmla="*/ 151 h 153"/>
                        <a:gd name="T48" fmla="*/ 126 w 252"/>
                        <a:gd name="T49" fmla="*/ 153 h 153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w 252"/>
                        <a:gd name="T76" fmla="*/ 0 h 153"/>
                        <a:gd name="T77" fmla="*/ 252 w 252"/>
                        <a:gd name="T78" fmla="*/ 153 h 153"/>
                      </a:gdLst>
                      <a:ahLst/>
                      <a:cxnLst>
                        <a:cxn ang="T50">
                          <a:pos x="T0" y="T1"/>
                        </a:cxn>
                        <a:cxn ang="T51">
                          <a:pos x="T2" y="T3"/>
                        </a:cxn>
                        <a:cxn ang="T52">
                          <a:pos x="T4" y="T5"/>
                        </a:cxn>
                        <a:cxn ang="T53">
                          <a:pos x="T6" y="T7"/>
                        </a:cxn>
                        <a:cxn ang="T54">
                          <a:pos x="T8" y="T9"/>
                        </a:cxn>
                        <a:cxn ang="T55">
                          <a:pos x="T10" y="T11"/>
                        </a:cxn>
                        <a:cxn ang="T56">
                          <a:pos x="T12" y="T13"/>
                        </a:cxn>
                        <a:cxn ang="T57">
                          <a:pos x="T14" y="T15"/>
                        </a:cxn>
                        <a:cxn ang="T58">
                          <a:pos x="T16" y="T17"/>
                        </a:cxn>
                        <a:cxn ang="T59">
                          <a:pos x="T18" y="T19"/>
                        </a:cxn>
                        <a:cxn ang="T60">
                          <a:pos x="T20" y="T21"/>
                        </a:cxn>
                        <a:cxn ang="T61">
                          <a:pos x="T22" y="T23"/>
                        </a:cxn>
                        <a:cxn ang="T62">
                          <a:pos x="T24" y="T25"/>
                        </a:cxn>
                        <a:cxn ang="T63">
                          <a:pos x="T26" y="T27"/>
                        </a:cxn>
                        <a:cxn ang="T64">
                          <a:pos x="T28" y="T29"/>
                        </a:cxn>
                        <a:cxn ang="T65">
                          <a:pos x="T30" y="T31"/>
                        </a:cxn>
                        <a:cxn ang="T66">
                          <a:pos x="T32" y="T33"/>
                        </a:cxn>
                        <a:cxn ang="T67">
                          <a:pos x="T34" y="T35"/>
                        </a:cxn>
                        <a:cxn ang="T68">
                          <a:pos x="T36" y="T37"/>
                        </a:cxn>
                        <a:cxn ang="T69">
                          <a:pos x="T38" y="T39"/>
                        </a:cxn>
                        <a:cxn ang="T70">
                          <a:pos x="T40" y="T41"/>
                        </a:cxn>
                        <a:cxn ang="T71">
                          <a:pos x="T42" y="T43"/>
                        </a:cxn>
                        <a:cxn ang="T72">
                          <a:pos x="T44" y="T45"/>
                        </a:cxn>
                        <a:cxn ang="T73">
                          <a:pos x="T46" y="T47"/>
                        </a:cxn>
                        <a:cxn ang="T74">
                          <a:pos x="T48" y="T49"/>
                        </a:cxn>
                      </a:cxnLst>
                      <a:rect l="T75" t="T76" r="T77" b="T78"/>
                      <a:pathLst>
                        <a:path w="252" h="153">
                          <a:moveTo>
                            <a:pt x="126" y="153"/>
                          </a:moveTo>
                          <a:lnTo>
                            <a:pt x="160" y="151"/>
                          </a:lnTo>
                          <a:lnTo>
                            <a:pt x="189" y="143"/>
                          </a:lnTo>
                          <a:lnTo>
                            <a:pt x="215" y="134"/>
                          </a:lnTo>
                          <a:lnTo>
                            <a:pt x="236" y="119"/>
                          </a:lnTo>
                          <a:lnTo>
                            <a:pt x="249" y="104"/>
                          </a:lnTo>
                          <a:lnTo>
                            <a:pt x="252" y="86"/>
                          </a:lnTo>
                          <a:lnTo>
                            <a:pt x="249" y="67"/>
                          </a:lnTo>
                          <a:lnTo>
                            <a:pt x="236" y="49"/>
                          </a:lnTo>
                          <a:lnTo>
                            <a:pt x="215" y="30"/>
                          </a:lnTo>
                          <a:lnTo>
                            <a:pt x="189" y="13"/>
                          </a:lnTo>
                          <a:lnTo>
                            <a:pt x="160" y="4"/>
                          </a:lnTo>
                          <a:lnTo>
                            <a:pt x="126" y="0"/>
                          </a:lnTo>
                          <a:lnTo>
                            <a:pt x="93" y="4"/>
                          </a:lnTo>
                          <a:lnTo>
                            <a:pt x="63" y="13"/>
                          </a:lnTo>
                          <a:lnTo>
                            <a:pt x="37" y="30"/>
                          </a:lnTo>
                          <a:lnTo>
                            <a:pt x="17" y="49"/>
                          </a:lnTo>
                          <a:lnTo>
                            <a:pt x="4" y="67"/>
                          </a:lnTo>
                          <a:lnTo>
                            <a:pt x="0" y="86"/>
                          </a:lnTo>
                          <a:lnTo>
                            <a:pt x="4" y="104"/>
                          </a:lnTo>
                          <a:lnTo>
                            <a:pt x="17" y="119"/>
                          </a:lnTo>
                          <a:lnTo>
                            <a:pt x="37" y="134"/>
                          </a:lnTo>
                          <a:lnTo>
                            <a:pt x="63" y="143"/>
                          </a:lnTo>
                          <a:lnTo>
                            <a:pt x="93" y="151"/>
                          </a:lnTo>
                          <a:lnTo>
                            <a:pt x="126" y="153"/>
                          </a:lnTo>
                          <a:close/>
                        </a:path>
                      </a:pathLst>
                    </a:custGeom>
                    <a:solidFill>
                      <a:srgbClr val="707070"/>
                    </a:solidFill>
                    <a:ln w="0">
                      <a:solidFill>
                        <a:srgbClr val="70707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57" name="Freeform 200"/>
                    <p:cNvSpPr>
                      <a:spLocks/>
                    </p:cNvSpPr>
                    <p:nvPr/>
                  </p:nvSpPr>
                  <p:spPr bwMode="auto">
                    <a:xfrm>
                      <a:off x="895" y="2745"/>
                      <a:ext cx="222" cy="136"/>
                    </a:xfrm>
                    <a:custGeom>
                      <a:avLst/>
                      <a:gdLst>
                        <a:gd name="T0" fmla="*/ 111 w 222"/>
                        <a:gd name="T1" fmla="*/ 136 h 136"/>
                        <a:gd name="T2" fmla="*/ 146 w 222"/>
                        <a:gd name="T3" fmla="*/ 132 h 136"/>
                        <a:gd name="T4" fmla="*/ 176 w 222"/>
                        <a:gd name="T5" fmla="*/ 125 h 136"/>
                        <a:gd name="T6" fmla="*/ 200 w 222"/>
                        <a:gd name="T7" fmla="*/ 112 h 136"/>
                        <a:gd name="T8" fmla="*/ 217 w 222"/>
                        <a:gd name="T9" fmla="*/ 95 h 136"/>
                        <a:gd name="T10" fmla="*/ 222 w 222"/>
                        <a:gd name="T11" fmla="*/ 78 h 136"/>
                        <a:gd name="T12" fmla="*/ 219 w 222"/>
                        <a:gd name="T13" fmla="*/ 62 h 136"/>
                        <a:gd name="T14" fmla="*/ 208 w 222"/>
                        <a:gd name="T15" fmla="*/ 43 h 136"/>
                        <a:gd name="T16" fmla="*/ 189 w 222"/>
                        <a:gd name="T17" fmla="*/ 26 h 136"/>
                        <a:gd name="T18" fmla="*/ 167 w 222"/>
                        <a:gd name="T19" fmla="*/ 13 h 136"/>
                        <a:gd name="T20" fmla="*/ 141 w 222"/>
                        <a:gd name="T21" fmla="*/ 4 h 136"/>
                        <a:gd name="T22" fmla="*/ 111 w 222"/>
                        <a:gd name="T23" fmla="*/ 0 h 136"/>
                        <a:gd name="T24" fmla="*/ 81 w 222"/>
                        <a:gd name="T25" fmla="*/ 4 h 136"/>
                        <a:gd name="T26" fmla="*/ 56 w 222"/>
                        <a:gd name="T27" fmla="*/ 13 h 136"/>
                        <a:gd name="T28" fmla="*/ 33 w 222"/>
                        <a:gd name="T29" fmla="*/ 26 h 136"/>
                        <a:gd name="T30" fmla="*/ 15 w 222"/>
                        <a:gd name="T31" fmla="*/ 43 h 136"/>
                        <a:gd name="T32" fmla="*/ 4 w 222"/>
                        <a:gd name="T33" fmla="*/ 62 h 136"/>
                        <a:gd name="T34" fmla="*/ 0 w 222"/>
                        <a:gd name="T35" fmla="*/ 78 h 136"/>
                        <a:gd name="T36" fmla="*/ 5 w 222"/>
                        <a:gd name="T37" fmla="*/ 95 h 136"/>
                        <a:gd name="T38" fmla="*/ 22 w 222"/>
                        <a:gd name="T39" fmla="*/ 112 h 136"/>
                        <a:gd name="T40" fmla="*/ 46 w 222"/>
                        <a:gd name="T41" fmla="*/ 125 h 136"/>
                        <a:gd name="T42" fmla="*/ 76 w 222"/>
                        <a:gd name="T43" fmla="*/ 132 h 136"/>
                        <a:gd name="T44" fmla="*/ 111 w 222"/>
                        <a:gd name="T45" fmla="*/ 136 h 1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w 222"/>
                        <a:gd name="T70" fmla="*/ 0 h 136"/>
                        <a:gd name="T71" fmla="*/ 222 w 222"/>
                        <a:gd name="T72" fmla="*/ 136 h 136"/>
                      </a:gdLst>
                      <a:ahLst/>
                      <a:cxnLst>
                        <a:cxn ang="T46">
                          <a:pos x="T0" y="T1"/>
                        </a:cxn>
                        <a:cxn ang="T47">
                          <a:pos x="T2" y="T3"/>
                        </a:cxn>
                        <a:cxn ang="T48">
                          <a:pos x="T4" y="T5"/>
                        </a:cxn>
                        <a:cxn ang="T49">
                          <a:pos x="T6" y="T7"/>
                        </a:cxn>
                        <a:cxn ang="T50">
                          <a:pos x="T8" y="T9"/>
                        </a:cxn>
                        <a:cxn ang="T51">
                          <a:pos x="T10" y="T11"/>
                        </a:cxn>
                        <a:cxn ang="T52">
                          <a:pos x="T12" y="T13"/>
                        </a:cxn>
                        <a:cxn ang="T53">
                          <a:pos x="T14" y="T15"/>
                        </a:cxn>
                        <a:cxn ang="T54">
                          <a:pos x="T16" y="T17"/>
                        </a:cxn>
                        <a:cxn ang="T55">
                          <a:pos x="T18" y="T19"/>
                        </a:cxn>
                        <a:cxn ang="T56">
                          <a:pos x="T20" y="T21"/>
                        </a:cxn>
                        <a:cxn ang="T57">
                          <a:pos x="T22" y="T23"/>
                        </a:cxn>
                        <a:cxn ang="T58">
                          <a:pos x="T24" y="T25"/>
                        </a:cxn>
                        <a:cxn ang="T59">
                          <a:pos x="T26" y="T27"/>
                        </a:cxn>
                        <a:cxn ang="T60">
                          <a:pos x="T28" y="T29"/>
                        </a:cxn>
                        <a:cxn ang="T61">
                          <a:pos x="T30" y="T31"/>
                        </a:cxn>
                        <a:cxn ang="T62">
                          <a:pos x="T32" y="T33"/>
                        </a:cxn>
                        <a:cxn ang="T63">
                          <a:pos x="T34" y="T35"/>
                        </a:cxn>
                        <a:cxn ang="T64">
                          <a:pos x="T36" y="T37"/>
                        </a:cxn>
                        <a:cxn ang="T65">
                          <a:pos x="T38" y="T39"/>
                        </a:cxn>
                        <a:cxn ang="T66">
                          <a:pos x="T40" y="T41"/>
                        </a:cxn>
                        <a:cxn ang="T67">
                          <a:pos x="T42" y="T43"/>
                        </a:cxn>
                        <a:cxn ang="T68">
                          <a:pos x="T44" y="T45"/>
                        </a:cxn>
                      </a:cxnLst>
                      <a:rect l="T69" t="T70" r="T71" b="T72"/>
                      <a:pathLst>
                        <a:path w="222" h="136">
                          <a:moveTo>
                            <a:pt x="111" y="136"/>
                          </a:moveTo>
                          <a:lnTo>
                            <a:pt x="146" y="132"/>
                          </a:lnTo>
                          <a:lnTo>
                            <a:pt x="176" y="125"/>
                          </a:lnTo>
                          <a:lnTo>
                            <a:pt x="200" y="112"/>
                          </a:lnTo>
                          <a:lnTo>
                            <a:pt x="217" y="95"/>
                          </a:lnTo>
                          <a:lnTo>
                            <a:pt x="222" y="78"/>
                          </a:lnTo>
                          <a:lnTo>
                            <a:pt x="219" y="62"/>
                          </a:lnTo>
                          <a:lnTo>
                            <a:pt x="208" y="43"/>
                          </a:lnTo>
                          <a:lnTo>
                            <a:pt x="189" y="26"/>
                          </a:lnTo>
                          <a:lnTo>
                            <a:pt x="167" y="13"/>
                          </a:lnTo>
                          <a:lnTo>
                            <a:pt x="141" y="4"/>
                          </a:lnTo>
                          <a:lnTo>
                            <a:pt x="111" y="0"/>
                          </a:lnTo>
                          <a:lnTo>
                            <a:pt x="81" y="4"/>
                          </a:lnTo>
                          <a:lnTo>
                            <a:pt x="56" y="13"/>
                          </a:lnTo>
                          <a:lnTo>
                            <a:pt x="33" y="26"/>
                          </a:lnTo>
                          <a:lnTo>
                            <a:pt x="15" y="43"/>
                          </a:lnTo>
                          <a:lnTo>
                            <a:pt x="4" y="62"/>
                          </a:lnTo>
                          <a:lnTo>
                            <a:pt x="0" y="78"/>
                          </a:lnTo>
                          <a:lnTo>
                            <a:pt x="5" y="95"/>
                          </a:lnTo>
                          <a:lnTo>
                            <a:pt x="22" y="112"/>
                          </a:lnTo>
                          <a:lnTo>
                            <a:pt x="46" y="125"/>
                          </a:lnTo>
                          <a:lnTo>
                            <a:pt x="76" y="132"/>
                          </a:lnTo>
                          <a:lnTo>
                            <a:pt x="111" y="136"/>
                          </a:lnTo>
                          <a:close/>
                        </a:path>
                      </a:pathLst>
                    </a:custGeom>
                    <a:solidFill>
                      <a:srgbClr val="878787"/>
                    </a:solidFill>
                    <a:ln w="0">
                      <a:solidFill>
                        <a:srgbClr val="878787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58" name="Freeform 201"/>
                    <p:cNvSpPr>
                      <a:spLocks/>
                    </p:cNvSpPr>
                    <p:nvPr/>
                  </p:nvSpPr>
                  <p:spPr bwMode="auto">
                    <a:xfrm>
                      <a:off x="910" y="2747"/>
                      <a:ext cx="193" cy="117"/>
                    </a:xfrm>
                    <a:custGeom>
                      <a:avLst/>
                      <a:gdLst>
                        <a:gd name="T0" fmla="*/ 96 w 193"/>
                        <a:gd name="T1" fmla="*/ 117 h 117"/>
                        <a:gd name="T2" fmla="*/ 126 w 193"/>
                        <a:gd name="T3" fmla="*/ 113 h 117"/>
                        <a:gd name="T4" fmla="*/ 154 w 193"/>
                        <a:gd name="T5" fmla="*/ 106 h 117"/>
                        <a:gd name="T6" fmla="*/ 174 w 193"/>
                        <a:gd name="T7" fmla="*/ 97 h 117"/>
                        <a:gd name="T8" fmla="*/ 187 w 193"/>
                        <a:gd name="T9" fmla="*/ 82 h 117"/>
                        <a:gd name="T10" fmla="*/ 193 w 193"/>
                        <a:gd name="T11" fmla="*/ 67 h 117"/>
                        <a:gd name="T12" fmla="*/ 187 w 193"/>
                        <a:gd name="T13" fmla="*/ 49 h 117"/>
                        <a:gd name="T14" fmla="*/ 174 w 193"/>
                        <a:gd name="T15" fmla="*/ 32 h 117"/>
                        <a:gd name="T16" fmla="*/ 154 w 193"/>
                        <a:gd name="T17" fmla="*/ 15 h 117"/>
                        <a:gd name="T18" fmla="*/ 126 w 193"/>
                        <a:gd name="T19" fmla="*/ 4 h 117"/>
                        <a:gd name="T20" fmla="*/ 96 w 193"/>
                        <a:gd name="T21" fmla="*/ 0 h 117"/>
                        <a:gd name="T22" fmla="*/ 66 w 193"/>
                        <a:gd name="T23" fmla="*/ 4 h 117"/>
                        <a:gd name="T24" fmla="*/ 41 w 193"/>
                        <a:gd name="T25" fmla="*/ 15 h 117"/>
                        <a:gd name="T26" fmla="*/ 18 w 193"/>
                        <a:gd name="T27" fmla="*/ 32 h 117"/>
                        <a:gd name="T28" fmla="*/ 5 w 193"/>
                        <a:gd name="T29" fmla="*/ 49 h 117"/>
                        <a:gd name="T30" fmla="*/ 0 w 193"/>
                        <a:gd name="T31" fmla="*/ 67 h 117"/>
                        <a:gd name="T32" fmla="*/ 5 w 193"/>
                        <a:gd name="T33" fmla="*/ 82 h 117"/>
                        <a:gd name="T34" fmla="*/ 18 w 193"/>
                        <a:gd name="T35" fmla="*/ 97 h 117"/>
                        <a:gd name="T36" fmla="*/ 41 w 193"/>
                        <a:gd name="T37" fmla="*/ 106 h 117"/>
                        <a:gd name="T38" fmla="*/ 66 w 193"/>
                        <a:gd name="T39" fmla="*/ 113 h 117"/>
                        <a:gd name="T40" fmla="*/ 96 w 193"/>
                        <a:gd name="T41" fmla="*/ 117 h 117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w 193"/>
                        <a:gd name="T64" fmla="*/ 0 h 117"/>
                        <a:gd name="T65" fmla="*/ 193 w 193"/>
                        <a:gd name="T66" fmla="*/ 117 h 117"/>
                      </a:gdLst>
                      <a:ahLst/>
                      <a:cxnLst>
                        <a:cxn ang="T42">
                          <a:pos x="T0" y="T1"/>
                        </a:cxn>
                        <a:cxn ang="T43">
                          <a:pos x="T2" y="T3"/>
                        </a:cxn>
                        <a:cxn ang="T44">
                          <a:pos x="T4" y="T5"/>
                        </a:cxn>
                        <a:cxn ang="T45">
                          <a:pos x="T6" y="T7"/>
                        </a:cxn>
                        <a:cxn ang="T46">
                          <a:pos x="T8" y="T9"/>
                        </a:cxn>
                        <a:cxn ang="T47">
                          <a:pos x="T10" y="T11"/>
                        </a:cxn>
                        <a:cxn ang="T48">
                          <a:pos x="T12" y="T13"/>
                        </a:cxn>
                        <a:cxn ang="T49">
                          <a:pos x="T14" y="T15"/>
                        </a:cxn>
                        <a:cxn ang="T50">
                          <a:pos x="T16" y="T17"/>
                        </a:cxn>
                        <a:cxn ang="T51">
                          <a:pos x="T18" y="T19"/>
                        </a:cxn>
                        <a:cxn ang="T52">
                          <a:pos x="T20" y="T21"/>
                        </a:cxn>
                        <a:cxn ang="T53">
                          <a:pos x="T22" y="T23"/>
                        </a:cxn>
                        <a:cxn ang="T54">
                          <a:pos x="T24" y="T25"/>
                        </a:cxn>
                        <a:cxn ang="T55">
                          <a:pos x="T26" y="T27"/>
                        </a:cxn>
                        <a:cxn ang="T56">
                          <a:pos x="T28" y="T29"/>
                        </a:cxn>
                        <a:cxn ang="T57">
                          <a:pos x="T30" y="T31"/>
                        </a:cxn>
                        <a:cxn ang="T58">
                          <a:pos x="T32" y="T33"/>
                        </a:cxn>
                        <a:cxn ang="T59">
                          <a:pos x="T34" y="T35"/>
                        </a:cxn>
                        <a:cxn ang="T60">
                          <a:pos x="T36" y="T37"/>
                        </a:cxn>
                        <a:cxn ang="T61">
                          <a:pos x="T38" y="T39"/>
                        </a:cxn>
                        <a:cxn ang="T62">
                          <a:pos x="T40" y="T41"/>
                        </a:cxn>
                      </a:cxnLst>
                      <a:rect l="T63" t="T64" r="T65" b="T66"/>
                      <a:pathLst>
                        <a:path w="193" h="117">
                          <a:moveTo>
                            <a:pt x="96" y="117"/>
                          </a:moveTo>
                          <a:lnTo>
                            <a:pt x="126" y="113"/>
                          </a:lnTo>
                          <a:lnTo>
                            <a:pt x="154" y="106"/>
                          </a:lnTo>
                          <a:lnTo>
                            <a:pt x="174" y="97"/>
                          </a:lnTo>
                          <a:lnTo>
                            <a:pt x="187" y="82"/>
                          </a:lnTo>
                          <a:lnTo>
                            <a:pt x="193" y="67"/>
                          </a:lnTo>
                          <a:lnTo>
                            <a:pt x="187" y="49"/>
                          </a:lnTo>
                          <a:lnTo>
                            <a:pt x="174" y="32"/>
                          </a:lnTo>
                          <a:lnTo>
                            <a:pt x="154" y="15"/>
                          </a:lnTo>
                          <a:lnTo>
                            <a:pt x="126" y="4"/>
                          </a:lnTo>
                          <a:lnTo>
                            <a:pt x="96" y="0"/>
                          </a:lnTo>
                          <a:lnTo>
                            <a:pt x="66" y="4"/>
                          </a:lnTo>
                          <a:lnTo>
                            <a:pt x="41" y="15"/>
                          </a:lnTo>
                          <a:lnTo>
                            <a:pt x="18" y="32"/>
                          </a:lnTo>
                          <a:lnTo>
                            <a:pt x="5" y="49"/>
                          </a:lnTo>
                          <a:lnTo>
                            <a:pt x="0" y="67"/>
                          </a:lnTo>
                          <a:lnTo>
                            <a:pt x="5" y="82"/>
                          </a:lnTo>
                          <a:lnTo>
                            <a:pt x="18" y="97"/>
                          </a:lnTo>
                          <a:lnTo>
                            <a:pt x="41" y="106"/>
                          </a:lnTo>
                          <a:lnTo>
                            <a:pt x="66" y="113"/>
                          </a:lnTo>
                          <a:lnTo>
                            <a:pt x="96" y="117"/>
                          </a:lnTo>
                          <a:close/>
                        </a:path>
                      </a:pathLst>
                    </a:custGeom>
                    <a:solidFill>
                      <a:srgbClr val="9F9F9F"/>
                    </a:solidFill>
                    <a:ln w="0">
                      <a:solidFill>
                        <a:srgbClr val="9F9F9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59" name="Freeform 202"/>
                    <p:cNvSpPr>
                      <a:spLocks/>
                    </p:cNvSpPr>
                    <p:nvPr/>
                  </p:nvSpPr>
                  <p:spPr bwMode="auto">
                    <a:xfrm>
                      <a:off x="926" y="2749"/>
                      <a:ext cx="162" cy="97"/>
                    </a:xfrm>
                    <a:custGeom>
                      <a:avLst/>
                      <a:gdLst>
                        <a:gd name="T0" fmla="*/ 80 w 162"/>
                        <a:gd name="T1" fmla="*/ 97 h 97"/>
                        <a:gd name="T2" fmla="*/ 106 w 162"/>
                        <a:gd name="T3" fmla="*/ 95 h 97"/>
                        <a:gd name="T4" fmla="*/ 128 w 162"/>
                        <a:gd name="T5" fmla="*/ 89 h 97"/>
                        <a:gd name="T6" fmla="*/ 145 w 162"/>
                        <a:gd name="T7" fmla="*/ 80 h 97"/>
                        <a:gd name="T8" fmla="*/ 158 w 162"/>
                        <a:gd name="T9" fmla="*/ 69 h 97"/>
                        <a:gd name="T10" fmla="*/ 162 w 162"/>
                        <a:gd name="T11" fmla="*/ 56 h 97"/>
                        <a:gd name="T12" fmla="*/ 158 w 162"/>
                        <a:gd name="T13" fmla="*/ 41 h 97"/>
                        <a:gd name="T14" fmla="*/ 145 w 162"/>
                        <a:gd name="T15" fmla="*/ 26 h 97"/>
                        <a:gd name="T16" fmla="*/ 128 w 162"/>
                        <a:gd name="T17" fmla="*/ 13 h 97"/>
                        <a:gd name="T18" fmla="*/ 106 w 162"/>
                        <a:gd name="T19" fmla="*/ 4 h 97"/>
                        <a:gd name="T20" fmla="*/ 80 w 162"/>
                        <a:gd name="T21" fmla="*/ 0 h 97"/>
                        <a:gd name="T22" fmla="*/ 54 w 162"/>
                        <a:gd name="T23" fmla="*/ 4 h 97"/>
                        <a:gd name="T24" fmla="*/ 34 w 162"/>
                        <a:gd name="T25" fmla="*/ 13 h 97"/>
                        <a:gd name="T26" fmla="*/ 15 w 162"/>
                        <a:gd name="T27" fmla="*/ 26 h 97"/>
                        <a:gd name="T28" fmla="*/ 4 w 162"/>
                        <a:gd name="T29" fmla="*/ 41 h 97"/>
                        <a:gd name="T30" fmla="*/ 0 w 162"/>
                        <a:gd name="T31" fmla="*/ 56 h 97"/>
                        <a:gd name="T32" fmla="*/ 4 w 162"/>
                        <a:gd name="T33" fmla="*/ 69 h 97"/>
                        <a:gd name="T34" fmla="*/ 15 w 162"/>
                        <a:gd name="T35" fmla="*/ 80 h 97"/>
                        <a:gd name="T36" fmla="*/ 34 w 162"/>
                        <a:gd name="T37" fmla="*/ 89 h 97"/>
                        <a:gd name="T38" fmla="*/ 54 w 162"/>
                        <a:gd name="T39" fmla="*/ 95 h 97"/>
                        <a:gd name="T40" fmla="*/ 80 w 162"/>
                        <a:gd name="T41" fmla="*/ 97 h 97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w 162"/>
                        <a:gd name="T64" fmla="*/ 0 h 97"/>
                        <a:gd name="T65" fmla="*/ 162 w 162"/>
                        <a:gd name="T66" fmla="*/ 97 h 97"/>
                      </a:gdLst>
                      <a:ahLst/>
                      <a:cxnLst>
                        <a:cxn ang="T42">
                          <a:pos x="T0" y="T1"/>
                        </a:cxn>
                        <a:cxn ang="T43">
                          <a:pos x="T2" y="T3"/>
                        </a:cxn>
                        <a:cxn ang="T44">
                          <a:pos x="T4" y="T5"/>
                        </a:cxn>
                        <a:cxn ang="T45">
                          <a:pos x="T6" y="T7"/>
                        </a:cxn>
                        <a:cxn ang="T46">
                          <a:pos x="T8" y="T9"/>
                        </a:cxn>
                        <a:cxn ang="T47">
                          <a:pos x="T10" y="T11"/>
                        </a:cxn>
                        <a:cxn ang="T48">
                          <a:pos x="T12" y="T13"/>
                        </a:cxn>
                        <a:cxn ang="T49">
                          <a:pos x="T14" y="T15"/>
                        </a:cxn>
                        <a:cxn ang="T50">
                          <a:pos x="T16" y="T17"/>
                        </a:cxn>
                        <a:cxn ang="T51">
                          <a:pos x="T18" y="T19"/>
                        </a:cxn>
                        <a:cxn ang="T52">
                          <a:pos x="T20" y="T21"/>
                        </a:cxn>
                        <a:cxn ang="T53">
                          <a:pos x="T22" y="T23"/>
                        </a:cxn>
                        <a:cxn ang="T54">
                          <a:pos x="T24" y="T25"/>
                        </a:cxn>
                        <a:cxn ang="T55">
                          <a:pos x="T26" y="T27"/>
                        </a:cxn>
                        <a:cxn ang="T56">
                          <a:pos x="T28" y="T29"/>
                        </a:cxn>
                        <a:cxn ang="T57">
                          <a:pos x="T30" y="T31"/>
                        </a:cxn>
                        <a:cxn ang="T58">
                          <a:pos x="T32" y="T33"/>
                        </a:cxn>
                        <a:cxn ang="T59">
                          <a:pos x="T34" y="T35"/>
                        </a:cxn>
                        <a:cxn ang="T60">
                          <a:pos x="T36" y="T37"/>
                        </a:cxn>
                        <a:cxn ang="T61">
                          <a:pos x="T38" y="T39"/>
                        </a:cxn>
                        <a:cxn ang="T62">
                          <a:pos x="T40" y="T41"/>
                        </a:cxn>
                      </a:cxnLst>
                      <a:rect l="T63" t="T64" r="T65" b="T66"/>
                      <a:pathLst>
                        <a:path w="162" h="97">
                          <a:moveTo>
                            <a:pt x="80" y="97"/>
                          </a:moveTo>
                          <a:lnTo>
                            <a:pt x="106" y="95"/>
                          </a:lnTo>
                          <a:lnTo>
                            <a:pt x="128" y="89"/>
                          </a:lnTo>
                          <a:lnTo>
                            <a:pt x="145" y="80"/>
                          </a:lnTo>
                          <a:lnTo>
                            <a:pt x="158" y="69"/>
                          </a:lnTo>
                          <a:lnTo>
                            <a:pt x="162" y="56"/>
                          </a:lnTo>
                          <a:lnTo>
                            <a:pt x="158" y="41"/>
                          </a:lnTo>
                          <a:lnTo>
                            <a:pt x="145" y="26"/>
                          </a:lnTo>
                          <a:lnTo>
                            <a:pt x="128" y="13"/>
                          </a:lnTo>
                          <a:lnTo>
                            <a:pt x="106" y="4"/>
                          </a:lnTo>
                          <a:lnTo>
                            <a:pt x="80" y="0"/>
                          </a:lnTo>
                          <a:lnTo>
                            <a:pt x="54" y="4"/>
                          </a:lnTo>
                          <a:lnTo>
                            <a:pt x="34" y="13"/>
                          </a:lnTo>
                          <a:lnTo>
                            <a:pt x="15" y="26"/>
                          </a:lnTo>
                          <a:lnTo>
                            <a:pt x="4" y="41"/>
                          </a:lnTo>
                          <a:lnTo>
                            <a:pt x="0" y="56"/>
                          </a:lnTo>
                          <a:lnTo>
                            <a:pt x="4" y="69"/>
                          </a:lnTo>
                          <a:lnTo>
                            <a:pt x="15" y="80"/>
                          </a:lnTo>
                          <a:lnTo>
                            <a:pt x="34" y="89"/>
                          </a:lnTo>
                          <a:lnTo>
                            <a:pt x="54" y="95"/>
                          </a:lnTo>
                          <a:lnTo>
                            <a:pt x="80" y="97"/>
                          </a:lnTo>
                          <a:close/>
                        </a:path>
                      </a:pathLst>
                    </a:custGeom>
                    <a:solidFill>
                      <a:srgbClr val="B7B7B7"/>
                    </a:solidFill>
                    <a:ln w="0">
                      <a:solidFill>
                        <a:srgbClr val="B7B7B7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60" name="Freeform 203"/>
                    <p:cNvSpPr>
                      <a:spLocks/>
                    </p:cNvSpPr>
                    <p:nvPr/>
                  </p:nvSpPr>
                  <p:spPr bwMode="auto">
                    <a:xfrm>
                      <a:off x="941" y="2751"/>
                      <a:ext cx="132" cy="78"/>
                    </a:xfrm>
                    <a:custGeom>
                      <a:avLst/>
                      <a:gdLst>
                        <a:gd name="T0" fmla="*/ 65 w 132"/>
                        <a:gd name="T1" fmla="*/ 78 h 78"/>
                        <a:gd name="T2" fmla="*/ 91 w 132"/>
                        <a:gd name="T3" fmla="*/ 76 h 78"/>
                        <a:gd name="T4" fmla="*/ 111 w 132"/>
                        <a:gd name="T5" fmla="*/ 69 h 78"/>
                        <a:gd name="T6" fmla="*/ 126 w 132"/>
                        <a:gd name="T7" fmla="*/ 58 h 78"/>
                        <a:gd name="T8" fmla="*/ 132 w 132"/>
                        <a:gd name="T9" fmla="*/ 45 h 78"/>
                        <a:gd name="T10" fmla="*/ 126 w 132"/>
                        <a:gd name="T11" fmla="*/ 30 h 78"/>
                        <a:gd name="T12" fmla="*/ 111 w 132"/>
                        <a:gd name="T13" fmla="*/ 15 h 78"/>
                        <a:gd name="T14" fmla="*/ 91 w 132"/>
                        <a:gd name="T15" fmla="*/ 4 h 78"/>
                        <a:gd name="T16" fmla="*/ 65 w 132"/>
                        <a:gd name="T17" fmla="*/ 0 h 78"/>
                        <a:gd name="T18" fmla="*/ 41 w 132"/>
                        <a:gd name="T19" fmla="*/ 4 h 78"/>
                        <a:gd name="T20" fmla="*/ 19 w 132"/>
                        <a:gd name="T21" fmla="*/ 15 h 78"/>
                        <a:gd name="T22" fmla="*/ 6 w 132"/>
                        <a:gd name="T23" fmla="*/ 30 h 78"/>
                        <a:gd name="T24" fmla="*/ 0 w 132"/>
                        <a:gd name="T25" fmla="*/ 45 h 78"/>
                        <a:gd name="T26" fmla="*/ 6 w 132"/>
                        <a:gd name="T27" fmla="*/ 58 h 78"/>
                        <a:gd name="T28" fmla="*/ 19 w 132"/>
                        <a:gd name="T29" fmla="*/ 69 h 78"/>
                        <a:gd name="T30" fmla="*/ 41 w 132"/>
                        <a:gd name="T31" fmla="*/ 76 h 78"/>
                        <a:gd name="T32" fmla="*/ 65 w 132"/>
                        <a:gd name="T33" fmla="*/ 78 h 78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w 132"/>
                        <a:gd name="T52" fmla="*/ 0 h 78"/>
                        <a:gd name="T53" fmla="*/ 132 w 132"/>
                        <a:gd name="T54" fmla="*/ 78 h 78"/>
                      </a:gdLst>
                      <a:ahLst/>
                      <a:cxnLst>
                        <a:cxn ang="T34">
                          <a:pos x="T0" y="T1"/>
                        </a:cxn>
                        <a:cxn ang="T35">
                          <a:pos x="T2" y="T3"/>
                        </a:cxn>
                        <a:cxn ang="T36">
                          <a:pos x="T4" y="T5"/>
                        </a:cxn>
                        <a:cxn ang="T37">
                          <a:pos x="T6" y="T7"/>
                        </a:cxn>
                        <a:cxn ang="T38">
                          <a:pos x="T8" y="T9"/>
                        </a:cxn>
                        <a:cxn ang="T39">
                          <a:pos x="T10" y="T11"/>
                        </a:cxn>
                        <a:cxn ang="T40">
                          <a:pos x="T12" y="T13"/>
                        </a:cxn>
                        <a:cxn ang="T41">
                          <a:pos x="T14" y="T15"/>
                        </a:cxn>
                        <a:cxn ang="T42">
                          <a:pos x="T16" y="T17"/>
                        </a:cxn>
                        <a:cxn ang="T43">
                          <a:pos x="T18" y="T19"/>
                        </a:cxn>
                        <a:cxn ang="T44">
                          <a:pos x="T20" y="T21"/>
                        </a:cxn>
                        <a:cxn ang="T45">
                          <a:pos x="T22" y="T23"/>
                        </a:cxn>
                        <a:cxn ang="T46">
                          <a:pos x="T24" y="T25"/>
                        </a:cxn>
                        <a:cxn ang="T47">
                          <a:pos x="T26" y="T27"/>
                        </a:cxn>
                        <a:cxn ang="T48">
                          <a:pos x="T28" y="T29"/>
                        </a:cxn>
                        <a:cxn ang="T49">
                          <a:pos x="T30" y="T31"/>
                        </a:cxn>
                        <a:cxn ang="T50">
                          <a:pos x="T32" y="T33"/>
                        </a:cxn>
                      </a:cxnLst>
                      <a:rect l="T51" t="T52" r="T53" b="T54"/>
                      <a:pathLst>
                        <a:path w="132" h="78">
                          <a:moveTo>
                            <a:pt x="65" y="78"/>
                          </a:moveTo>
                          <a:lnTo>
                            <a:pt x="91" y="76"/>
                          </a:lnTo>
                          <a:lnTo>
                            <a:pt x="111" y="69"/>
                          </a:lnTo>
                          <a:lnTo>
                            <a:pt x="126" y="58"/>
                          </a:lnTo>
                          <a:lnTo>
                            <a:pt x="132" y="45"/>
                          </a:lnTo>
                          <a:lnTo>
                            <a:pt x="126" y="30"/>
                          </a:lnTo>
                          <a:lnTo>
                            <a:pt x="111" y="15"/>
                          </a:lnTo>
                          <a:lnTo>
                            <a:pt x="91" y="4"/>
                          </a:lnTo>
                          <a:lnTo>
                            <a:pt x="65" y="0"/>
                          </a:lnTo>
                          <a:lnTo>
                            <a:pt x="41" y="4"/>
                          </a:lnTo>
                          <a:lnTo>
                            <a:pt x="19" y="15"/>
                          </a:lnTo>
                          <a:lnTo>
                            <a:pt x="6" y="30"/>
                          </a:lnTo>
                          <a:lnTo>
                            <a:pt x="0" y="45"/>
                          </a:lnTo>
                          <a:lnTo>
                            <a:pt x="6" y="58"/>
                          </a:lnTo>
                          <a:lnTo>
                            <a:pt x="19" y="69"/>
                          </a:lnTo>
                          <a:lnTo>
                            <a:pt x="41" y="76"/>
                          </a:lnTo>
                          <a:lnTo>
                            <a:pt x="65" y="78"/>
                          </a:lnTo>
                          <a:close/>
                        </a:path>
                      </a:pathLst>
                    </a:custGeom>
                    <a:solidFill>
                      <a:srgbClr val="CFCFCF"/>
                    </a:solidFill>
                    <a:ln w="0">
                      <a:solidFill>
                        <a:srgbClr val="CFCFC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61" name="Freeform 204"/>
                    <p:cNvSpPr>
                      <a:spLocks/>
                    </p:cNvSpPr>
                    <p:nvPr/>
                  </p:nvSpPr>
                  <p:spPr bwMode="auto">
                    <a:xfrm>
                      <a:off x="956" y="2751"/>
                      <a:ext cx="100" cy="61"/>
                    </a:xfrm>
                    <a:custGeom>
                      <a:avLst/>
                      <a:gdLst>
                        <a:gd name="T0" fmla="*/ 50 w 100"/>
                        <a:gd name="T1" fmla="*/ 61 h 61"/>
                        <a:gd name="T2" fmla="*/ 71 w 100"/>
                        <a:gd name="T3" fmla="*/ 59 h 61"/>
                        <a:gd name="T4" fmla="*/ 87 w 100"/>
                        <a:gd name="T5" fmla="*/ 54 h 61"/>
                        <a:gd name="T6" fmla="*/ 96 w 100"/>
                        <a:gd name="T7" fmla="*/ 45 h 61"/>
                        <a:gd name="T8" fmla="*/ 100 w 100"/>
                        <a:gd name="T9" fmla="*/ 35 h 61"/>
                        <a:gd name="T10" fmla="*/ 96 w 100"/>
                        <a:gd name="T11" fmla="*/ 24 h 61"/>
                        <a:gd name="T12" fmla="*/ 87 w 100"/>
                        <a:gd name="T13" fmla="*/ 13 h 61"/>
                        <a:gd name="T14" fmla="*/ 71 w 100"/>
                        <a:gd name="T15" fmla="*/ 4 h 61"/>
                        <a:gd name="T16" fmla="*/ 50 w 100"/>
                        <a:gd name="T17" fmla="*/ 0 h 61"/>
                        <a:gd name="T18" fmla="*/ 32 w 100"/>
                        <a:gd name="T19" fmla="*/ 4 h 61"/>
                        <a:gd name="T20" fmla="*/ 15 w 100"/>
                        <a:gd name="T21" fmla="*/ 13 h 61"/>
                        <a:gd name="T22" fmla="*/ 6 w 100"/>
                        <a:gd name="T23" fmla="*/ 24 h 61"/>
                        <a:gd name="T24" fmla="*/ 0 w 100"/>
                        <a:gd name="T25" fmla="*/ 35 h 61"/>
                        <a:gd name="T26" fmla="*/ 6 w 100"/>
                        <a:gd name="T27" fmla="*/ 45 h 61"/>
                        <a:gd name="T28" fmla="*/ 15 w 100"/>
                        <a:gd name="T29" fmla="*/ 54 h 61"/>
                        <a:gd name="T30" fmla="*/ 32 w 100"/>
                        <a:gd name="T31" fmla="*/ 59 h 61"/>
                        <a:gd name="T32" fmla="*/ 50 w 100"/>
                        <a:gd name="T33" fmla="*/ 61 h 61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w 100"/>
                        <a:gd name="T52" fmla="*/ 0 h 61"/>
                        <a:gd name="T53" fmla="*/ 100 w 100"/>
                        <a:gd name="T54" fmla="*/ 61 h 61"/>
                      </a:gdLst>
                      <a:ahLst/>
                      <a:cxnLst>
                        <a:cxn ang="T34">
                          <a:pos x="T0" y="T1"/>
                        </a:cxn>
                        <a:cxn ang="T35">
                          <a:pos x="T2" y="T3"/>
                        </a:cxn>
                        <a:cxn ang="T36">
                          <a:pos x="T4" y="T5"/>
                        </a:cxn>
                        <a:cxn ang="T37">
                          <a:pos x="T6" y="T7"/>
                        </a:cxn>
                        <a:cxn ang="T38">
                          <a:pos x="T8" y="T9"/>
                        </a:cxn>
                        <a:cxn ang="T39">
                          <a:pos x="T10" y="T11"/>
                        </a:cxn>
                        <a:cxn ang="T40">
                          <a:pos x="T12" y="T13"/>
                        </a:cxn>
                        <a:cxn ang="T41">
                          <a:pos x="T14" y="T15"/>
                        </a:cxn>
                        <a:cxn ang="T42">
                          <a:pos x="T16" y="T17"/>
                        </a:cxn>
                        <a:cxn ang="T43">
                          <a:pos x="T18" y="T19"/>
                        </a:cxn>
                        <a:cxn ang="T44">
                          <a:pos x="T20" y="T21"/>
                        </a:cxn>
                        <a:cxn ang="T45">
                          <a:pos x="T22" y="T23"/>
                        </a:cxn>
                        <a:cxn ang="T46">
                          <a:pos x="T24" y="T25"/>
                        </a:cxn>
                        <a:cxn ang="T47">
                          <a:pos x="T26" y="T27"/>
                        </a:cxn>
                        <a:cxn ang="T48">
                          <a:pos x="T28" y="T29"/>
                        </a:cxn>
                        <a:cxn ang="T49">
                          <a:pos x="T30" y="T31"/>
                        </a:cxn>
                        <a:cxn ang="T50">
                          <a:pos x="T32" y="T33"/>
                        </a:cxn>
                      </a:cxnLst>
                      <a:rect l="T51" t="T52" r="T53" b="T54"/>
                      <a:pathLst>
                        <a:path w="100" h="61">
                          <a:moveTo>
                            <a:pt x="50" y="61"/>
                          </a:moveTo>
                          <a:lnTo>
                            <a:pt x="71" y="59"/>
                          </a:lnTo>
                          <a:lnTo>
                            <a:pt x="87" y="54"/>
                          </a:lnTo>
                          <a:lnTo>
                            <a:pt x="96" y="45"/>
                          </a:lnTo>
                          <a:lnTo>
                            <a:pt x="100" y="35"/>
                          </a:lnTo>
                          <a:lnTo>
                            <a:pt x="96" y="24"/>
                          </a:lnTo>
                          <a:lnTo>
                            <a:pt x="87" y="13"/>
                          </a:lnTo>
                          <a:lnTo>
                            <a:pt x="71" y="4"/>
                          </a:lnTo>
                          <a:lnTo>
                            <a:pt x="50" y="0"/>
                          </a:lnTo>
                          <a:lnTo>
                            <a:pt x="32" y="4"/>
                          </a:lnTo>
                          <a:lnTo>
                            <a:pt x="15" y="13"/>
                          </a:lnTo>
                          <a:lnTo>
                            <a:pt x="6" y="24"/>
                          </a:lnTo>
                          <a:lnTo>
                            <a:pt x="0" y="35"/>
                          </a:lnTo>
                          <a:lnTo>
                            <a:pt x="6" y="45"/>
                          </a:lnTo>
                          <a:lnTo>
                            <a:pt x="15" y="54"/>
                          </a:lnTo>
                          <a:lnTo>
                            <a:pt x="32" y="59"/>
                          </a:lnTo>
                          <a:lnTo>
                            <a:pt x="50" y="61"/>
                          </a:lnTo>
                          <a:close/>
                        </a:path>
                      </a:pathLst>
                    </a:custGeom>
                    <a:solidFill>
                      <a:srgbClr val="E7E7E7"/>
                    </a:solidFill>
                    <a:ln w="0">
                      <a:solidFill>
                        <a:srgbClr val="E7E7E7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62" name="Freeform 205"/>
                    <p:cNvSpPr>
                      <a:spLocks/>
                    </p:cNvSpPr>
                    <p:nvPr/>
                  </p:nvSpPr>
                  <p:spPr bwMode="auto">
                    <a:xfrm>
                      <a:off x="1167" y="3025"/>
                      <a:ext cx="219" cy="134"/>
                    </a:xfrm>
                    <a:custGeom>
                      <a:avLst/>
                      <a:gdLst>
                        <a:gd name="T0" fmla="*/ 110 w 219"/>
                        <a:gd name="T1" fmla="*/ 134 h 134"/>
                        <a:gd name="T2" fmla="*/ 145 w 219"/>
                        <a:gd name="T3" fmla="*/ 130 h 134"/>
                        <a:gd name="T4" fmla="*/ 175 w 219"/>
                        <a:gd name="T5" fmla="*/ 123 h 134"/>
                        <a:gd name="T6" fmla="*/ 199 w 219"/>
                        <a:gd name="T7" fmla="*/ 110 h 134"/>
                        <a:gd name="T8" fmla="*/ 214 w 219"/>
                        <a:gd name="T9" fmla="*/ 95 h 134"/>
                        <a:gd name="T10" fmla="*/ 219 w 219"/>
                        <a:gd name="T11" fmla="*/ 76 h 134"/>
                        <a:gd name="T12" fmla="*/ 214 w 219"/>
                        <a:gd name="T13" fmla="*/ 56 h 134"/>
                        <a:gd name="T14" fmla="*/ 199 w 219"/>
                        <a:gd name="T15" fmla="*/ 36 h 134"/>
                        <a:gd name="T16" fmla="*/ 175 w 219"/>
                        <a:gd name="T17" fmla="*/ 19 h 134"/>
                        <a:gd name="T18" fmla="*/ 145 w 219"/>
                        <a:gd name="T19" fmla="*/ 6 h 134"/>
                        <a:gd name="T20" fmla="*/ 110 w 219"/>
                        <a:gd name="T21" fmla="*/ 0 h 134"/>
                        <a:gd name="T22" fmla="*/ 75 w 219"/>
                        <a:gd name="T23" fmla="*/ 6 h 134"/>
                        <a:gd name="T24" fmla="*/ 45 w 219"/>
                        <a:gd name="T25" fmla="*/ 19 h 134"/>
                        <a:gd name="T26" fmla="*/ 21 w 219"/>
                        <a:gd name="T27" fmla="*/ 36 h 134"/>
                        <a:gd name="T28" fmla="*/ 6 w 219"/>
                        <a:gd name="T29" fmla="*/ 56 h 134"/>
                        <a:gd name="T30" fmla="*/ 0 w 219"/>
                        <a:gd name="T31" fmla="*/ 76 h 134"/>
                        <a:gd name="T32" fmla="*/ 6 w 219"/>
                        <a:gd name="T33" fmla="*/ 95 h 134"/>
                        <a:gd name="T34" fmla="*/ 21 w 219"/>
                        <a:gd name="T35" fmla="*/ 110 h 134"/>
                        <a:gd name="T36" fmla="*/ 45 w 219"/>
                        <a:gd name="T37" fmla="*/ 123 h 134"/>
                        <a:gd name="T38" fmla="*/ 75 w 219"/>
                        <a:gd name="T39" fmla="*/ 130 h 134"/>
                        <a:gd name="T40" fmla="*/ 110 w 219"/>
                        <a:gd name="T41" fmla="*/ 134 h 134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w 219"/>
                        <a:gd name="T64" fmla="*/ 0 h 134"/>
                        <a:gd name="T65" fmla="*/ 219 w 219"/>
                        <a:gd name="T66" fmla="*/ 134 h 134"/>
                      </a:gdLst>
                      <a:ahLst/>
                      <a:cxnLst>
                        <a:cxn ang="T42">
                          <a:pos x="T0" y="T1"/>
                        </a:cxn>
                        <a:cxn ang="T43">
                          <a:pos x="T2" y="T3"/>
                        </a:cxn>
                        <a:cxn ang="T44">
                          <a:pos x="T4" y="T5"/>
                        </a:cxn>
                        <a:cxn ang="T45">
                          <a:pos x="T6" y="T7"/>
                        </a:cxn>
                        <a:cxn ang="T46">
                          <a:pos x="T8" y="T9"/>
                        </a:cxn>
                        <a:cxn ang="T47">
                          <a:pos x="T10" y="T11"/>
                        </a:cxn>
                        <a:cxn ang="T48">
                          <a:pos x="T12" y="T13"/>
                        </a:cxn>
                        <a:cxn ang="T49">
                          <a:pos x="T14" y="T15"/>
                        </a:cxn>
                        <a:cxn ang="T50">
                          <a:pos x="T16" y="T17"/>
                        </a:cxn>
                        <a:cxn ang="T51">
                          <a:pos x="T18" y="T19"/>
                        </a:cxn>
                        <a:cxn ang="T52">
                          <a:pos x="T20" y="T21"/>
                        </a:cxn>
                        <a:cxn ang="T53">
                          <a:pos x="T22" y="T23"/>
                        </a:cxn>
                        <a:cxn ang="T54">
                          <a:pos x="T24" y="T25"/>
                        </a:cxn>
                        <a:cxn ang="T55">
                          <a:pos x="T26" y="T27"/>
                        </a:cxn>
                        <a:cxn ang="T56">
                          <a:pos x="T28" y="T29"/>
                        </a:cxn>
                        <a:cxn ang="T57">
                          <a:pos x="T30" y="T31"/>
                        </a:cxn>
                        <a:cxn ang="T58">
                          <a:pos x="T32" y="T33"/>
                        </a:cxn>
                        <a:cxn ang="T59">
                          <a:pos x="T34" y="T35"/>
                        </a:cxn>
                        <a:cxn ang="T60">
                          <a:pos x="T36" y="T37"/>
                        </a:cxn>
                        <a:cxn ang="T61">
                          <a:pos x="T38" y="T39"/>
                        </a:cxn>
                        <a:cxn ang="T62">
                          <a:pos x="T40" y="T41"/>
                        </a:cxn>
                      </a:cxnLst>
                      <a:rect l="T63" t="T64" r="T65" b="T66"/>
                      <a:pathLst>
                        <a:path w="219" h="134">
                          <a:moveTo>
                            <a:pt x="110" y="134"/>
                          </a:moveTo>
                          <a:lnTo>
                            <a:pt x="145" y="130"/>
                          </a:lnTo>
                          <a:lnTo>
                            <a:pt x="175" y="123"/>
                          </a:lnTo>
                          <a:lnTo>
                            <a:pt x="199" y="110"/>
                          </a:lnTo>
                          <a:lnTo>
                            <a:pt x="214" y="95"/>
                          </a:lnTo>
                          <a:lnTo>
                            <a:pt x="219" y="76"/>
                          </a:lnTo>
                          <a:lnTo>
                            <a:pt x="214" y="56"/>
                          </a:lnTo>
                          <a:lnTo>
                            <a:pt x="199" y="36"/>
                          </a:lnTo>
                          <a:lnTo>
                            <a:pt x="175" y="19"/>
                          </a:lnTo>
                          <a:lnTo>
                            <a:pt x="145" y="6"/>
                          </a:lnTo>
                          <a:lnTo>
                            <a:pt x="110" y="0"/>
                          </a:lnTo>
                          <a:lnTo>
                            <a:pt x="75" y="6"/>
                          </a:lnTo>
                          <a:lnTo>
                            <a:pt x="45" y="19"/>
                          </a:lnTo>
                          <a:lnTo>
                            <a:pt x="21" y="36"/>
                          </a:lnTo>
                          <a:lnTo>
                            <a:pt x="6" y="56"/>
                          </a:lnTo>
                          <a:lnTo>
                            <a:pt x="0" y="76"/>
                          </a:lnTo>
                          <a:lnTo>
                            <a:pt x="6" y="95"/>
                          </a:lnTo>
                          <a:lnTo>
                            <a:pt x="21" y="110"/>
                          </a:lnTo>
                          <a:lnTo>
                            <a:pt x="45" y="123"/>
                          </a:lnTo>
                          <a:lnTo>
                            <a:pt x="75" y="130"/>
                          </a:lnTo>
                          <a:lnTo>
                            <a:pt x="110" y="134"/>
                          </a:lnTo>
                          <a:close/>
                        </a:path>
                      </a:pathLst>
                    </a:custGeom>
                    <a:solidFill>
                      <a:srgbClr val="404040"/>
                    </a:solidFill>
                    <a:ln w="0">
                      <a:solidFill>
                        <a:srgbClr val="40404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63" name="Freeform 206"/>
                    <p:cNvSpPr>
                      <a:spLocks/>
                    </p:cNvSpPr>
                    <p:nvPr/>
                  </p:nvSpPr>
                  <p:spPr bwMode="auto">
                    <a:xfrm>
                      <a:off x="1117" y="3114"/>
                      <a:ext cx="269" cy="247"/>
                    </a:xfrm>
                    <a:custGeom>
                      <a:avLst/>
                      <a:gdLst>
                        <a:gd name="T0" fmla="*/ 119 w 269"/>
                        <a:gd name="T1" fmla="*/ 247 h 247"/>
                        <a:gd name="T2" fmla="*/ 88 w 269"/>
                        <a:gd name="T3" fmla="*/ 243 h 247"/>
                        <a:gd name="T4" fmla="*/ 62 w 269"/>
                        <a:gd name="T5" fmla="*/ 236 h 247"/>
                        <a:gd name="T6" fmla="*/ 41 w 269"/>
                        <a:gd name="T7" fmla="*/ 225 h 247"/>
                        <a:gd name="T8" fmla="*/ 26 w 269"/>
                        <a:gd name="T9" fmla="*/ 212 h 247"/>
                        <a:gd name="T10" fmla="*/ 15 w 269"/>
                        <a:gd name="T11" fmla="*/ 199 h 247"/>
                        <a:gd name="T12" fmla="*/ 8 w 269"/>
                        <a:gd name="T13" fmla="*/ 188 h 247"/>
                        <a:gd name="T14" fmla="*/ 2 w 269"/>
                        <a:gd name="T15" fmla="*/ 178 h 247"/>
                        <a:gd name="T16" fmla="*/ 0 w 269"/>
                        <a:gd name="T17" fmla="*/ 171 h 247"/>
                        <a:gd name="T18" fmla="*/ 0 w 269"/>
                        <a:gd name="T19" fmla="*/ 167 h 247"/>
                        <a:gd name="T20" fmla="*/ 0 w 269"/>
                        <a:gd name="T21" fmla="*/ 0 h 247"/>
                        <a:gd name="T22" fmla="*/ 269 w 269"/>
                        <a:gd name="T23" fmla="*/ 2 h 247"/>
                        <a:gd name="T24" fmla="*/ 269 w 269"/>
                        <a:gd name="T25" fmla="*/ 165 h 247"/>
                        <a:gd name="T26" fmla="*/ 262 w 269"/>
                        <a:gd name="T27" fmla="*/ 180 h 247"/>
                        <a:gd name="T28" fmla="*/ 254 w 269"/>
                        <a:gd name="T29" fmla="*/ 195 h 247"/>
                        <a:gd name="T30" fmla="*/ 249 w 269"/>
                        <a:gd name="T31" fmla="*/ 206 h 247"/>
                        <a:gd name="T32" fmla="*/ 245 w 269"/>
                        <a:gd name="T33" fmla="*/ 210 h 247"/>
                        <a:gd name="T34" fmla="*/ 230 w 269"/>
                        <a:gd name="T35" fmla="*/ 223 h 247"/>
                        <a:gd name="T36" fmla="*/ 208 w 269"/>
                        <a:gd name="T37" fmla="*/ 232 h 247"/>
                        <a:gd name="T38" fmla="*/ 184 w 269"/>
                        <a:gd name="T39" fmla="*/ 240 h 247"/>
                        <a:gd name="T40" fmla="*/ 160 w 269"/>
                        <a:gd name="T41" fmla="*/ 243 h 247"/>
                        <a:gd name="T42" fmla="*/ 139 w 269"/>
                        <a:gd name="T43" fmla="*/ 247 h 247"/>
                        <a:gd name="T44" fmla="*/ 125 w 269"/>
                        <a:gd name="T45" fmla="*/ 247 h 247"/>
                        <a:gd name="T46" fmla="*/ 119 w 269"/>
                        <a:gd name="T47" fmla="*/ 247 h 247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w 269"/>
                        <a:gd name="T73" fmla="*/ 0 h 247"/>
                        <a:gd name="T74" fmla="*/ 269 w 269"/>
                        <a:gd name="T75" fmla="*/ 247 h 247"/>
                      </a:gdLst>
                      <a:ahLst/>
                      <a:cxnLst>
                        <a:cxn ang="T48">
                          <a:pos x="T0" y="T1"/>
                        </a:cxn>
                        <a:cxn ang="T49">
                          <a:pos x="T2" y="T3"/>
                        </a:cxn>
                        <a:cxn ang="T50">
                          <a:pos x="T4" y="T5"/>
                        </a:cxn>
                        <a:cxn ang="T51">
                          <a:pos x="T6" y="T7"/>
                        </a:cxn>
                        <a:cxn ang="T52">
                          <a:pos x="T8" y="T9"/>
                        </a:cxn>
                        <a:cxn ang="T53">
                          <a:pos x="T10" y="T11"/>
                        </a:cxn>
                        <a:cxn ang="T54">
                          <a:pos x="T12" y="T13"/>
                        </a:cxn>
                        <a:cxn ang="T55">
                          <a:pos x="T14" y="T15"/>
                        </a:cxn>
                        <a:cxn ang="T56">
                          <a:pos x="T16" y="T17"/>
                        </a:cxn>
                        <a:cxn ang="T57">
                          <a:pos x="T18" y="T19"/>
                        </a:cxn>
                        <a:cxn ang="T58">
                          <a:pos x="T20" y="T21"/>
                        </a:cxn>
                        <a:cxn ang="T59">
                          <a:pos x="T22" y="T23"/>
                        </a:cxn>
                        <a:cxn ang="T60">
                          <a:pos x="T24" y="T25"/>
                        </a:cxn>
                        <a:cxn ang="T61">
                          <a:pos x="T26" y="T27"/>
                        </a:cxn>
                        <a:cxn ang="T62">
                          <a:pos x="T28" y="T29"/>
                        </a:cxn>
                        <a:cxn ang="T63">
                          <a:pos x="T30" y="T31"/>
                        </a:cxn>
                        <a:cxn ang="T64">
                          <a:pos x="T32" y="T33"/>
                        </a:cxn>
                        <a:cxn ang="T65">
                          <a:pos x="T34" y="T35"/>
                        </a:cxn>
                        <a:cxn ang="T66">
                          <a:pos x="T36" y="T37"/>
                        </a:cxn>
                        <a:cxn ang="T67">
                          <a:pos x="T38" y="T39"/>
                        </a:cxn>
                        <a:cxn ang="T68">
                          <a:pos x="T40" y="T41"/>
                        </a:cxn>
                        <a:cxn ang="T69">
                          <a:pos x="T42" y="T43"/>
                        </a:cxn>
                        <a:cxn ang="T70">
                          <a:pos x="T44" y="T45"/>
                        </a:cxn>
                        <a:cxn ang="T71">
                          <a:pos x="T46" y="T47"/>
                        </a:cxn>
                      </a:cxnLst>
                      <a:rect l="T72" t="T73" r="T74" b="T75"/>
                      <a:pathLst>
                        <a:path w="269" h="247">
                          <a:moveTo>
                            <a:pt x="119" y="247"/>
                          </a:moveTo>
                          <a:lnTo>
                            <a:pt x="88" y="243"/>
                          </a:lnTo>
                          <a:lnTo>
                            <a:pt x="62" y="236"/>
                          </a:lnTo>
                          <a:lnTo>
                            <a:pt x="41" y="225"/>
                          </a:lnTo>
                          <a:lnTo>
                            <a:pt x="26" y="212"/>
                          </a:lnTo>
                          <a:lnTo>
                            <a:pt x="15" y="199"/>
                          </a:lnTo>
                          <a:lnTo>
                            <a:pt x="8" y="188"/>
                          </a:lnTo>
                          <a:lnTo>
                            <a:pt x="2" y="178"/>
                          </a:lnTo>
                          <a:lnTo>
                            <a:pt x="0" y="171"/>
                          </a:lnTo>
                          <a:lnTo>
                            <a:pt x="0" y="167"/>
                          </a:lnTo>
                          <a:lnTo>
                            <a:pt x="0" y="0"/>
                          </a:lnTo>
                          <a:lnTo>
                            <a:pt x="269" y="2"/>
                          </a:lnTo>
                          <a:lnTo>
                            <a:pt x="269" y="165"/>
                          </a:lnTo>
                          <a:lnTo>
                            <a:pt x="262" y="180"/>
                          </a:lnTo>
                          <a:lnTo>
                            <a:pt x="254" y="195"/>
                          </a:lnTo>
                          <a:lnTo>
                            <a:pt x="249" y="206"/>
                          </a:lnTo>
                          <a:lnTo>
                            <a:pt x="245" y="210"/>
                          </a:lnTo>
                          <a:lnTo>
                            <a:pt x="230" y="223"/>
                          </a:lnTo>
                          <a:lnTo>
                            <a:pt x="208" y="232"/>
                          </a:lnTo>
                          <a:lnTo>
                            <a:pt x="184" y="240"/>
                          </a:lnTo>
                          <a:lnTo>
                            <a:pt x="160" y="243"/>
                          </a:lnTo>
                          <a:lnTo>
                            <a:pt x="139" y="247"/>
                          </a:lnTo>
                          <a:lnTo>
                            <a:pt x="125" y="247"/>
                          </a:lnTo>
                          <a:lnTo>
                            <a:pt x="119" y="247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64" name="Freeform 207"/>
                    <p:cNvSpPr>
                      <a:spLocks/>
                    </p:cNvSpPr>
                    <p:nvPr/>
                  </p:nvSpPr>
                  <p:spPr bwMode="auto">
                    <a:xfrm>
                      <a:off x="1117" y="3114"/>
                      <a:ext cx="269" cy="247"/>
                    </a:xfrm>
                    <a:custGeom>
                      <a:avLst/>
                      <a:gdLst>
                        <a:gd name="T0" fmla="*/ 119 w 269"/>
                        <a:gd name="T1" fmla="*/ 247 h 247"/>
                        <a:gd name="T2" fmla="*/ 88 w 269"/>
                        <a:gd name="T3" fmla="*/ 243 h 247"/>
                        <a:gd name="T4" fmla="*/ 62 w 269"/>
                        <a:gd name="T5" fmla="*/ 236 h 247"/>
                        <a:gd name="T6" fmla="*/ 41 w 269"/>
                        <a:gd name="T7" fmla="*/ 225 h 247"/>
                        <a:gd name="T8" fmla="*/ 26 w 269"/>
                        <a:gd name="T9" fmla="*/ 212 h 247"/>
                        <a:gd name="T10" fmla="*/ 15 w 269"/>
                        <a:gd name="T11" fmla="*/ 199 h 247"/>
                        <a:gd name="T12" fmla="*/ 8 w 269"/>
                        <a:gd name="T13" fmla="*/ 188 h 247"/>
                        <a:gd name="T14" fmla="*/ 2 w 269"/>
                        <a:gd name="T15" fmla="*/ 178 h 247"/>
                        <a:gd name="T16" fmla="*/ 0 w 269"/>
                        <a:gd name="T17" fmla="*/ 171 h 247"/>
                        <a:gd name="T18" fmla="*/ 0 w 269"/>
                        <a:gd name="T19" fmla="*/ 167 h 247"/>
                        <a:gd name="T20" fmla="*/ 0 w 269"/>
                        <a:gd name="T21" fmla="*/ 0 h 247"/>
                        <a:gd name="T22" fmla="*/ 269 w 269"/>
                        <a:gd name="T23" fmla="*/ 2 h 247"/>
                        <a:gd name="T24" fmla="*/ 269 w 269"/>
                        <a:gd name="T25" fmla="*/ 165 h 247"/>
                        <a:gd name="T26" fmla="*/ 262 w 269"/>
                        <a:gd name="T27" fmla="*/ 180 h 247"/>
                        <a:gd name="T28" fmla="*/ 254 w 269"/>
                        <a:gd name="T29" fmla="*/ 195 h 247"/>
                        <a:gd name="T30" fmla="*/ 249 w 269"/>
                        <a:gd name="T31" fmla="*/ 206 h 247"/>
                        <a:gd name="T32" fmla="*/ 245 w 269"/>
                        <a:gd name="T33" fmla="*/ 210 h 247"/>
                        <a:gd name="T34" fmla="*/ 230 w 269"/>
                        <a:gd name="T35" fmla="*/ 223 h 247"/>
                        <a:gd name="T36" fmla="*/ 208 w 269"/>
                        <a:gd name="T37" fmla="*/ 232 h 247"/>
                        <a:gd name="T38" fmla="*/ 184 w 269"/>
                        <a:gd name="T39" fmla="*/ 240 h 247"/>
                        <a:gd name="T40" fmla="*/ 160 w 269"/>
                        <a:gd name="T41" fmla="*/ 243 h 247"/>
                        <a:gd name="T42" fmla="*/ 139 w 269"/>
                        <a:gd name="T43" fmla="*/ 247 h 247"/>
                        <a:gd name="T44" fmla="*/ 125 w 269"/>
                        <a:gd name="T45" fmla="*/ 247 h 247"/>
                        <a:gd name="T46" fmla="*/ 119 w 269"/>
                        <a:gd name="T47" fmla="*/ 247 h 247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w 269"/>
                        <a:gd name="T73" fmla="*/ 0 h 247"/>
                        <a:gd name="T74" fmla="*/ 269 w 269"/>
                        <a:gd name="T75" fmla="*/ 247 h 247"/>
                      </a:gdLst>
                      <a:ahLst/>
                      <a:cxnLst>
                        <a:cxn ang="T48">
                          <a:pos x="T0" y="T1"/>
                        </a:cxn>
                        <a:cxn ang="T49">
                          <a:pos x="T2" y="T3"/>
                        </a:cxn>
                        <a:cxn ang="T50">
                          <a:pos x="T4" y="T5"/>
                        </a:cxn>
                        <a:cxn ang="T51">
                          <a:pos x="T6" y="T7"/>
                        </a:cxn>
                        <a:cxn ang="T52">
                          <a:pos x="T8" y="T9"/>
                        </a:cxn>
                        <a:cxn ang="T53">
                          <a:pos x="T10" y="T11"/>
                        </a:cxn>
                        <a:cxn ang="T54">
                          <a:pos x="T12" y="T13"/>
                        </a:cxn>
                        <a:cxn ang="T55">
                          <a:pos x="T14" y="T15"/>
                        </a:cxn>
                        <a:cxn ang="T56">
                          <a:pos x="T16" y="T17"/>
                        </a:cxn>
                        <a:cxn ang="T57">
                          <a:pos x="T18" y="T19"/>
                        </a:cxn>
                        <a:cxn ang="T58">
                          <a:pos x="T20" y="T21"/>
                        </a:cxn>
                        <a:cxn ang="T59">
                          <a:pos x="T22" y="T23"/>
                        </a:cxn>
                        <a:cxn ang="T60">
                          <a:pos x="T24" y="T25"/>
                        </a:cxn>
                        <a:cxn ang="T61">
                          <a:pos x="T26" y="T27"/>
                        </a:cxn>
                        <a:cxn ang="T62">
                          <a:pos x="T28" y="T29"/>
                        </a:cxn>
                        <a:cxn ang="T63">
                          <a:pos x="T30" y="T31"/>
                        </a:cxn>
                        <a:cxn ang="T64">
                          <a:pos x="T32" y="T33"/>
                        </a:cxn>
                        <a:cxn ang="T65">
                          <a:pos x="T34" y="T35"/>
                        </a:cxn>
                        <a:cxn ang="T66">
                          <a:pos x="T36" y="T37"/>
                        </a:cxn>
                        <a:cxn ang="T67">
                          <a:pos x="T38" y="T39"/>
                        </a:cxn>
                        <a:cxn ang="T68">
                          <a:pos x="T40" y="T41"/>
                        </a:cxn>
                        <a:cxn ang="T69">
                          <a:pos x="T42" y="T43"/>
                        </a:cxn>
                        <a:cxn ang="T70">
                          <a:pos x="T44" y="T45"/>
                        </a:cxn>
                        <a:cxn ang="T71">
                          <a:pos x="T46" y="T47"/>
                        </a:cxn>
                      </a:cxnLst>
                      <a:rect l="T72" t="T73" r="T74" b="T75"/>
                      <a:pathLst>
                        <a:path w="269" h="247">
                          <a:moveTo>
                            <a:pt x="119" y="247"/>
                          </a:moveTo>
                          <a:lnTo>
                            <a:pt x="88" y="243"/>
                          </a:lnTo>
                          <a:lnTo>
                            <a:pt x="62" y="236"/>
                          </a:lnTo>
                          <a:lnTo>
                            <a:pt x="41" y="225"/>
                          </a:lnTo>
                          <a:lnTo>
                            <a:pt x="26" y="212"/>
                          </a:lnTo>
                          <a:lnTo>
                            <a:pt x="15" y="199"/>
                          </a:lnTo>
                          <a:lnTo>
                            <a:pt x="8" y="188"/>
                          </a:lnTo>
                          <a:lnTo>
                            <a:pt x="2" y="178"/>
                          </a:lnTo>
                          <a:lnTo>
                            <a:pt x="0" y="171"/>
                          </a:lnTo>
                          <a:lnTo>
                            <a:pt x="0" y="167"/>
                          </a:lnTo>
                          <a:lnTo>
                            <a:pt x="0" y="0"/>
                          </a:lnTo>
                          <a:lnTo>
                            <a:pt x="269" y="2"/>
                          </a:lnTo>
                          <a:lnTo>
                            <a:pt x="269" y="165"/>
                          </a:lnTo>
                          <a:lnTo>
                            <a:pt x="262" y="180"/>
                          </a:lnTo>
                          <a:lnTo>
                            <a:pt x="254" y="195"/>
                          </a:lnTo>
                          <a:lnTo>
                            <a:pt x="249" y="206"/>
                          </a:lnTo>
                          <a:lnTo>
                            <a:pt x="245" y="210"/>
                          </a:lnTo>
                          <a:lnTo>
                            <a:pt x="230" y="223"/>
                          </a:lnTo>
                          <a:lnTo>
                            <a:pt x="208" y="232"/>
                          </a:lnTo>
                          <a:lnTo>
                            <a:pt x="184" y="240"/>
                          </a:lnTo>
                          <a:lnTo>
                            <a:pt x="160" y="243"/>
                          </a:lnTo>
                          <a:lnTo>
                            <a:pt x="139" y="247"/>
                          </a:lnTo>
                          <a:lnTo>
                            <a:pt x="125" y="247"/>
                          </a:lnTo>
                          <a:lnTo>
                            <a:pt x="119" y="247"/>
                          </a:lnTo>
                        </a:path>
                      </a:pathLst>
                    </a:cu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65" name="Freeform 208"/>
                    <p:cNvSpPr>
                      <a:spLocks/>
                    </p:cNvSpPr>
                    <p:nvPr/>
                  </p:nvSpPr>
                  <p:spPr bwMode="auto">
                    <a:xfrm>
                      <a:off x="1132" y="3114"/>
                      <a:ext cx="243" cy="247"/>
                    </a:xfrm>
                    <a:custGeom>
                      <a:avLst/>
                      <a:gdLst>
                        <a:gd name="T0" fmla="*/ 110 w 243"/>
                        <a:gd name="T1" fmla="*/ 247 h 247"/>
                        <a:gd name="T2" fmla="*/ 78 w 243"/>
                        <a:gd name="T3" fmla="*/ 242 h 247"/>
                        <a:gd name="T4" fmla="*/ 52 w 243"/>
                        <a:gd name="T5" fmla="*/ 234 h 247"/>
                        <a:gd name="T6" fmla="*/ 34 w 243"/>
                        <a:gd name="T7" fmla="*/ 223 h 247"/>
                        <a:gd name="T8" fmla="*/ 19 w 243"/>
                        <a:gd name="T9" fmla="*/ 210 h 247"/>
                        <a:gd name="T10" fmla="*/ 10 w 243"/>
                        <a:gd name="T11" fmla="*/ 197 h 247"/>
                        <a:gd name="T12" fmla="*/ 4 w 243"/>
                        <a:gd name="T13" fmla="*/ 188 h 247"/>
                        <a:gd name="T14" fmla="*/ 2 w 243"/>
                        <a:gd name="T15" fmla="*/ 180 h 247"/>
                        <a:gd name="T16" fmla="*/ 0 w 243"/>
                        <a:gd name="T17" fmla="*/ 177 h 247"/>
                        <a:gd name="T18" fmla="*/ 0 w 243"/>
                        <a:gd name="T19" fmla="*/ 0 h 247"/>
                        <a:gd name="T20" fmla="*/ 243 w 243"/>
                        <a:gd name="T21" fmla="*/ 2 h 247"/>
                        <a:gd name="T22" fmla="*/ 243 w 243"/>
                        <a:gd name="T23" fmla="*/ 158 h 247"/>
                        <a:gd name="T24" fmla="*/ 238 w 243"/>
                        <a:gd name="T25" fmla="*/ 173 h 247"/>
                        <a:gd name="T26" fmla="*/ 230 w 243"/>
                        <a:gd name="T27" fmla="*/ 188 h 247"/>
                        <a:gd name="T28" fmla="*/ 225 w 243"/>
                        <a:gd name="T29" fmla="*/ 197 h 247"/>
                        <a:gd name="T30" fmla="*/ 223 w 243"/>
                        <a:gd name="T31" fmla="*/ 201 h 247"/>
                        <a:gd name="T32" fmla="*/ 208 w 243"/>
                        <a:gd name="T33" fmla="*/ 214 h 247"/>
                        <a:gd name="T34" fmla="*/ 189 w 243"/>
                        <a:gd name="T35" fmla="*/ 225 h 247"/>
                        <a:gd name="T36" fmla="*/ 167 w 243"/>
                        <a:gd name="T37" fmla="*/ 232 h 247"/>
                        <a:gd name="T38" fmla="*/ 147 w 243"/>
                        <a:gd name="T39" fmla="*/ 240 h 247"/>
                        <a:gd name="T40" fmla="*/ 128 w 243"/>
                        <a:gd name="T41" fmla="*/ 243 h 247"/>
                        <a:gd name="T42" fmla="*/ 115 w 243"/>
                        <a:gd name="T43" fmla="*/ 245 h 247"/>
                        <a:gd name="T44" fmla="*/ 110 w 243"/>
                        <a:gd name="T45" fmla="*/ 247 h 247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w 243"/>
                        <a:gd name="T70" fmla="*/ 0 h 247"/>
                        <a:gd name="T71" fmla="*/ 243 w 243"/>
                        <a:gd name="T72" fmla="*/ 247 h 247"/>
                      </a:gdLst>
                      <a:ahLst/>
                      <a:cxnLst>
                        <a:cxn ang="T46">
                          <a:pos x="T0" y="T1"/>
                        </a:cxn>
                        <a:cxn ang="T47">
                          <a:pos x="T2" y="T3"/>
                        </a:cxn>
                        <a:cxn ang="T48">
                          <a:pos x="T4" y="T5"/>
                        </a:cxn>
                        <a:cxn ang="T49">
                          <a:pos x="T6" y="T7"/>
                        </a:cxn>
                        <a:cxn ang="T50">
                          <a:pos x="T8" y="T9"/>
                        </a:cxn>
                        <a:cxn ang="T51">
                          <a:pos x="T10" y="T11"/>
                        </a:cxn>
                        <a:cxn ang="T52">
                          <a:pos x="T12" y="T13"/>
                        </a:cxn>
                        <a:cxn ang="T53">
                          <a:pos x="T14" y="T15"/>
                        </a:cxn>
                        <a:cxn ang="T54">
                          <a:pos x="T16" y="T17"/>
                        </a:cxn>
                        <a:cxn ang="T55">
                          <a:pos x="T18" y="T19"/>
                        </a:cxn>
                        <a:cxn ang="T56">
                          <a:pos x="T20" y="T21"/>
                        </a:cxn>
                        <a:cxn ang="T57">
                          <a:pos x="T22" y="T23"/>
                        </a:cxn>
                        <a:cxn ang="T58">
                          <a:pos x="T24" y="T25"/>
                        </a:cxn>
                        <a:cxn ang="T59">
                          <a:pos x="T26" y="T27"/>
                        </a:cxn>
                        <a:cxn ang="T60">
                          <a:pos x="T28" y="T29"/>
                        </a:cxn>
                        <a:cxn ang="T61">
                          <a:pos x="T30" y="T31"/>
                        </a:cxn>
                        <a:cxn ang="T62">
                          <a:pos x="T32" y="T33"/>
                        </a:cxn>
                        <a:cxn ang="T63">
                          <a:pos x="T34" y="T35"/>
                        </a:cxn>
                        <a:cxn ang="T64">
                          <a:pos x="T36" y="T37"/>
                        </a:cxn>
                        <a:cxn ang="T65">
                          <a:pos x="T38" y="T39"/>
                        </a:cxn>
                        <a:cxn ang="T66">
                          <a:pos x="T40" y="T41"/>
                        </a:cxn>
                        <a:cxn ang="T67">
                          <a:pos x="T42" y="T43"/>
                        </a:cxn>
                        <a:cxn ang="T68">
                          <a:pos x="T44" y="T45"/>
                        </a:cxn>
                      </a:cxnLst>
                      <a:rect l="T69" t="T70" r="T71" b="T72"/>
                      <a:pathLst>
                        <a:path w="243" h="247">
                          <a:moveTo>
                            <a:pt x="110" y="247"/>
                          </a:moveTo>
                          <a:lnTo>
                            <a:pt x="78" y="242"/>
                          </a:lnTo>
                          <a:lnTo>
                            <a:pt x="52" y="234"/>
                          </a:lnTo>
                          <a:lnTo>
                            <a:pt x="34" y="223"/>
                          </a:lnTo>
                          <a:lnTo>
                            <a:pt x="19" y="210"/>
                          </a:lnTo>
                          <a:lnTo>
                            <a:pt x="10" y="197"/>
                          </a:lnTo>
                          <a:lnTo>
                            <a:pt x="4" y="188"/>
                          </a:lnTo>
                          <a:lnTo>
                            <a:pt x="2" y="180"/>
                          </a:lnTo>
                          <a:lnTo>
                            <a:pt x="0" y="177"/>
                          </a:lnTo>
                          <a:lnTo>
                            <a:pt x="0" y="0"/>
                          </a:lnTo>
                          <a:lnTo>
                            <a:pt x="243" y="2"/>
                          </a:lnTo>
                          <a:lnTo>
                            <a:pt x="243" y="158"/>
                          </a:lnTo>
                          <a:lnTo>
                            <a:pt x="238" y="173"/>
                          </a:lnTo>
                          <a:lnTo>
                            <a:pt x="230" y="188"/>
                          </a:lnTo>
                          <a:lnTo>
                            <a:pt x="225" y="197"/>
                          </a:lnTo>
                          <a:lnTo>
                            <a:pt x="223" y="201"/>
                          </a:lnTo>
                          <a:lnTo>
                            <a:pt x="208" y="214"/>
                          </a:lnTo>
                          <a:lnTo>
                            <a:pt x="189" y="225"/>
                          </a:lnTo>
                          <a:lnTo>
                            <a:pt x="167" y="232"/>
                          </a:lnTo>
                          <a:lnTo>
                            <a:pt x="147" y="240"/>
                          </a:lnTo>
                          <a:lnTo>
                            <a:pt x="128" y="243"/>
                          </a:lnTo>
                          <a:lnTo>
                            <a:pt x="115" y="245"/>
                          </a:lnTo>
                          <a:lnTo>
                            <a:pt x="110" y="247"/>
                          </a:lnTo>
                          <a:close/>
                        </a:path>
                      </a:pathLst>
                    </a:custGeom>
                    <a:solidFill>
                      <a:srgbClr val="1C1C1C"/>
                    </a:solidFill>
                    <a:ln w="0">
                      <a:solidFill>
                        <a:srgbClr val="1C1C1C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66" name="Freeform 209"/>
                    <p:cNvSpPr>
                      <a:spLocks/>
                    </p:cNvSpPr>
                    <p:nvPr/>
                  </p:nvSpPr>
                  <p:spPr bwMode="auto">
                    <a:xfrm>
                      <a:off x="1147" y="3114"/>
                      <a:ext cx="219" cy="245"/>
                    </a:xfrm>
                    <a:custGeom>
                      <a:avLst/>
                      <a:gdLst>
                        <a:gd name="T0" fmla="*/ 100 w 219"/>
                        <a:gd name="T1" fmla="*/ 245 h 245"/>
                        <a:gd name="T2" fmla="*/ 72 w 219"/>
                        <a:gd name="T3" fmla="*/ 242 h 245"/>
                        <a:gd name="T4" fmla="*/ 48 w 219"/>
                        <a:gd name="T5" fmla="*/ 234 h 245"/>
                        <a:gd name="T6" fmla="*/ 32 w 219"/>
                        <a:gd name="T7" fmla="*/ 225 h 245"/>
                        <a:gd name="T8" fmla="*/ 19 w 219"/>
                        <a:gd name="T9" fmla="*/ 214 h 245"/>
                        <a:gd name="T10" fmla="*/ 9 w 219"/>
                        <a:gd name="T11" fmla="*/ 203 h 245"/>
                        <a:gd name="T12" fmla="*/ 4 w 219"/>
                        <a:gd name="T13" fmla="*/ 193 h 245"/>
                        <a:gd name="T14" fmla="*/ 2 w 219"/>
                        <a:gd name="T15" fmla="*/ 188 h 245"/>
                        <a:gd name="T16" fmla="*/ 0 w 219"/>
                        <a:gd name="T17" fmla="*/ 186 h 245"/>
                        <a:gd name="T18" fmla="*/ 0 w 219"/>
                        <a:gd name="T19" fmla="*/ 0 h 245"/>
                        <a:gd name="T20" fmla="*/ 219 w 219"/>
                        <a:gd name="T21" fmla="*/ 2 h 245"/>
                        <a:gd name="T22" fmla="*/ 219 w 219"/>
                        <a:gd name="T23" fmla="*/ 153 h 245"/>
                        <a:gd name="T24" fmla="*/ 211 w 219"/>
                        <a:gd name="T25" fmla="*/ 165 h 245"/>
                        <a:gd name="T26" fmla="*/ 206 w 219"/>
                        <a:gd name="T27" fmla="*/ 178 h 245"/>
                        <a:gd name="T28" fmla="*/ 202 w 219"/>
                        <a:gd name="T29" fmla="*/ 188 h 245"/>
                        <a:gd name="T30" fmla="*/ 198 w 219"/>
                        <a:gd name="T31" fmla="*/ 193 h 245"/>
                        <a:gd name="T32" fmla="*/ 187 w 219"/>
                        <a:gd name="T33" fmla="*/ 204 h 245"/>
                        <a:gd name="T34" fmla="*/ 171 w 219"/>
                        <a:gd name="T35" fmla="*/ 216 h 245"/>
                        <a:gd name="T36" fmla="*/ 150 w 219"/>
                        <a:gd name="T37" fmla="*/ 225 h 245"/>
                        <a:gd name="T38" fmla="*/ 132 w 219"/>
                        <a:gd name="T39" fmla="*/ 234 h 245"/>
                        <a:gd name="T40" fmla="*/ 117 w 219"/>
                        <a:gd name="T41" fmla="*/ 240 h 245"/>
                        <a:gd name="T42" fmla="*/ 104 w 219"/>
                        <a:gd name="T43" fmla="*/ 243 h 245"/>
                        <a:gd name="T44" fmla="*/ 100 w 219"/>
                        <a:gd name="T45" fmla="*/ 245 h 245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w 219"/>
                        <a:gd name="T70" fmla="*/ 0 h 245"/>
                        <a:gd name="T71" fmla="*/ 219 w 219"/>
                        <a:gd name="T72" fmla="*/ 245 h 245"/>
                      </a:gdLst>
                      <a:ahLst/>
                      <a:cxnLst>
                        <a:cxn ang="T46">
                          <a:pos x="T0" y="T1"/>
                        </a:cxn>
                        <a:cxn ang="T47">
                          <a:pos x="T2" y="T3"/>
                        </a:cxn>
                        <a:cxn ang="T48">
                          <a:pos x="T4" y="T5"/>
                        </a:cxn>
                        <a:cxn ang="T49">
                          <a:pos x="T6" y="T7"/>
                        </a:cxn>
                        <a:cxn ang="T50">
                          <a:pos x="T8" y="T9"/>
                        </a:cxn>
                        <a:cxn ang="T51">
                          <a:pos x="T10" y="T11"/>
                        </a:cxn>
                        <a:cxn ang="T52">
                          <a:pos x="T12" y="T13"/>
                        </a:cxn>
                        <a:cxn ang="T53">
                          <a:pos x="T14" y="T15"/>
                        </a:cxn>
                        <a:cxn ang="T54">
                          <a:pos x="T16" y="T17"/>
                        </a:cxn>
                        <a:cxn ang="T55">
                          <a:pos x="T18" y="T19"/>
                        </a:cxn>
                        <a:cxn ang="T56">
                          <a:pos x="T20" y="T21"/>
                        </a:cxn>
                        <a:cxn ang="T57">
                          <a:pos x="T22" y="T23"/>
                        </a:cxn>
                        <a:cxn ang="T58">
                          <a:pos x="T24" y="T25"/>
                        </a:cxn>
                        <a:cxn ang="T59">
                          <a:pos x="T26" y="T27"/>
                        </a:cxn>
                        <a:cxn ang="T60">
                          <a:pos x="T28" y="T29"/>
                        </a:cxn>
                        <a:cxn ang="T61">
                          <a:pos x="T30" y="T31"/>
                        </a:cxn>
                        <a:cxn ang="T62">
                          <a:pos x="T32" y="T33"/>
                        </a:cxn>
                        <a:cxn ang="T63">
                          <a:pos x="T34" y="T35"/>
                        </a:cxn>
                        <a:cxn ang="T64">
                          <a:pos x="T36" y="T37"/>
                        </a:cxn>
                        <a:cxn ang="T65">
                          <a:pos x="T38" y="T39"/>
                        </a:cxn>
                        <a:cxn ang="T66">
                          <a:pos x="T40" y="T41"/>
                        </a:cxn>
                        <a:cxn ang="T67">
                          <a:pos x="T42" y="T43"/>
                        </a:cxn>
                        <a:cxn ang="T68">
                          <a:pos x="T44" y="T45"/>
                        </a:cxn>
                      </a:cxnLst>
                      <a:rect l="T69" t="T70" r="T71" b="T72"/>
                      <a:pathLst>
                        <a:path w="219" h="245">
                          <a:moveTo>
                            <a:pt x="100" y="245"/>
                          </a:moveTo>
                          <a:lnTo>
                            <a:pt x="72" y="242"/>
                          </a:lnTo>
                          <a:lnTo>
                            <a:pt x="48" y="234"/>
                          </a:lnTo>
                          <a:lnTo>
                            <a:pt x="32" y="225"/>
                          </a:lnTo>
                          <a:lnTo>
                            <a:pt x="19" y="214"/>
                          </a:lnTo>
                          <a:lnTo>
                            <a:pt x="9" y="203"/>
                          </a:lnTo>
                          <a:lnTo>
                            <a:pt x="4" y="193"/>
                          </a:lnTo>
                          <a:lnTo>
                            <a:pt x="2" y="188"/>
                          </a:lnTo>
                          <a:lnTo>
                            <a:pt x="0" y="186"/>
                          </a:lnTo>
                          <a:lnTo>
                            <a:pt x="0" y="0"/>
                          </a:lnTo>
                          <a:lnTo>
                            <a:pt x="219" y="2"/>
                          </a:lnTo>
                          <a:lnTo>
                            <a:pt x="219" y="153"/>
                          </a:lnTo>
                          <a:lnTo>
                            <a:pt x="211" y="165"/>
                          </a:lnTo>
                          <a:lnTo>
                            <a:pt x="206" y="178"/>
                          </a:lnTo>
                          <a:lnTo>
                            <a:pt x="202" y="188"/>
                          </a:lnTo>
                          <a:lnTo>
                            <a:pt x="198" y="193"/>
                          </a:lnTo>
                          <a:lnTo>
                            <a:pt x="187" y="204"/>
                          </a:lnTo>
                          <a:lnTo>
                            <a:pt x="171" y="216"/>
                          </a:lnTo>
                          <a:lnTo>
                            <a:pt x="150" y="225"/>
                          </a:lnTo>
                          <a:lnTo>
                            <a:pt x="132" y="234"/>
                          </a:lnTo>
                          <a:lnTo>
                            <a:pt x="117" y="240"/>
                          </a:lnTo>
                          <a:lnTo>
                            <a:pt x="104" y="243"/>
                          </a:lnTo>
                          <a:lnTo>
                            <a:pt x="100" y="245"/>
                          </a:lnTo>
                          <a:close/>
                        </a:path>
                      </a:pathLst>
                    </a:custGeom>
                    <a:solidFill>
                      <a:srgbClr val="393939"/>
                    </a:solidFill>
                    <a:ln w="0">
                      <a:solidFill>
                        <a:srgbClr val="393939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67" name="Freeform 211"/>
                    <p:cNvSpPr>
                      <a:spLocks/>
                    </p:cNvSpPr>
                    <p:nvPr/>
                  </p:nvSpPr>
                  <p:spPr bwMode="auto">
                    <a:xfrm>
                      <a:off x="1164" y="3114"/>
                      <a:ext cx="191" cy="245"/>
                    </a:xfrm>
                    <a:custGeom>
                      <a:avLst/>
                      <a:gdLst>
                        <a:gd name="T0" fmla="*/ 89 w 191"/>
                        <a:gd name="T1" fmla="*/ 245 h 245"/>
                        <a:gd name="T2" fmla="*/ 61 w 191"/>
                        <a:gd name="T3" fmla="*/ 242 h 245"/>
                        <a:gd name="T4" fmla="*/ 39 w 191"/>
                        <a:gd name="T5" fmla="*/ 234 h 245"/>
                        <a:gd name="T6" fmla="*/ 22 w 191"/>
                        <a:gd name="T7" fmla="*/ 223 h 245"/>
                        <a:gd name="T8" fmla="*/ 11 w 191"/>
                        <a:gd name="T9" fmla="*/ 214 h 245"/>
                        <a:gd name="T10" fmla="*/ 3 w 191"/>
                        <a:gd name="T11" fmla="*/ 203 h 245"/>
                        <a:gd name="T12" fmla="*/ 0 w 191"/>
                        <a:gd name="T13" fmla="*/ 197 h 245"/>
                        <a:gd name="T14" fmla="*/ 0 w 191"/>
                        <a:gd name="T15" fmla="*/ 193 h 245"/>
                        <a:gd name="T16" fmla="*/ 0 w 191"/>
                        <a:gd name="T17" fmla="*/ 0 h 245"/>
                        <a:gd name="T18" fmla="*/ 191 w 191"/>
                        <a:gd name="T19" fmla="*/ 2 h 245"/>
                        <a:gd name="T20" fmla="*/ 191 w 191"/>
                        <a:gd name="T21" fmla="*/ 147 h 245"/>
                        <a:gd name="T22" fmla="*/ 185 w 191"/>
                        <a:gd name="T23" fmla="*/ 158 h 245"/>
                        <a:gd name="T24" fmla="*/ 180 w 191"/>
                        <a:gd name="T25" fmla="*/ 171 h 245"/>
                        <a:gd name="T26" fmla="*/ 176 w 191"/>
                        <a:gd name="T27" fmla="*/ 180 h 245"/>
                        <a:gd name="T28" fmla="*/ 174 w 191"/>
                        <a:gd name="T29" fmla="*/ 184 h 245"/>
                        <a:gd name="T30" fmla="*/ 163 w 191"/>
                        <a:gd name="T31" fmla="*/ 195 h 245"/>
                        <a:gd name="T32" fmla="*/ 148 w 191"/>
                        <a:gd name="T33" fmla="*/ 206 h 245"/>
                        <a:gd name="T34" fmla="*/ 133 w 191"/>
                        <a:gd name="T35" fmla="*/ 217 h 245"/>
                        <a:gd name="T36" fmla="*/ 117 w 191"/>
                        <a:gd name="T37" fmla="*/ 229 h 245"/>
                        <a:gd name="T38" fmla="*/ 104 w 191"/>
                        <a:gd name="T39" fmla="*/ 238 h 245"/>
                        <a:gd name="T40" fmla="*/ 92 w 191"/>
                        <a:gd name="T41" fmla="*/ 243 h 245"/>
                        <a:gd name="T42" fmla="*/ 89 w 191"/>
                        <a:gd name="T43" fmla="*/ 245 h 245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w 191"/>
                        <a:gd name="T67" fmla="*/ 0 h 245"/>
                        <a:gd name="T68" fmla="*/ 191 w 191"/>
                        <a:gd name="T69" fmla="*/ 245 h 245"/>
                      </a:gdLst>
                      <a:ahLst/>
                      <a:cxnLst>
                        <a:cxn ang="T44">
                          <a:pos x="T0" y="T1"/>
                        </a:cxn>
                        <a:cxn ang="T45">
                          <a:pos x="T2" y="T3"/>
                        </a:cxn>
                        <a:cxn ang="T46">
                          <a:pos x="T4" y="T5"/>
                        </a:cxn>
                        <a:cxn ang="T47">
                          <a:pos x="T6" y="T7"/>
                        </a:cxn>
                        <a:cxn ang="T48">
                          <a:pos x="T8" y="T9"/>
                        </a:cxn>
                        <a:cxn ang="T49">
                          <a:pos x="T10" y="T11"/>
                        </a:cxn>
                        <a:cxn ang="T50">
                          <a:pos x="T12" y="T13"/>
                        </a:cxn>
                        <a:cxn ang="T51">
                          <a:pos x="T14" y="T15"/>
                        </a:cxn>
                        <a:cxn ang="T52">
                          <a:pos x="T16" y="T17"/>
                        </a:cxn>
                        <a:cxn ang="T53">
                          <a:pos x="T18" y="T19"/>
                        </a:cxn>
                        <a:cxn ang="T54">
                          <a:pos x="T20" y="T21"/>
                        </a:cxn>
                        <a:cxn ang="T55">
                          <a:pos x="T22" y="T23"/>
                        </a:cxn>
                        <a:cxn ang="T56">
                          <a:pos x="T24" y="T25"/>
                        </a:cxn>
                        <a:cxn ang="T57">
                          <a:pos x="T26" y="T27"/>
                        </a:cxn>
                        <a:cxn ang="T58">
                          <a:pos x="T28" y="T29"/>
                        </a:cxn>
                        <a:cxn ang="T59">
                          <a:pos x="T30" y="T31"/>
                        </a:cxn>
                        <a:cxn ang="T60">
                          <a:pos x="T32" y="T33"/>
                        </a:cxn>
                        <a:cxn ang="T61">
                          <a:pos x="T34" y="T35"/>
                        </a:cxn>
                        <a:cxn ang="T62">
                          <a:pos x="T36" y="T37"/>
                        </a:cxn>
                        <a:cxn ang="T63">
                          <a:pos x="T38" y="T39"/>
                        </a:cxn>
                        <a:cxn ang="T64">
                          <a:pos x="T40" y="T41"/>
                        </a:cxn>
                        <a:cxn ang="T65">
                          <a:pos x="T42" y="T43"/>
                        </a:cxn>
                      </a:cxnLst>
                      <a:rect l="T66" t="T67" r="T68" b="T69"/>
                      <a:pathLst>
                        <a:path w="191" h="245">
                          <a:moveTo>
                            <a:pt x="89" y="245"/>
                          </a:moveTo>
                          <a:lnTo>
                            <a:pt x="61" y="242"/>
                          </a:lnTo>
                          <a:lnTo>
                            <a:pt x="39" y="234"/>
                          </a:lnTo>
                          <a:lnTo>
                            <a:pt x="22" y="223"/>
                          </a:lnTo>
                          <a:lnTo>
                            <a:pt x="11" y="214"/>
                          </a:lnTo>
                          <a:lnTo>
                            <a:pt x="3" y="203"/>
                          </a:lnTo>
                          <a:lnTo>
                            <a:pt x="0" y="197"/>
                          </a:lnTo>
                          <a:lnTo>
                            <a:pt x="0" y="193"/>
                          </a:lnTo>
                          <a:lnTo>
                            <a:pt x="0" y="0"/>
                          </a:lnTo>
                          <a:lnTo>
                            <a:pt x="191" y="2"/>
                          </a:lnTo>
                          <a:lnTo>
                            <a:pt x="191" y="147"/>
                          </a:lnTo>
                          <a:lnTo>
                            <a:pt x="185" y="158"/>
                          </a:lnTo>
                          <a:lnTo>
                            <a:pt x="180" y="171"/>
                          </a:lnTo>
                          <a:lnTo>
                            <a:pt x="176" y="180"/>
                          </a:lnTo>
                          <a:lnTo>
                            <a:pt x="174" y="184"/>
                          </a:lnTo>
                          <a:lnTo>
                            <a:pt x="163" y="195"/>
                          </a:lnTo>
                          <a:lnTo>
                            <a:pt x="148" y="206"/>
                          </a:lnTo>
                          <a:lnTo>
                            <a:pt x="133" y="217"/>
                          </a:lnTo>
                          <a:lnTo>
                            <a:pt x="117" y="229"/>
                          </a:lnTo>
                          <a:lnTo>
                            <a:pt x="104" y="238"/>
                          </a:lnTo>
                          <a:lnTo>
                            <a:pt x="92" y="243"/>
                          </a:lnTo>
                          <a:lnTo>
                            <a:pt x="89" y="245"/>
                          </a:lnTo>
                          <a:close/>
                        </a:path>
                      </a:pathLst>
                    </a:custGeom>
                    <a:solidFill>
                      <a:srgbClr val="555555"/>
                    </a:solidFill>
                    <a:ln w="0">
                      <a:solidFill>
                        <a:srgbClr val="555555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68" name="Freeform 212"/>
                    <p:cNvSpPr>
                      <a:spLocks/>
                    </p:cNvSpPr>
                    <p:nvPr/>
                  </p:nvSpPr>
                  <p:spPr bwMode="auto">
                    <a:xfrm>
                      <a:off x="1179" y="3114"/>
                      <a:ext cx="165" cy="243"/>
                    </a:xfrm>
                    <a:custGeom>
                      <a:avLst/>
                      <a:gdLst>
                        <a:gd name="T0" fmla="*/ 79 w 165"/>
                        <a:gd name="T1" fmla="*/ 243 h 243"/>
                        <a:gd name="T2" fmla="*/ 55 w 165"/>
                        <a:gd name="T3" fmla="*/ 242 h 243"/>
                        <a:gd name="T4" fmla="*/ 35 w 165"/>
                        <a:gd name="T5" fmla="*/ 236 h 243"/>
                        <a:gd name="T6" fmla="*/ 20 w 165"/>
                        <a:gd name="T7" fmla="*/ 227 h 243"/>
                        <a:gd name="T8" fmla="*/ 11 w 165"/>
                        <a:gd name="T9" fmla="*/ 217 h 243"/>
                        <a:gd name="T10" fmla="*/ 3 w 165"/>
                        <a:gd name="T11" fmla="*/ 210 h 243"/>
                        <a:gd name="T12" fmla="*/ 1 w 165"/>
                        <a:gd name="T13" fmla="*/ 204 h 243"/>
                        <a:gd name="T14" fmla="*/ 0 w 165"/>
                        <a:gd name="T15" fmla="*/ 203 h 243"/>
                        <a:gd name="T16" fmla="*/ 0 w 165"/>
                        <a:gd name="T17" fmla="*/ 0 h 243"/>
                        <a:gd name="T18" fmla="*/ 165 w 165"/>
                        <a:gd name="T19" fmla="*/ 2 h 243"/>
                        <a:gd name="T20" fmla="*/ 165 w 165"/>
                        <a:gd name="T21" fmla="*/ 140 h 243"/>
                        <a:gd name="T22" fmla="*/ 161 w 165"/>
                        <a:gd name="T23" fmla="*/ 151 h 243"/>
                        <a:gd name="T24" fmla="*/ 155 w 165"/>
                        <a:gd name="T25" fmla="*/ 162 h 243"/>
                        <a:gd name="T26" fmla="*/ 152 w 165"/>
                        <a:gd name="T27" fmla="*/ 171 h 243"/>
                        <a:gd name="T28" fmla="*/ 152 w 165"/>
                        <a:gd name="T29" fmla="*/ 175 h 243"/>
                        <a:gd name="T30" fmla="*/ 142 w 165"/>
                        <a:gd name="T31" fmla="*/ 186 h 243"/>
                        <a:gd name="T32" fmla="*/ 129 w 165"/>
                        <a:gd name="T33" fmla="*/ 197 h 243"/>
                        <a:gd name="T34" fmla="*/ 116 w 165"/>
                        <a:gd name="T35" fmla="*/ 210 h 243"/>
                        <a:gd name="T36" fmla="*/ 103 w 165"/>
                        <a:gd name="T37" fmla="*/ 223 h 243"/>
                        <a:gd name="T38" fmla="*/ 92 w 165"/>
                        <a:gd name="T39" fmla="*/ 234 h 243"/>
                        <a:gd name="T40" fmla="*/ 83 w 165"/>
                        <a:gd name="T41" fmla="*/ 242 h 243"/>
                        <a:gd name="T42" fmla="*/ 79 w 165"/>
                        <a:gd name="T43" fmla="*/ 243 h 243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w 165"/>
                        <a:gd name="T67" fmla="*/ 0 h 243"/>
                        <a:gd name="T68" fmla="*/ 165 w 165"/>
                        <a:gd name="T69" fmla="*/ 243 h 243"/>
                      </a:gdLst>
                      <a:ahLst/>
                      <a:cxnLst>
                        <a:cxn ang="T44">
                          <a:pos x="T0" y="T1"/>
                        </a:cxn>
                        <a:cxn ang="T45">
                          <a:pos x="T2" y="T3"/>
                        </a:cxn>
                        <a:cxn ang="T46">
                          <a:pos x="T4" y="T5"/>
                        </a:cxn>
                        <a:cxn ang="T47">
                          <a:pos x="T6" y="T7"/>
                        </a:cxn>
                        <a:cxn ang="T48">
                          <a:pos x="T8" y="T9"/>
                        </a:cxn>
                        <a:cxn ang="T49">
                          <a:pos x="T10" y="T11"/>
                        </a:cxn>
                        <a:cxn ang="T50">
                          <a:pos x="T12" y="T13"/>
                        </a:cxn>
                        <a:cxn ang="T51">
                          <a:pos x="T14" y="T15"/>
                        </a:cxn>
                        <a:cxn ang="T52">
                          <a:pos x="T16" y="T17"/>
                        </a:cxn>
                        <a:cxn ang="T53">
                          <a:pos x="T18" y="T19"/>
                        </a:cxn>
                        <a:cxn ang="T54">
                          <a:pos x="T20" y="T21"/>
                        </a:cxn>
                        <a:cxn ang="T55">
                          <a:pos x="T22" y="T23"/>
                        </a:cxn>
                        <a:cxn ang="T56">
                          <a:pos x="T24" y="T25"/>
                        </a:cxn>
                        <a:cxn ang="T57">
                          <a:pos x="T26" y="T27"/>
                        </a:cxn>
                        <a:cxn ang="T58">
                          <a:pos x="T28" y="T29"/>
                        </a:cxn>
                        <a:cxn ang="T59">
                          <a:pos x="T30" y="T31"/>
                        </a:cxn>
                        <a:cxn ang="T60">
                          <a:pos x="T32" y="T33"/>
                        </a:cxn>
                        <a:cxn ang="T61">
                          <a:pos x="T34" y="T35"/>
                        </a:cxn>
                        <a:cxn ang="T62">
                          <a:pos x="T36" y="T37"/>
                        </a:cxn>
                        <a:cxn ang="T63">
                          <a:pos x="T38" y="T39"/>
                        </a:cxn>
                        <a:cxn ang="T64">
                          <a:pos x="T40" y="T41"/>
                        </a:cxn>
                        <a:cxn ang="T65">
                          <a:pos x="T42" y="T43"/>
                        </a:cxn>
                      </a:cxnLst>
                      <a:rect l="T66" t="T67" r="T68" b="T69"/>
                      <a:pathLst>
                        <a:path w="165" h="243">
                          <a:moveTo>
                            <a:pt x="79" y="243"/>
                          </a:moveTo>
                          <a:lnTo>
                            <a:pt x="55" y="242"/>
                          </a:lnTo>
                          <a:lnTo>
                            <a:pt x="35" y="236"/>
                          </a:lnTo>
                          <a:lnTo>
                            <a:pt x="20" y="227"/>
                          </a:lnTo>
                          <a:lnTo>
                            <a:pt x="11" y="217"/>
                          </a:lnTo>
                          <a:lnTo>
                            <a:pt x="3" y="210"/>
                          </a:lnTo>
                          <a:lnTo>
                            <a:pt x="1" y="204"/>
                          </a:lnTo>
                          <a:lnTo>
                            <a:pt x="0" y="203"/>
                          </a:lnTo>
                          <a:lnTo>
                            <a:pt x="0" y="0"/>
                          </a:lnTo>
                          <a:lnTo>
                            <a:pt x="165" y="2"/>
                          </a:lnTo>
                          <a:lnTo>
                            <a:pt x="165" y="140"/>
                          </a:lnTo>
                          <a:lnTo>
                            <a:pt x="161" y="151"/>
                          </a:lnTo>
                          <a:lnTo>
                            <a:pt x="155" y="162"/>
                          </a:lnTo>
                          <a:lnTo>
                            <a:pt x="152" y="171"/>
                          </a:lnTo>
                          <a:lnTo>
                            <a:pt x="152" y="175"/>
                          </a:lnTo>
                          <a:lnTo>
                            <a:pt x="142" y="186"/>
                          </a:lnTo>
                          <a:lnTo>
                            <a:pt x="129" y="197"/>
                          </a:lnTo>
                          <a:lnTo>
                            <a:pt x="116" y="210"/>
                          </a:lnTo>
                          <a:lnTo>
                            <a:pt x="103" y="223"/>
                          </a:lnTo>
                          <a:lnTo>
                            <a:pt x="92" y="234"/>
                          </a:lnTo>
                          <a:lnTo>
                            <a:pt x="83" y="242"/>
                          </a:lnTo>
                          <a:lnTo>
                            <a:pt x="79" y="243"/>
                          </a:lnTo>
                          <a:close/>
                        </a:path>
                      </a:pathLst>
                    </a:custGeom>
                    <a:solidFill>
                      <a:srgbClr val="717171"/>
                    </a:solidFill>
                    <a:ln w="0">
                      <a:solidFill>
                        <a:srgbClr val="71717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69" name="Freeform 213"/>
                    <p:cNvSpPr>
                      <a:spLocks/>
                    </p:cNvSpPr>
                    <p:nvPr/>
                  </p:nvSpPr>
                  <p:spPr bwMode="auto">
                    <a:xfrm>
                      <a:off x="1193" y="3116"/>
                      <a:ext cx="139" cy="241"/>
                    </a:xfrm>
                    <a:custGeom>
                      <a:avLst/>
                      <a:gdLst>
                        <a:gd name="T0" fmla="*/ 73 w 139"/>
                        <a:gd name="T1" fmla="*/ 241 h 241"/>
                        <a:gd name="T2" fmla="*/ 47 w 139"/>
                        <a:gd name="T3" fmla="*/ 240 h 241"/>
                        <a:gd name="T4" fmla="*/ 28 w 139"/>
                        <a:gd name="T5" fmla="*/ 232 h 241"/>
                        <a:gd name="T6" fmla="*/ 15 w 139"/>
                        <a:gd name="T7" fmla="*/ 225 h 241"/>
                        <a:gd name="T8" fmla="*/ 8 w 139"/>
                        <a:gd name="T9" fmla="*/ 217 h 241"/>
                        <a:gd name="T10" fmla="*/ 2 w 139"/>
                        <a:gd name="T11" fmla="*/ 210 h 241"/>
                        <a:gd name="T12" fmla="*/ 0 w 139"/>
                        <a:gd name="T13" fmla="*/ 208 h 241"/>
                        <a:gd name="T14" fmla="*/ 0 w 139"/>
                        <a:gd name="T15" fmla="*/ 0 h 241"/>
                        <a:gd name="T16" fmla="*/ 139 w 139"/>
                        <a:gd name="T17" fmla="*/ 0 h 241"/>
                        <a:gd name="T18" fmla="*/ 139 w 139"/>
                        <a:gd name="T19" fmla="*/ 132 h 241"/>
                        <a:gd name="T20" fmla="*/ 136 w 139"/>
                        <a:gd name="T21" fmla="*/ 141 h 241"/>
                        <a:gd name="T22" fmla="*/ 132 w 139"/>
                        <a:gd name="T23" fmla="*/ 152 h 241"/>
                        <a:gd name="T24" fmla="*/ 130 w 139"/>
                        <a:gd name="T25" fmla="*/ 162 h 241"/>
                        <a:gd name="T26" fmla="*/ 128 w 139"/>
                        <a:gd name="T27" fmla="*/ 165 h 241"/>
                        <a:gd name="T28" fmla="*/ 121 w 139"/>
                        <a:gd name="T29" fmla="*/ 175 h 241"/>
                        <a:gd name="T30" fmla="*/ 112 w 139"/>
                        <a:gd name="T31" fmla="*/ 188 h 241"/>
                        <a:gd name="T32" fmla="*/ 101 w 139"/>
                        <a:gd name="T33" fmla="*/ 202 h 241"/>
                        <a:gd name="T34" fmla="*/ 89 w 139"/>
                        <a:gd name="T35" fmla="*/ 215 h 241"/>
                        <a:gd name="T36" fmla="*/ 82 w 139"/>
                        <a:gd name="T37" fmla="*/ 228 h 241"/>
                        <a:gd name="T38" fmla="*/ 75 w 139"/>
                        <a:gd name="T39" fmla="*/ 238 h 241"/>
                        <a:gd name="T40" fmla="*/ 73 w 139"/>
                        <a:gd name="T41" fmla="*/ 241 h 241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w 139"/>
                        <a:gd name="T64" fmla="*/ 0 h 241"/>
                        <a:gd name="T65" fmla="*/ 139 w 139"/>
                        <a:gd name="T66" fmla="*/ 241 h 241"/>
                      </a:gdLst>
                      <a:ahLst/>
                      <a:cxnLst>
                        <a:cxn ang="T42">
                          <a:pos x="T0" y="T1"/>
                        </a:cxn>
                        <a:cxn ang="T43">
                          <a:pos x="T2" y="T3"/>
                        </a:cxn>
                        <a:cxn ang="T44">
                          <a:pos x="T4" y="T5"/>
                        </a:cxn>
                        <a:cxn ang="T45">
                          <a:pos x="T6" y="T7"/>
                        </a:cxn>
                        <a:cxn ang="T46">
                          <a:pos x="T8" y="T9"/>
                        </a:cxn>
                        <a:cxn ang="T47">
                          <a:pos x="T10" y="T11"/>
                        </a:cxn>
                        <a:cxn ang="T48">
                          <a:pos x="T12" y="T13"/>
                        </a:cxn>
                        <a:cxn ang="T49">
                          <a:pos x="T14" y="T15"/>
                        </a:cxn>
                        <a:cxn ang="T50">
                          <a:pos x="T16" y="T17"/>
                        </a:cxn>
                        <a:cxn ang="T51">
                          <a:pos x="T18" y="T19"/>
                        </a:cxn>
                        <a:cxn ang="T52">
                          <a:pos x="T20" y="T21"/>
                        </a:cxn>
                        <a:cxn ang="T53">
                          <a:pos x="T22" y="T23"/>
                        </a:cxn>
                        <a:cxn ang="T54">
                          <a:pos x="T24" y="T25"/>
                        </a:cxn>
                        <a:cxn ang="T55">
                          <a:pos x="T26" y="T27"/>
                        </a:cxn>
                        <a:cxn ang="T56">
                          <a:pos x="T28" y="T29"/>
                        </a:cxn>
                        <a:cxn ang="T57">
                          <a:pos x="T30" y="T31"/>
                        </a:cxn>
                        <a:cxn ang="T58">
                          <a:pos x="T32" y="T33"/>
                        </a:cxn>
                        <a:cxn ang="T59">
                          <a:pos x="T34" y="T35"/>
                        </a:cxn>
                        <a:cxn ang="T60">
                          <a:pos x="T36" y="T37"/>
                        </a:cxn>
                        <a:cxn ang="T61">
                          <a:pos x="T38" y="T39"/>
                        </a:cxn>
                        <a:cxn ang="T62">
                          <a:pos x="T40" y="T41"/>
                        </a:cxn>
                      </a:cxnLst>
                      <a:rect l="T63" t="T64" r="T65" b="T66"/>
                      <a:pathLst>
                        <a:path w="139" h="241">
                          <a:moveTo>
                            <a:pt x="73" y="241"/>
                          </a:moveTo>
                          <a:lnTo>
                            <a:pt x="47" y="240"/>
                          </a:lnTo>
                          <a:lnTo>
                            <a:pt x="28" y="232"/>
                          </a:lnTo>
                          <a:lnTo>
                            <a:pt x="15" y="225"/>
                          </a:lnTo>
                          <a:lnTo>
                            <a:pt x="8" y="217"/>
                          </a:lnTo>
                          <a:lnTo>
                            <a:pt x="2" y="210"/>
                          </a:lnTo>
                          <a:lnTo>
                            <a:pt x="0" y="208"/>
                          </a:lnTo>
                          <a:lnTo>
                            <a:pt x="0" y="0"/>
                          </a:lnTo>
                          <a:lnTo>
                            <a:pt x="139" y="0"/>
                          </a:lnTo>
                          <a:lnTo>
                            <a:pt x="139" y="132"/>
                          </a:lnTo>
                          <a:lnTo>
                            <a:pt x="136" y="141"/>
                          </a:lnTo>
                          <a:lnTo>
                            <a:pt x="132" y="152"/>
                          </a:lnTo>
                          <a:lnTo>
                            <a:pt x="130" y="162"/>
                          </a:lnTo>
                          <a:lnTo>
                            <a:pt x="128" y="165"/>
                          </a:lnTo>
                          <a:lnTo>
                            <a:pt x="121" y="175"/>
                          </a:lnTo>
                          <a:lnTo>
                            <a:pt x="112" y="188"/>
                          </a:lnTo>
                          <a:lnTo>
                            <a:pt x="101" y="202"/>
                          </a:lnTo>
                          <a:lnTo>
                            <a:pt x="89" y="215"/>
                          </a:lnTo>
                          <a:lnTo>
                            <a:pt x="82" y="228"/>
                          </a:lnTo>
                          <a:lnTo>
                            <a:pt x="75" y="238"/>
                          </a:lnTo>
                          <a:lnTo>
                            <a:pt x="73" y="241"/>
                          </a:lnTo>
                          <a:close/>
                        </a:path>
                      </a:pathLst>
                    </a:custGeom>
                    <a:solidFill>
                      <a:srgbClr val="8E8E8E"/>
                    </a:solidFill>
                    <a:ln w="0">
                      <a:solidFill>
                        <a:srgbClr val="8E8E8E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70" name="Freeform 214"/>
                    <p:cNvSpPr>
                      <a:spLocks/>
                    </p:cNvSpPr>
                    <p:nvPr/>
                  </p:nvSpPr>
                  <p:spPr bwMode="auto">
                    <a:xfrm>
                      <a:off x="1210" y="3116"/>
                      <a:ext cx="111" cy="240"/>
                    </a:xfrm>
                    <a:custGeom>
                      <a:avLst/>
                      <a:gdLst>
                        <a:gd name="T0" fmla="*/ 61 w 111"/>
                        <a:gd name="T1" fmla="*/ 240 h 240"/>
                        <a:gd name="T2" fmla="*/ 37 w 111"/>
                        <a:gd name="T3" fmla="*/ 238 h 240"/>
                        <a:gd name="T4" fmla="*/ 19 w 111"/>
                        <a:gd name="T5" fmla="*/ 232 h 240"/>
                        <a:gd name="T6" fmla="*/ 8 w 111"/>
                        <a:gd name="T7" fmla="*/ 225 h 240"/>
                        <a:gd name="T8" fmla="*/ 2 w 111"/>
                        <a:gd name="T9" fmla="*/ 219 h 240"/>
                        <a:gd name="T10" fmla="*/ 0 w 111"/>
                        <a:gd name="T11" fmla="*/ 217 h 240"/>
                        <a:gd name="T12" fmla="*/ 0 w 111"/>
                        <a:gd name="T13" fmla="*/ 0 h 240"/>
                        <a:gd name="T14" fmla="*/ 111 w 111"/>
                        <a:gd name="T15" fmla="*/ 0 h 240"/>
                        <a:gd name="T16" fmla="*/ 111 w 111"/>
                        <a:gd name="T17" fmla="*/ 125 h 240"/>
                        <a:gd name="T18" fmla="*/ 110 w 111"/>
                        <a:gd name="T19" fmla="*/ 134 h 240"/>
                        <a:gd name="T20" fmla="*/ 106 w 111"/>
                        <a:gd name="T21" fmla="*/ 143 h 240"/>
                        <a:gd name="T22" fmla="*/ 104 w 111"/>
                        <a:gd name="T23" fmla="*/ 152 h 240"/>
                        <a:gd name="T24" fmla="*/ 104 w 111"/>
                        <a:gd name="T25" fmla="*/ 156 h 240"/>
                        <a:gd name="T26" fmla="*/ 98 w 111"/>
                        <a:gd name="T27" fmla="*/ 165 h 240"/>
                        <a:gd name="T28" fmla="*/ 91 w 111"/>
                        <a:gd name="T29" fmla="*/ 178 h 240"/>
                        <a:gd name="T30" fmla="*/ 84 w 111"/>
                        <a:gd name="T31" fmla="*/ 195 h 240"/>
                        <a:gd name="T32" fmla="*/ 74 w 111"/>
                        <a:gd name="T33" fmla="*/ 212 h 240"/>
                        <a:gd name="T34" fmla="*/ 67 w 111"/>
                        <a:gd name="T35" fmla="*/ 227 h 240"/>
                        <a:gd name="T36" fmla="*/ 63 w 111"/>
                        <a:gd name="T37" fmla="*/ 236 h 240"/>
                        <a:gd name="T38" fmla="*/ 61 w 111"/>
                        <a:gd name="T39" fmla="*/ 240 h 240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w 111"/>
                        <a:gd name="T61" fmla="*/ 0 h 240"/>
                        <a:gd name="T62" fmla="*/ 111 w 111"/>
                        <a:gd name="T63" fmla="*/ 240 h 240"/>
                      </a:gdLst>
                      <a:ahLst/>
                      <a:cxnLst>
                        <a:cxn ang="T40">
                          <a:pos x="T0" y="T1"/>
                        </a:cxn>
                        <a:cxn ang="T41">
                          <a:pos x="T2" y="T3"/>
                        </a:cxn>
                        <a:cxn ang="T42">
                          <a:pos x="T4" y="T5"/>
                        </a:cxn>
                        <a:cxn ang="T43">
                          <a:pos x="T6" y="T7"/>
                        </a:cxn>
                        <a:cxn ang="T44">
                          <a:pos x="T8" y="T9"/>
                        </a:cxn>
                        <a:cxn ang="T45">
                          <a:pos x="T10" y="T11"/>
                        </a:cxn>
                        <a:cxn ang="T46">
                          <a:pos x="T12" y="T13"/>
                        </a:cxn>
                        <a:cxn ang="T47">
                          <a:pos x="T14" y="T15"/>
                        </a:cxn>
                        <a:cxn ang="T48">
                          <a:pos x="T16" y="T17"/>
                        </a:cxn>
                        <a:cxn ang="T49">
                          <a:pos x="T18" y="T19"/>
                        </a:cxn>
                        <a:cxn ang="T50">
                          <a:pos x="T20" y="T21"/>
                        </a:cxn>
                        <a:cxn ang="T51">
                          <a:pos x="T22" y="T23"/>
                        </a:cxn>
                        <a:cxn ang="T52">
                          <a:pos x="T24" y="T25"/>
                        </a:cxn>
                        <a:cxn ang="T53">
                          <a:pos x="T26" y="T27"/>
                        </a:cxn>
                        <a:cxn ang="T54">
                          <a:pos x="T28" y="T29"/>
                        </a:cxn>
                        <a:cxn ang="T55">
                          <a:pos x="T30" y="T31"/>
                        </a:cxn>
                        <a:cxn ang="T56">
                          <a:pos x="T32" y="T33"/>
                        </a:cxn>
                        <a:cxn ang="T57">
                          <a:pos x="T34" y="T35"/>
                        </a:cxn>
                        <a:cxn ang="T58">
                          <a:pos x="T36" y="T37"/>
                        </a:cxn>
                        <a:cxn ang="T59">
                          <a:pos x="T38" y="T39"/>
                        </a:cxn>
                      </a:cxnLst>
                      <a:rect l="T60" t="T61" r="T62" b="T63"/>
                      <a:pathLst>
                        <a:path w="111" h="240">
                          <a:moveTo>
                            <a:pt x="61" y="240"/>
                          </a:moveTo>
                          <a:lnTo>
                            <a:pt x="37" y="238"/>
                          </a:lnTo>
                          <a:lnTo>
                            <a:pt x="19" y="232"/>
                          </a:lnTo>
                          <a:lnTo>
                            <a:pt x="8" y="225"/>
                          </a:lnTo>
                          <a:lnTo>
                            <a:pt x="2" y="219"/>
                          </a:lnTo>
                          <a:lnTo>
                            <a:pt x="0" y="217"/>
                          </a:lnTo>
                          <a:lnTo>
                            <a:pt x="0" y="0"/>
                          </a:lnTo>
                          <a:lnTo>
                            <a:pt x="111" y="0"/>
                          </a:lnTo>
                          <a:lnTo>
                            <a:pt x="111" y="125"/>
                          </a:lnTo>
                          <a:lnTo>
                            <a:pt x="110" y="134"/>
                          </a:lnTo>
                          <a:lnTo>
                            <a:pt x="106" y="143"/>
                          </a:lnTo>
                          <a:lnTo>
                            <a:pt x="104" y="152"/>
                          </a:lnTo>
                          <a:lnTo>
                            <a:pt x="104" y="156"/>
                          </a:lnTo>
                          <a:lnTo>
                            <a:pt x="98" y="165"/>
                          </a:lnTo>
                          <a:lnTo>
                            <a:pt x="91" y="178"/>
                          </a:lnTo>
                          <a:lnTo>
                            <a:pt x="84" y="195"/>
                          </a:lnTo>
                          <a:lnTo>
                            <a:pt x="74" y="212"/>
                          </a:lnTo>
                          <a:lnTo>
                            <a:pt x="67" y="227"/>
                          </a:lnTo>
                          <a:lnTo>
                            <a:pt x="63" y="236"/>
                          </a:lnTo>
                          <a:lnTo>
                            <a:pt x="61" y="240"/>
                          </a:lnTo>
                          <a:close/>
                        </a:path>
                      </a:pathLst>
                    </a:custGeom>
                    <a:solidFill>
                      <a:srgbClr val="AAAAAA"/>
                    </a:solidFill>
                    <a:ln w="0">
                      <a:solidFill>
                        <a:srgbClr val="AAAAAA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71" name="Freeform 215"/>
                    <p:cNvSpPr>
                      <a:spLocks/>
                    </p:cNvSpPr>
                    <p:nvPr/>
                  </p:nvSpPr>
                  <p:spPr bwMode="auto">
                    <a:xfrm>
                      <a:off x="1225" y="3116"/>
                      <a:ext cx="85" cy="240"/>
                    </a:xfrm>
                    <a:custGeom>
                      <a:avLst/>
                      <a:gdLst>
                        <a:gd name="T0" fmla="*/ 52 w 85"/>
                        <a:gd name="T1" fmla="*/ 240 h 240"/>
                        <a:gd name="T2" fmla="*/ 31 w 85"/>
                        <a:gd name="T3" fmla="*/ 240 h 240"/>
                        <a:gd name="T4" fmla="*/ 17 w 85"/>
                        <a:gd name="T5" fmla="*/ 236 h 240"/>
                        <a:gd name="T6" fmla="*/ 7 w 85"/>
                        <a:gd name="T7" fmla="*/ 230 h 240"/>
                        <a:gd name="T8" fmla="*/ 2 w 85"/>
                        <a:gd name="T9" fmla="*/ 227 h 240"/>
                        <a:gd name="T10" fmla="*/ 0 w 85"/>
                        <a:gd name="T11" fmla="*/ 225 h 240"/>
                        <a:gd name="T12" fmla="*/ 0 w 85"/>
                        <a:gd name="T13" fmla="*/ 0 h 240"/>
                        <a:gd name="T14" fmla="*/ 85 w 85"/>
                        <a:gd name="T15" fmla="*/ 0 h 240"/>
                        <a:gd name="T16" fmla="*/ 85 w 85"/>
                        <a:gd name="T17" fmla="*/ 119 h 240"/>
                        <a:gd name="T18" fmla="*/ 85 w 85"/>
                        <a:gd name="T19" fmla="*/ 123 h 240"/>
                        <a:gd name="T20" fmla="*/ 83 w 85"/>
                        <a:gd name="T21" fmla="*/ 126 h 240"/>
                        <a:gd name="T22" fmla="*/ 83 w 85"/>
                        <a:gd name="T23" fmla="*/ 132 h 240"/>
                        <a:gd name="T24" fmla="*/ 82 w 85"/>
                        <a:gd name="T25" fmla="*/ 138 h 240"/>
                        <a:gd name="T26" fmla="*/ 82 w 85"/>
                        <a:gd name="T27" fmla="*/ 143 h 240"/>
                        <a:gd name="T28" fmla="*/ 80 w 85"/>
                        <a:gd name="T29" fmla="*/ 147 h 240"/>
                        <a:gd name="T30" fmla="*/ 80 w 85"/>
                        <a:gd name="T31" fmla="*/ 147 h 240"/>
                        <a:gd name="T32" fmla="*/ 76 w 85"/>
                        <a:gd name="T33" fmla="*/ 156 h 240"/>
                        <a:gd name="T34" fmla="*/ 72 w 85"/>
                        <a:gd name="T35" fmla="*/ 169 h 240"/>
                        <a:gd name="T36" fmla="*/ 67 w 85"/>
                        <a:gd name="T37" fmla="*/ 188 h 240"/>
                        <a:gd name="T38" fmla="*/ 61 w 85"/>
                        <a:gd name="T39" fmla="*/ 206 h 240"/>
                        <a:gd name="T40" fmla="*/ 56 w 85"/>
                        <a:gd name="T41" fmla="*/ 223 h 240"/>
                        <a:gd name="T42" fmla="*/ 54 w 85"/>
                        <a:gd name="T43" fmla="*/ 234 h 240"/>
                        <a:gd name="T44" fmla="*/ 52 w 85"/>
                        <a:gd name="T45" fmla="*/ 240 h 240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w 85"/>
                        <a:gd name="T70" fmla="*/ 0 h 240"/>
                        <a:gd name="T71" fmla="*/ 85 w 85"/>
                        <a:gd name="T72" fmla="*/ 240 h 240"/>
                      </a:gdLst>
                      <a:ahLst/>
                      <a:cxnLst>
                        <a:cxn ang="T46">
                          <a:pos x="T0" y="T1"/>
                        </a:cxn>
                        <a:cxn ang="T47">
                          <a:pos x="T2" y="T3"/>
                        </a:cxn>
                        <a:cxn ang="T48">
                          <a:pos x="T4" y="T5"/>
                        </a:cxn>
                        <a:cxn ang="T49">
                          <a:pos x="T6" y="T7"/>
                        </a:cxn>
                        <a:cxn ang="T50">
                          <a:pos x="T8" y="T9"/>
                        </a:cxn>
                        <a:cxn ang="T51">
                          <a:pos x="T10" y="T11"/>
                        </a:cxn>
                        <a:cxn ang="T52">
                          <a:pos x="T12" y="T13"/>
                        </a:cxn>
                        <a:cxn ang="T53">
                          <a:pos x="T14" y="T15"/>
                        </a:cxn>
                        <a:cxn ang="T54">
                          <a:pos x="T16" y="T17"/>
                        </a:cxn>
                        <a:cxn ang="T55">
                          <a:pos x="T18" y="T19"/>
                        </a:cxn>
                        <a:cxn ang="T56">
                          <a:pos x="T20" y="T21"/>
                        </a:cxn>
                        <a:cxn ang="T57">
                          <a:pos x="T22" y="T23"/>
                        </a:cxn>
                        <a:cxn ang="T58">
                          <a:pos x="T24" y="T25"/>
                        </a:cxn>
                        <a:cxn ang="T59">
                          <a:pos x="T26" y="T27"/>
                        </a:cxn>
                        <a:cxn ang="T60">
                          <a:pos x="T28" y="T29"/>
                        </a:cxn>
                        <a:cxn ang="T61">
                          <a:pos x="T30" y="T31"/>
                        </a:cxn>
                        <a:cxn ang="T62">
                          <a:pos x="T32" y="T33"/>
                        </a:cxn>
                        <a:cxn ang="T63">
                          <a:pos x="T34" y="T35"/>
                        </a:cxn>
                        <a:cxn ang="T64">
                          <a:pos x="T36" y="T37"/>
                        </a:cxn>
                        <a:cxn ang="T65">
                          <a:pos x="T38" y="T39"/>
                        </a:cxn>
                        <a:cxn ang="T66">
                          <a:pos x="T40" y="T41"/>
                        </a:cxn>
                        <a:cxn ang="T67">
                          <a:pos x="T42" y="T43"/>
                        </a:cxn>
                        <a:cxn ang="T68">
                          <a:pos x="T44" y="T45"/>
                        </a:cxn>
                      </a:cxnLst>
                      <a:rect l="T69" t="T70" r="T71" b="T72"/>
                      <a:pathLst>
                        <a:path w="85" h="240">
                          <a:moveTo>
                            <a:pt x="52" y="240"/>
                          </a:moveTo>
                          <a:lnTo>
                            <a:pt x="31" y="240"/>
                          </a:lnTo>
                          <a:lnTo>
                            <a:pt x="17" y="236"/>
                          </a:lnTo>
                          <a:lnTo>
                            <a:pt x="7" y="230"/>
                          </a:lnTo>
                          <a:lnTo>
                            <a:pt x="2" y="227"/>
                          </a:lnTo>
                          <a:lnTo>
                            <a:pt x="0" y="225"/>
                          </a:lnTo>
                          <a:lnTo>
                            <a:pt x="0" y="0"/>
                          </a:lnTo>
                          <a:lnTo>
                            <a:pt x="85" y="0"/>
                          </a:lnTo>
                          <a:lnTo>
                            <a:pt x="85" y="119"/>
                          </a:lnTo>
                          <a:lnTo>
                            <a:pt x="85" y="123"/>
                          </a:lnTo>
                          <a:lnTo>
                            <a:pt x="83" y="126"/>
                          </a:lnTo>
                          <a:lnTo>
                            <a:pt x="83" y="132"/>
                          </a:lnTo>
                          <a:lnTo>
                            <a:pt x="82" y="138"/>
                          </a:lnTo>
                          <a:lnTo>
                            <a:pt x="82" y="143"/>
                          </a:lnTo>
                          <a:lnTo>
                            <a:pt x="80" y="147"/>
                          </a:lnTo>
                          <a:lnTo>
                            <a:pt x="76" y="156"/>
                          </a:lnTo>
                          <a:lnTo>
                            <a:pt x="72" y="169"/>
                          </a:lnTo>
                          <a:lnTo>
                            <a:pt x="67" y="188"/>
                          </a:lnTo>
                          <a:lnTo>
                            <a:pt x="61" y="206"/>
                          </a:lnTo>
                          <a:lnTo>
                            <a:pt x="56" y="223"/>
                          </a:lnTo>
                          <a:lnTo>
                            <a:pt x="54" y="234"/>
                          </a:lnTo>
                          <a:lnTo>
                            <a:pt x="52" y="240"/>
                          </a:lnTo>
                          <a:close/>
                        </a:path>
                      </a:pathLst>
                    </a:custGeom>
                    <a:solidFill>
                      <a:srgbClr val="C6C6C6"/>
                    </a:solidFill>
                    <a:ln w="0">
                      <a:solidFill>
                        <a:srgbClr val="C6C6C6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72" name="Freeform 216"/>
                    <p:cNvSpPr>
                      <a:spLocks/>
                    </p:cNvSpPr>
                    <p:nvPr/>
                  </p:nvSpPr>
                  <p:spPr bwMode="auto">
                    <a:xfrm>
                      <a:off x="1240" y="3116"/>
                      <a:ext cx="59" cy="240"/>
                    </a:xfrm>
                    <a:custGeom>
                      <a:avLst/>
                      <a:gdLst>
                        <a:gd name="T0" fmla="*/ 42 w 59"/>
                        <a:gd name="T1" fmla="*/ 238 h 240"/>
                        <a:gd name="T2" fmla="*/ 24 w 59"/>
                        <a:gd name="T3" fmla="*/ 240 h 240"/>
                        <a:gd name="T4" fmla="*/ 11 w 59"/>
                        <a:gd name="T5" fmla="*/ 238 h 240"/>
                        <a:gd name="T6" fmla="*/ 3 w 59"/>
                        <a:gd name="T7" fmla="*/ 234 h 240"/>
                        <a:gd name="T8" fmla="*/ 0 w 59"/>
                        <a:gd name="T9" fmla="*/ 234 h 240"/>
                        <a:gd name="T10" fmla="*/ 0 w 59"/>
                        <a:gd name="T11" fmla="*/ 0 h 240"/>
                        <a:gd name="T12" fmla="*/ 59 w 59"/>
                        <a:gd name="T13" fmla="*/ 0 h 240"/>
                        <a:gd name="T14" fmla="*/ 59 w 59"/>
                        <a:gd name="T15" fmla="*/ 113 h 240"/>
                        <a:gd name="T16" fmla="*/ 59 w 59"/>
                        <a:gd name="T17" fmla="*/ 115 h 240"/>
                        <a:gd name="T18" fmla="*/ 59 w 59"/>
                        <a:gd name="T19" fmla="*/ 119 h 240"/>
                        <a:gd name="T20" fmla="*/ 59 w 59"/>
                        <a:gd name="T21" fmla="*/ 125 h 240"/>
                        <a:gd name="T22" fmla="*/ 57 w 59"/>
                        <a:gd name="T23" fmla="*/ 130 h 240"/>
                        <a:gd name="T24" fmla="*/ 57 w 59"/>
                        <a:gd name="T25" fmla="*/ 134 h 240"/>
                        <a:gd name="T26" fmla="*/ 57 w 59"/>
                        <a:gd name="T27" fmla="*/ 138 h 240"/>
                        <a:gd name="T28" fmla="*/ 57 w 59"/>
                        <a:gd name="T29" fmla="*/ 139 h 240"/>
                        <a:gd name="T30" fmla="*/ 55 w 59"/>
                        <a:gd name="T31" fmla="*/ 147 h 240"/>
                        <a:gd name="T32" fmla="*/ 54 w 59"/>
                        <a:gd name="T33" fmla="*/ 160 h 240"/>
                        <a:gd name="T34" fmla="*/ 50 w 59"/>
                        <a:gd name="T35" fmla="*/ 180 h 240"/>
                        <a:gd name="T36" fmla="*/ 48 w 59"/>
                        <a:gd name="T37" fmla="*/ 201 h 240"/>
                        <a:gd name="T38" fmla="*/ 44 w 59"/>
                        <a:gd name="T39" fmla="*/ 219 h 240"/>
                        <a:gd name="T40" fmla="*/ 44 w 59"/>
                        <a:gd name="T41" fmla="*/ 234 h 240"/>
                        <a:gd name="T42" fmla="*/ 42 w 59"/>
                        <a:gd name="T43" fmla="*/ 238 h 240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w 59"/>
                        <a:gd name="T67" fmla="*/ 0 h 240"/>
                        <a:gd name="T68" fmla="*/ 59 w 59"/>
                        <a:gd name="T69" fmla="*/ 240 h 240"/>
                      </a:gdLst>
                      <a:ahLst/>
                      <a:cxnLst>
                        <a:cxn ang="T44">
                          <a:pos x="T0" y="T1"/>
                        </a:cxn>
                        <a:cxn ang="T45">
                          <a:pos x="T2" y="T3"/>
                        </a:cxn>
                        <a:cxn ang="T46">
                          <a:pos x="T4" y="T5"/>
                        </a:cxn>
                        <a:cxn ang="T47">
                          <a:pos x="T6" y="T7"/>
                        </a:cxn>
                        <a:cxn ang="T48">
                          <a:pos x="T8" y="T9"/>
                        </a:cxn>
                        <a:cxn ang="T49">
                          <a:pos x="T10" y="T11"/>
                        </a:cxn>
                        <a:cxn ang="T50">
                          <a:pos x="T12" y="T13"/>
                        </a:cxn>
                        <a:cxn ang="T51">
                          <a:pos x="T14" y="T15"/>
                        </a:cxn>
                        <a:cxn ang="T52">
                          <a:pos x="T16" y="T17"/>
                        </a:cxn>
                        <a:cxn ang="T53">
                          <a:pos x="T18" y="T19"/>
                        </a:cxn>
                        <a:cxn ang="T54">
                          <a:pos x="T20" y="T21"/>
                        </a:cxn>
                        <a:cxn ang="T55">
                          <a:pos x="T22" y="T23"/>
                        </a:cxn>
                        <a:cxn ang="T56">
                          <a:pos x="T24" y="T25"/>
                        </a:cxn>
                        <a:cxn ang="T57">
                          <a:pos x="T26" y="T27"/>
                        </a:cxn>
                        <a:cxn ang="T58">
                          <a:pos x="T28" y="T29"/>
                        </a:cxn>
                        <a:cxn ang="T59">
                          <a:pos x="T30" y="T31"/>
                        </a:cxn>
                        <a:cxn ang="T60">
                          <a:pos x="T32" y="T33"/>
                        </a:cxn>
                        <a:cxn ang="T61">
                          <a:pos x="T34" y="T35"/>
                        </a:cxn>
                        <a:cxn ang="T62">
                          <a:pos x="T36" y="T37"/>
                        </a:cxn>
                        <a:cxn ang="T63">
                          <a:pos x="T38" y="T39"/>
                        </a:cxn>
                        <a:cxn ang="T64">
                          <a:pos x="T40" y="T41"/>
                        </a:cxn>
                        <a:cxn ang="T65">
                          <a:pos x="T42" y="T43"/>
                        </a:cxn>
                      </a:cxnLst>
                      <a:rect l="T66" t="T67" r="T68" b="T69"/>
                      <a:pathLst>
                        <a:path w="59" h="240">
                          <a:moveTo>
                            <a:pt x="42" y="238"/>
                          </a:moveTo>
                          <a:lnTo>
                            <a:pt x="24" y="240"/>
                          </a:lnTo>
                          <a:lnTo>
                            <a:pt x="11" y="238"/>
                          </a:lnTo>
                          <a:lnTo>
                            <a:pt x="3" y="234"/>
                          </a:lnTo>
                          <a:lnTo>
                            <a:pt x="0" y="234"/>
                          </a:lnTo>
                          <a:lnTo>
                            <a:pt x="0" y="0"/>
                          </a:lnTo>
                          <a:lnTo>
                            <a:pt x="59" y="0"/>
                          </a:lnTo>
                          <a:lnTo>
                            <a:pt x="59" y="113"/>
                          </a:lnTo>
                          <a:lnTo>
                            <a:pt x="59" y="115"/>
                          </a:lnTo>
                          <a:lnTo>
                            <a:pt x="59" y="119"/>
                          </a:lnTo>
                          <a:lnTo>
                            <a:pt x="59" y="125"/>
                          </a:lnTo>
                          <a:lnTo>
                            <a:pt x="57" y="130"/>
                          </a:lnTo>
                          <a:lnTo>
                            <a:pt x="57" y="134"/>
                          </a:lnTo>
                          <a:lnTo>
                            <a:pt x="57" y="138"/>
                          </a:lnTo>
                          <a:lnTo>
                            <a:pt x="57" y="139"/>
                          </a:lnTo>
                          <a:lnTo>
                            <a:pt x="55" y="147"/>
                          </a:lnTo>
                          <a:lnTo>
                            <a:pt x="54" y="160"/>
                          </a:lnTo>
                          <a:lnTo>
                            <a:pt x="50" y="180"/>
                          </a:lnTo>
                          <a:lnTo>
                            <a:pt x="48" y="201"/>
                          </a:lnTo>
                          <a:lnTo>
                            <a:pt x="44" y="219"/>
                          </a:lnTo>
                          <a:lnTo>
                            <a:pt x="44" y="234"/>
                          </a:lnTo>
                          <a:lnTo>
                            <a:pt x="42" y="238"/>
                          </a:lnTo>
                          <a:close/>
                        </a:path>
                      </a:pathLst>
                    </a:custGeom>
                    <a:solidFill>
                      <a:srgbClr val="E3E3E3"/>
                    </a:solidFill>
                    <a:ln w="0">
                      <a:solidFill>
                        <a:srgbClr val="E3E3E3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73" name="Freeform 217"/>
                    <p:cNvSpPr>
                      <a:spLocks/>
                    </p:cNvSpPr>
                    <p:nvPr/>
                  </p:nvSpPr>
                  <p:spPr bwMode="auto">
                    <a:xfrm>
                      <a:off x="1256" y="3116"/>
                      <a:ext cx="32" cy="241"/>
                    </a:xfrm>
                    <a:custGeom>
                      <a:avLst/>
                      <a:gdLst>
                        <a:gd name="T0" fmla="*/ 32 w 32"/>
                        <a:gd name="T1" fmla="*/ 0 h 241"/>
                        <a:gd name="T2" fmla="*/ 32 w 32"/>
                        <a:gd name="T3" fmla="*/ 238 h 241"/>
                        <a:gd name="T4" fmla="*/ 15 w 32"/>
                        <a:gd name="T5" fmla="*/ 241 h 241"/>
                        <a:gd name="T6" fmla="*/ 4 w 32"/>
                        <a:gd name="T7" fmla="*/ 241 h 241"/>
                        <a:gd name="T8" fmla="*/ 0 w 32"/>
                        <a:gd name="T9" fmla="*/ 241 h 241"/>
                        <a:gd name="T10" fmla="*/ 0 w 32"/>
                        <a:gd name="T11" fmla="*/ 0 h 241"/>
                        <a:gd name="T12" fmla="*/ 32 w 32"/>
                        <a:gd name="T13" fmla="*/ 0 h 241"/>
                        <a:gd name="T14" fmla="*/ 0 60000 65536"/>
                        <a:gd name="T15" fmla="*/ 0 60000 65536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w 32"/>
                        <a:gd name="T22" fmla="*/ 0 h 241"/>
                        <a:gd name="T23" fmla="*/ 32 w 32"/>
                        <a:gd name="T24" fmla="*/ 241 h 241"/>
                      </a:gdLst>
                      <a:ahLst/>
                      <a:cxnLst>
                        <a:cxn ang="T14">
                          <a:pos x="T0" y="T1"/>
                        </a:cxn>
                        <a:cxn ang="T15">
                          <a:pos x="T2" y="T3"/>
                        </a:cxn>
                        <a:cxn ang="T16">
                          <a:pos x="T4" y="T5"/>
                        </a:cxn>
                        <a:cxn ang="T17">
                          <a:pos x="T6" y="T7"/>
                        </a:cxn>
                        <a:cxn ang="T18">
                          <a:pos x="T8" y="T9"/>
                        </a:cxn>
                        <a:cxn ang="T19">
                          <a:pos x="T10" y="T11"/>
                        </a:cxn>
                        <a:cxn ang="T20">
                          <a:pos x="T12" y="T13"/>
                        </a:cxn>
                      </a:cxnLst>
                      <a:rect l="T21" t="T22" r="T23" b="T24"/>
                      <a:pathLst>
                        <a:path w="32" h="241">
                          <a:moveTo>
                            <a:pt x="32" y="0"/>
                          </a:moveTo>
                          <a:lnTo>
                            <a:pt x="32" y="238"/>
                          </a:lnTo>
                          <a:lnTo>
                            <a:pt x="15" y="241"/>
                          </a:lnTo>
                          <a:lnTo>
                            <a:pt x="4" y="241"/>
                          </a:lnTo>
                          <a:lnTo>
                            <a:pt x="0" y="241"/>
                          </a:lnTo>
                          <a:lnTo>
                            <a:pt x="0" y="0"/>
                          </a:lnTo>
                          <a:lnTo>
                            <a:pt x="32" y="0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0">
                      <a:solidFill>
                        <a:srgbClr val="FFFF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74" name="Freeform 218"/>
                    <p:cNvSpPr>
                      <a:spLocks noEditPoints="1"/>
                    </p:cNvSpPr>
                    <p:nvPr/>
                  </p:nvSpPr>
                  <p:spPr bwMode="auto">
                    <a:xfrm>
                      <a:off x="1142" y="3200"/>
                      <a:ext cx="70" cy="83"/>
                    </a:xfrm>
                    <a:custGeom>
                      <a:avLst/>
                      <a:gdLst>
                        <a:gd name="T0" fmla="*/ 35 w 70"/>
                        <a:gd name="T1" fmla="*/ 15 h 83"/>
                        <a:gd name="T2" fmla="*/ 40 w 70"/>
                        <a:gd name="T3" fmla="*/ 15 h 83"/>
                        <a:gd name="T4" fmla="*/ 46 w 70"/>
                        <a:gd name="T5" fmla="*/ 15 h 83"/>
                        <a:gd name="T6" fmla="*/ 48 w 70"/>
                        <a:gd name="T7" fmla="*/ 16 h 83"/>
                        <a:gd name="T8" fmla="*/ 50 w 70"/>
                        <a:gd name="T9" fmla="*/ 20 h 83"/>
                        <a:gd name="T10" fmla="*/ 50 w 70"/>
                        <a:gd name="T11" fmla="*/ 24 h 83"/>
                        <a:gd name="T12" fmla="*/ 50 w 70"/>
                        <a:gd name="T13" fmla="*/ 28 h 83"/>
                        <a:gd name="T14" fmla="*/ 46 w 70"/>
                        <a:gd name="T15" fmla="*/ 31 h 83"/>
                        <a:gd name="T16" fmla="*/ 42 w 70"/>
                        <a:gd name="T17" fmla="*/ 33 h 83"/>
                        <a:gd name="T18" fmla="*/ 38 w 70"/>
                        <a:gd name="T19" fmla="*/ 33 h 83"/>
                        <a:gd name="T20" fmla="*/ 18 w 70"/>
                        <a:gd name="T21" fmla="*/ 33 h 83"/>
                        <a:gd name="T22" fmla="*/ 18 w 70"/>
                        <a:gd name="T23" fmla="*/ 15 h 83"/>
                        <a:gd name="T24" fmla="*/ 35 w 70"/>
                        <a:gd name="T25" fmla="*/ 15 h 83"/>
                        <a:gd name="T26" fmla="*/ 38 w 70"/>
                        <a:gd name="T27" fmla="*/ 46 h 83"/>
                        <a:gd name="T28" fmla="*/ 42 w 70"/>
                        <a:gd name="T29" fmla="*/ 48 h 83"/>
                        <a:gd name="T30" fmla="*/ 46 w 70"/>
                        <a:gd name="T31" fmla="*/ 48 h 83"/>
                        <a:gd name="T32" fmla="*/ 50 w 70"/>
                        <a:gd name="T33" fmla="*/ 50 h 83"/>
                        <a:gd name="T34" fmla="*/ 51 w 70"/>
                        <a:gd name="T35" fmla="*/ 54 h 83"/>
                        <a:gd name="T36" fmla="*/ 51 w 70"/>
                        <a:gd name="T37" fmla="*/ 57 h 83"/>
                        <a:gd name="T38" fmla="*/ 51 w 70"/>
                        <a:gd name="T39" fmla="*/ 63 h 83"/>
                        <a:gd name="T40" fmla="*/ 50 w 70"/>
                        <a:gd name="T41" fmla="*/ 67 h 83"/>
                        <a:gd name="T42" fmla="*/ 46 w 70"/>
                        <a:gd name="T43" fmla="*/ 68 h 83"/>
                        <a:gd name="T44" fmla="*/ 42 w 70"/>
                        <a:gd name="T45" fmla="*/ 68 h 83"/>
                        <a:gd name="T46" fmla="*/ 38 w 70"/>
                        <a:gd name="T47" fmla="*/ 70 h 83"/>
                        <a:gd name="T48" fmla="*/ 18 w 70"/>
                        <a:gd name="T49" fmla="*/ 70 h 83"/>
                        <a:gd name="T50" fmla="*/ 18 w 70"/>
                        <a:gd name="T51" fmla="*/ 46 h 83"/>
                        <a:gd name="T52" fmla="*/ 38 w 70"/>
                        <a:gd name="T53" fmla="*/ 46 h 83"/>
                        <a:gd name="T54" fmla="*/ 40 w 70"/>
                        <a:gd name="T55" fmla="*/ 0 h 83"/>
                        <a:gd name="T56" fmla="*/ 0 w 70"/>
                        <a:gd name="T57" fmla="*/ 0 h 83"/>
                        <a:gd name="T58" fmla="*/ 0 w 70"/>
                        <a:gd name="T59" fmla="*/ 83 h 83"/>
                        <a:gd name="T60" fmla="*/ 38 w 70"/>
                        <a:gd name="T61" fmla="*/ 83 h 83"/>
                        <a:gd name="T62" fmla="*/ 44 w 70"/>
                        <a:gd name="T63" fmla="*/ 83 h 83"/>
                        <a:gd name="T64" fmla="*/ 50 w 70"/>
                        <a:gd name="T65" fmla="*/ 83 h 83"/>
                        <a:gd name="T66" fmla="*/ 55 w 70"/>
                        <a:gd name="T67" fmla="*/ 81 h 83"/>
                        <a:gd name="T68" fmla="*/ 59 w 70"/>
                        <a:gd name="T69" fmla="*/ 79 h 83"/>
                        <a:gd name="T70" fmla="*/ 63 w 70"/>
                        <a:gd name="T71" fmla="*/ 76 h 83"/>
                        <a:gd name="T72" fmla="*/ 66 w 70"/>
                        <a:gd name="T73" fmla="*/ 72 h 83"/>
                        <a:gd name="T74" fmla="*/ 68 w 70"/>
                        <a:gd name="T75" fmla="*/ 67 h 83"/>
                        <a:gd name="T76" fmla="*/ 70 w 70"/>
                        <a:gd name="T77" fmla="*/ 59 h 83"/>
                        <a:gd name="T78" fmla="*/ 68 w 70"/>
                        <a:gd name="T79" fmla="*/ 52 h 83"/>
                        <a:gd name="T80" fmla="*/ 66 w 70"/>
                        <a:gd name="T81" fmla="*/ 46 h 83"/>
                        <a:gd name="T82" fmla="*/ 63 w 70"/>
                        <a:gd name="T83" fmla="*/ 42 h 83"/>
                        <a:gd name="T84" fmla="*/ 57 w 70"/>
                        <a:gd name="T85" fmla="*/ 39 h 83"/>
                        <a:gd name="T86" fmla="*/ 61 w 70"/>
                        <a:gd name="T87" fmla="*/ 37 h 83"/>
                        <a:gd name="T88" fmla="*/ 63 w 70"/>
                        <a:gd name="T89" fmla="*/ 33 h 83"/>
                        <a:gd name="T90" fmla="*/ 66 w 70"/>
                        <a:gd name="T91" fmla="*/ 28 h 83"/>
                        <a:gd name="T92" fmla="*/ 66 w 70"/>
                        <a:gd name="T93" fmla="*/ 22 h 83"/>
                        <a:gd name="T94" fmla="*/ 66 w 70"/>
                        <a:gd name="T95" fmla="*/ 15 h 83"/>
                        <a:gd name="T96" fmla="*/ 63 w 70"/>
                        <a:gd name="T97" fmla="*/ 9 h 83"/>
                        <a:gd name="T98" fmla="*/ 59 w 70"/>
                        <a:gd name="T99" fmla="*/ 5 h 83"/>
                        <a:gd name="T100" fmla="*/ 53 w 70"/>
                        <a:gd name="T101" fmla="*/ 2 h 83"/>
                        <a:gd name="T102" fmla="*/ 48 w 70"/>
                        <a:gd name="T103" fmla="*/ 0 h 83"/>
                        <a:gd name="T104" fmla="*/ 40 w 70"/>
                        <a:gd name="T105" fmla="*/ 0 h 83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60000 65536"/>
                        <a:gd name="T136" fmla="*/ 0 60000 65536"/>
                        <a:gd name="T137" fmla="*/ 0 60000 65536"/>
                        <a:gd name="T138" fmla="*/ 0 60000 65536"/>
                        <a:gd name="T139" fmla="*/ 0 60000 65536"/>
                        <a:gd name="T140" fmla="*/ 0 60000 65536"/>
                        <a:gd name="T141" fmla="*/ 0 60000 65536"/>
                        <a:gd name="T142" fmla="*/ 0 60000 65536"/>
                        <a:gd name="T143" fmla="*/ 0 60000 65536"/>
                        <a:gd name="T144" fmla="*/ 0 60000 65536"/>
                        <a:gd name="T145" fmla="*/ 0 60000 65536"/>
                        <a:gd name="T146" fmla="*/ 0 60000 65536"/>
                        <a:gd name="T147" fmla="*/ 0 60000 65536"/>
                        <a:gd name="T148" fmla="*/ 0 60000 65536"/>
                        <a:gd name="T149" fmla="*/ 0 60000 65536"/>
                        <a:gd name="T150" fmla="*/ 0 60000 65536"/>
                        <a:gd name="T151" fmla="*/ 0 60000 65536"/>
                        <a:gd name="T152" fmla="*/ 0 60000 65536"/>
                        <a:gd name="T153" fmla="*/ 0 60000 65536"/>
                        <a:gd name="T154" fmla="*/ 0 60000 65536"/>
                        <a:gd name="T155" fmla="*/ 0 60000 65536"/>
                        <a:gd name="T156" fmla="*/ 0 60000 65536"/>
                        <a:gd name="T157" fmla="*/ 0 60000 65536"/>
                        <a:gd name="T158" fmla="*/ 0 60000 65536"/>
                        <a:gd name="T159" fmla="*/ 0 w 70"/>
                        <a:gd name="T160" fmla="*/ 0 h 83"/>
                        <a:gd name="T161" fmla="*/ 70 w 70"/>
                        <a:gd name="T162" fmla="*/ 83 h 83"/>
                      </a:gdLst>
                      <a:ahLst/>
                      <a:cxnLst>
                        <a:cxn ang="T106">
                          <a:pos x="T0" y="T1"/>
                        </a:cxn>
                        <a:cxn ang="T107">
                          <a:pos x="T2" y="T3"/>
                        </a:cxn>
                        <a:cxn ang="T108">
                          <a:pos x="T4" y="T5"/>
                        </a:cxn>
                        <a:cxn ang="T109">
                          <a:pos x="T6" y="T7"/>
                        </a:cxn>
                        <a:cxn ang="T110">
                          <a:pos x="T8" y="T9"/>
                        </a:cxn>
                        <a:cxn ang="T111">
                          <a:pos x="T10" y="T11"/>
                        </a:cxn>
                        <a:cxn ang="T112">
                          <a:pos x="T12" y="T13"/>
                        </a:cxn>
                        <a:cxn ang="T113">
                          <a:pos x="T14" y="T15"/>
                        </a:cxn>
                        <a:cxn ang="T114">
                          <a:pos x="T16" y="T17"/>
                        </a:cxn>
                        <a:cxn ang="T115">
                          <a:pos x="T18" y="T19"/>
                        </a:cxn>
                        <a:cxn ang="T116">
                          <a:pos x="T20" y="T21"/>
                        </a:cxn>
                        <a:cxn ang="T117">
                          <a:pos x="T22" y="T23"/>
                        </a:cxn>
                        <a:cxn ang="T118">
                          <a:pos x="T24" y="T25"/>
                        </a:cxn>
                        <a:cxn ang="T119">
                          <a:pos x="T26" y="T27"/>
                        </a:cxn>
                        <a:cxn ang="T120">
                          <a:pos x="T28" y="T29"/>
                        </a:cxn>
                        <a:cxn ang="T121">
                          <a:pos x="T30" y="T31"/>
                        </a:cxn>
                        <a:cxn ang="T122">
                          <a:pos x="T32" y="T33"/>
                        </a:cxn>
                        <a:cxn ang="T123">
                          <a:pos x="T34" y="T35"/>
                        </a:cxn>
                        <a:cxn ang="T124">
                          <a:pos x="T36" y="T37"/>
                        </a:cxn>
                        <a:cxn ang="T125">
                          <a:pos x="T38" y="T39"/>
                        </a:cxn>
                        <a:cxn ang="T126">
                          <a:pos x="T40" y="T41"/>
                        </a:cxn>
                        <a:cxn ang="T127">
                          <a:pos x="T42" y="T43"/>
                        </a:cxn>
                        <a:cxn ang="T128">
                          <a:pos x="T44" y="T45"/>
                        </a:cxn>
                        <a:cxn ang="T129">
                          <a:pos x="T46" y="T47"/>
                        </a:cxn>
                        <a:cxn ang="T130">
                          <a:pos x="T48" y="T49"/>
                        </a:cxn>
                        <a:cxn ang="T131">
                          <a:pos x="T50" y="T51"/>
                        </a:cxn>
                        <a:cxn ang="T132">
                          <a:pos x="T52" y="T53"/>
                        </a:cxn>
                        <a:cxn ang="T133">
                          <a:pos x="T54" y="T55"/>
                        </a:cxn>
                        <a:cxn ang="T134">
                          <a:pos x="T56" y="T57"/>
                        </a:cxn>
                        <a:cxn ang="T135">
                          <a:pos x="T58" y="T59"/>
                        </a:cxn>
                        <a:cxn ang="T136">
                          <a:pos x="T60" y="T61"/>
                        </a:cxn>
                        <a:cxn ang="T137">
                          <a:pos x="T62" y="T63"/>
                        </a:cxn>
                        <a:cxn ang="T138">
                          <a:pos x="T64" y="T65"/>
                        </a:cxn>
                        <a:cxn ang="T139">
                          <a:pos x="T66" y="T67"/>
                        </a:cxn>
                        <a:cxn ang="T140">
                          <a:pos x="T68" y="T69"/>
                        </a:cxn>
                        <a:cxn ang="T141">
                          <a:pos x="T70" y="T71"/>
                        </a:cxn>
                        <a:cxn ang="T142">
                          <a:pos x="T72" y="T73"/>
                        </a:cxn>
                        <a:cxn ang="T143">
                          <a:pos x="T74" y="T75"/>
                        </a:cxn>
                        <a:cxn ang="T144">
                          <a:pos x="T76" y="T77"/>
                        </a:cxn>
                        <a:cxn ang="T145">
                          <a:pos x="T78" y="T79"/>
                        </a:cxn>
                        <a:cxn ang="T146">
                          <a:pos x="T80" y="T81"/>
                        </a:cxn>
                        <a:cxn ang="T147">
                          <a:pos x="T82" y="T83"/>
                        </a:cxn>
                        <a:cxn ang="T148">
                          <a:pos x="T84" y="T85"/>
                        </a:cxn>
                        <a:cxn ang="T149">
                          <a:pos x="T86" y="T87"/>
                        </a:cxn>
                        <a:cxn ang="T150">
                          <a:pos x="T88" y="T89"/>
                        </a:cxn>
                        <a:cxn ang="T151">
                          <a:pos x="T90" y="T91"/>
                        </a:cxn>
                        <a:cxn ang="T152">
                          <a:pos x="T92" y="T93"/>
                        </a:cxn>
                        <a:cxn ang="T153">
                          <a:pos x="T94" y="T95"/>
                        </a:cxn>
                        <a:cxn ang="T154">
                          <a:pos x="T96" y="T97"/>
                        </a:cxn>
                        <a:cxn ang="T155">
                          <a:pos x="T98" y="T99"/>
                        </a:cxn>
                        <a:cxn ang="T156">
                          <a:pos x="T100" y="T101"/>
                        </a:cxn>
                        <a:cxn ang="T157">
                          <a:pos x="T102" y="T103"/>
                        </a:cxn>
                        <a:cxn ang="T158">
                          <a:pos x="T104" y="T105"/>
                        </a:cxn>
                      </a:cxnLst>
                      <a:rect l="T159" t="T160" r="T161" b="T162"/>
                      <a:pathLst>
                        <a:path w="70" h="83">
                          <a:moveTo>
                            <a:pt x="35" y="15"/>
                          </a:moveTo>
                          <a:lnTo>
                            <a:pt x="40" y="15"/>
                          </a:lnTo>
                          <a:lnTo>
                            <a:pt x="46" y="15"/>
                          </a:lnTo>
                          <a:lnTo>
                            <a:pt x="48" y="16"/>
                          </a:lnTo>
                          <a:lnTo>
                            <a:pt x="50" y="20"/>
                          </a:lnTo>
                          <a:lnTo>
                            <a:pt x="50" y="24"/>
                          </a:lnTo>
                          <a:lnTo>
                            <a:pt x="50" y="28"/>
                          </a:lnTo>
                          <a:lnTo>
                            <a:pt x="46" y="31"/>
                          </a:lnTo>
                          <a:lnTo>
                            <a:pt x="42" y="33"/>
                          </a:lnTo>
                          <a:lnTo>
                            <a:pt x="38" y="33"/>
                          </a:lnTo>
                          <a:lnTo>
                            <a:pt x="18" y="33"/>
                          </a:lnTo>
                          <a:lnTo>
                            <a:pt x="18" y="15"/>
                          </a:lnTo>
                          <a:lnTo>
                            <a:pt x="35" y="15"/>
                          </a:lnTo>
                          <a:close/>
                          <a:moveTo>
                            <a:pt x="38" y="46"/>
                          </a:moveTo>
                          <a:lnTo>
                            <a:pt x="42" y="48"/>
                          </a:lnTo>
                          <a:lnTo>
                            <a:pt x="46" y="48"/>
                          </a:lnTo>
                          <a:lnTo>
                            <a:pt x="50" y="50"/>
                          </a:lnTo>
                          <a:lnTo>
                            <a:pt x="51" y="54"/>
                          </a:lnTo>
                          <a:lnTo>
                            <a:pt x="51" y="57"/>
                          </a:lnTo>
                          <a:lnTo>
                            <a:pt x="51" y="63"/>
                          </a:lnTo>
                          <a:lnTo>
                            <a:pt x="50" y="67"/>
                          </a:lnTo>
                          <a:lnTo>
                            <a:pt x="46" y="68"/>
                          </a:lnTo>
                          <a:lnTo>
                            <a:pt x="42" y="68"/>
                          </a:lnTo>
                          <a:lnTo>
                            <a:pt x="38" y="70"/>
                          </a:lnTo>
                          <a:lnTo>
                            <a:pt x="18" y="70"/>
                          </a:lnTo>
                          <a:lnTo>
                            <a:pt x="18" y="46"/>
                          </a:lnTo>
                          <a:lnTo>
                            <a:pt x="38" y="46"/>
                          </a:lnTo>
                          <a:close/>
                          <a:moveTo>
                            <a:pt x="40" y="0"/>
                          </a:moveTo>
                          <a:lnTo>
                            <a:pt x="0" y="0"/>
                          </a:lnTo>
                          <a:lnTo>
                            <a:pt x="0" y="83"/>
                          </a:lnTo>
                          <a:lnTo>
                            <a:pt x="38" y="83"/>
                          </a:lnTo>
                          <a:lnTo>
                            <a:pt x="44" y="83"/>
                          </a:lnTo>
                          <a:lnTo>
                            <a:pt x="50" y="83"/>
                          </a:lnTo>
                          <a:lnTo>
                            <a:pt x="55" y="81"/>
                          </a:lnTo>
                          <a:lnTo>
                            <a:pt x="59" y="79"/>
                          </a:lnTo>
                          <a:lnTo>
                            <a:pt x="63" y="76"/>
                          </a:lnTo>
                          <a:lnTo>
                            <a:pt x="66" y="72"/>
                          </a:lnTo>
                          <a:lnTo>
                            <a:pt x="68" y="67"/>
                          </a:lnTo>
                          <a:lnTo>
                            <a:pt x="70" y="59"/>
                          </a:lnTo>
                          <a:lnTo>
                            <a:pt x="68" y="52"/>
                          </a:lnTo>
                          <a:lnTo>
                            <a:pt x="66" y="46"/>
                          </a:lnTo>
                          <a:lnTo>
                            <a:pt x="63" y="42"/>
                          </a:lnTo>
                          <a:lnTo>
                            <a:pt x="57" y="39"/>
                          </a:lnTo>
                          <a:lnTo>
                            <a:pt x="61" y="37"/>
                          </a:lnTo>
                          <a:lnTo>
                            <a:pt x="63" y="33"/>
                          </a:lnTo>
                          <a:lnTo>
                            <a:pt x="66" y="28"/>
                          </a:lnTo>
                          <a:lnTo>
                            <a:pt x="66" y="22"/>
                          </a:lnTo>
                          <a:lnTo>
                            <a:pt x="66" y="15"/>
                          </a:lnTo>
                          <a:lnTo>
                            <a:pt x="63" y="9"/>
                          </a:lnTo>
                          <a:lnTo>
                            <a:pt x="59" y="5"/>
                          </a:lnTo>
                          <a:lnTo>
                            <a:pt x="53" y="2"/>
                          </a:lnTo>
                          <a:lnTo>
                            <a:pt x="48" y="0"/>
                          </a:lnTo>
                          <a:lnTo>
                            <a:pt x="40" y="0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0">
                      <a:solidFill>
                        <a:srgbClr val="FFFF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75" name="Freeform 219"/>
                    <p:cNvSpPr>
                      <a:spLocks/>
                    </p:cNvSpPr>
                    <p:nvPr/>
                  </p:nvSpPr>
                  <p:spPr bwMode="auto">
                    <a:xfrm>
                      <a:off x="1116" y="3040"/>
                      <a:ext cx="270" cy="141"/>
                    </a:xfrm>
                    <a:custGeom>
                      <a:avLst/>
                      <a:gdLst>
                        <a:gd name="T0" fmla="*/ 135 w 270"/>
                        <a:gd name="T1" fmla="*/ 141 h 141"/>
                        <a:gd name="T2" fmla="*/ 172 w 270"/>
                        <a:gd name="T3" fmla="*/ 139 h 141"/>
                        <a:gd name="T4" fmla="*/ 204 w 270"/>
                        <a:gd name="T5" fmla="*/ 132 h 141"/>
                        <a:gd name="T6" fmla="*/ 231 w 270"/>
                        <a:gd name="T7" fmla="*/ 121 h 141"/>
                        <a:gd name="T8" fmla="*/ 252 w 270"/>
                        <a:gd name="T9" fmla="*/ 106 h 141"/>
                        <a:gd name="T10" fmla="*/ 267 w 270"/>
                        <a:gd name="T11" fmla="*/ 89 h 141"/>
                        <a:gd name="T12" fmla="*/ 270 w 270"/>
                        <a:gd name="T13" fmla="*/ 71 h 141"/>
                        <a:gd name="T14" fmla="*/ 267 w 270"/>
                        <a:gd name="T15" fmla="*/ 52 h 141"/>
                        <a:gd name="T16" fmla="*/ 252 w 270"/>
                        <a:gd name="T17" fmla="*/ 36 h 141"/>
                        <a:gd name="T18" fmla="*/ 231 w 270"/>
                        <a:gd name="T19" fmla="*/ 21 h 141"/>
                        <a:gd name="T20" fmla="*/ 204 w 270"/>
                        <a:gd name="T21" fmla="*/ 10 h 141"/>
                        <a:gd name="T22" fmla="*/ 172 w 270"/>
                        <a:gd name="T23" fmla="*/ 2 h 141"/>
                        <a:gd name="T24" fmla="*/ 135 w 270"/>
                        <a:gd name="T25" fmla="*/ 0 h 141"/>
                        <a:gd name="T26" fmla="*/ 100 w 270"/>
                        <a:gd name="T27" fmla="*/ 2 h 141"/>
                        <a:gd name="T28" fmla="*/ 66 w 270"/>
                        <a:gd name="T29" fmla="*/ 10 h 141"/>
                        <a:gd name="T30" fmla="*/ 40 w 270"/>
                        <a:gd name="T31" fmla="*/ 21 h 141"/>
                        <a:gd name="T32" fmla="*/ 18 w 270"/>
                        <a:gd name="T33" fmla="*/ 36 h 141"/>
                        <a:gd name="T34" fmla="*/ 5 w 270"/>
                        <a:gd name="T35" fmla="*/ 52 h 141"/>
                        <a:gd name="T36" fmla="*/ 0 w 270"/>
                        <a:gd name="T37" fmla="*/ 71 h 141"/>
                        <a:gd name="T38" fmla="*/ 5 w 270"/>
                        <a:gd name="T39" fmla="*/ 89 h 141"/>
                        <a:gd name="T40" fmla="*/ 18 w 270"/>
                        <a:gd name="T41" fmla="*/ 106 h 141"/>
                        <a:gd name="T42" fmla="*/ 40 w 270"/>
                        <a:gd name="T43" fmla="*/ 121 h 141"/>
                        <a:gd name="T44" fmla="*/ 66 w 270"/>
                        <a:gd name="T45" fmla="*/ 132 h 141"/>
                        <a:gd name="T46" fmla="*/ 100 w 270"/>
                        <a:gd name="T47" fmla="*/ 139 h 141"/>
                        <a:gd name="T48" fmla="*/ 135 w 270"/>
                        <a:gd name="T49" fmla="*/ 141 h 141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w 270"/>
                        <a:gd name="T76" fmla="*/ 0 h 141"/>
                        <a:gd name="T77" fmla="*/ 270 w 270"/>
                        <a:gd name="T78" fmla="*/ 141 h 141"/>
                      </a:gdLst>
                      <a:ahLst/>
                      <a:cxnLst>
                        <a:cxn ang="T50">
                          <a:pos x="T0" y="T1"/>
                        </a:cxn>
                        <a:cxn ang="T51">
                          <a:pos x="T2" y="T3"/>
                        </a:cxn>
                        <a:cxn ang="T52">
                          <a:pos x="T4" y="T5"/>
                        </a:cxn>
                        <a:cxn ang="T53">
                          <a:pos x="T6" y="T7"/>
                        </a:cxn>
                        <a:cxn ang="T54">
                          <a:pos x="T8" y="T9"/>
                        </a:cxn>
                        <a:cxn ang="T55">
                          <a:pos x="T10" y="T11"/>
                        </a:cxn>
                        <a:cxn ang="T56">
                          <a:pos x="T12" y="T13"/>
                        </a:cxn>
                        <a:cxn ang="T57">
                          <a:pos x="T14" y="T15"/>
                        </a:cxn>
                        <a:cxn ang="T58">
                          <a:pos x="T16" y="T17"/>
                        </a:cxn>
                        <a:cxn ang="T59">
                          <a:pos x="T18" y="T19"/>
                        </a:cxn>
                        <a:cxn ang="T60">
                          <a:pos x="T20" y="T21"/>
                        </a:cxn>
                        <a:cxn ang="T61">
                          <a:pos x="T22" y="T23"/>
                        </a:cxn>
                        <a:cxn ang="T62">
                          <a:pos x="T24" y="T25"/>
                        </a:cxn>
                        <a:cxn ang="T63">
                          <a:pos x="T26" y="T27"/>
                        </a:cxn>
                        <a:cxn ang="T64">
                          <a:pos x="T28" y="T29"/>
                        </a:cxn>
                        <a:cxn ang="T65">
                          <a:pos x="T30" y="T31"/>
                        </a:cxn>
                        <a:cxn ang="T66">
                          <a:pos x="T32" y="T33"/>
                        </a:cxn>
                        <a:cxn ang="T67">
                          <a:pos x="T34" y="T35"/>
                        </a:cxn>
                        <a:cxn ang="T68">
                          <a:pos x="T36" y="T37"/>
                        </a:cxn>
                        <a:cxn ang="T69">
                          <a:pos x="T38" y="T39"/>
                        </a:cxn>
                        <a:cxn ang="T70">
                          <a:pos x="T40" y="T41"/>
                        </a:cxn>
                        <a:cxn ang="T71">
                          <a:pos x="T42" y="T43"/>
                        </a:cxn>
                        <a:cxn ang="T72">
                          <a:pos x="T44" y="T45"/>
                        </a:cxn>
                        <a:cxn ang="T73">
                          <a:pos x="T46" y="T47"/>
                        </a:cxn>
                        <a:cxn ang="T74">
                          <a:pos x="T48" y="T49"/>
                        </a:cxn>
                      </a:cxnLst>
                      <a:rect l="T75" t="T76" r="T77" b="T78"/>
                      <a:pathLst>
                        <a:path w="270" h="141">
                          <a:moveTo>
                            <a:pt x="135" y="141"/>
                          </a:moveTo>
                          <a:lnTo>
                            <a:pt x="172" y="139"/>
                          </a:lnTo>
                          <a:lnTo>
                            <a:pt x="204" y="132"/>
                          </a:lnTo>
                          <a:lnTo>
                            <a:pt x="231" y="121"/>
                          </a:lnTo>
                          <a:lnTo>
                            <a:pt x="252" y="106"/>
                          </a:lnTo>
                          <a:lnTo>
                            <a:pt x="267" y="89"/>
                          </a:lnTo>
                          <a:lnTo>
                            <a:pt x="270" y="71"/>
                          </a:lnTo>
                          <a:lnTo>
                            <a:pt x="267" y="52"/>
                          </a:lnTo>
                          <a:lnTo>
                            <a:pt x="252" y="36"/>
                          </a:lnTo>
                          <a:lnTo>
                            <a:pt x="231" y="21"/>
                          </a:lnTo>
                          <a:lnTo>
                            <a:pt x="204" y="10"/>
                          </a:lnTo>
                          <a:lnTo>
                            <a:pt x="172" y="2"/>
                          </a:lnTo>
                          <a:lnTo>
                            <a:pt x="135" y="0"/>
                          </a:lnTo>
                          <a:lnTo>
                            <a:pt x="100" y="2"/>
                          </a:lnTo>
                          <a:lnTo>
                            <a:pt x="66" y="10"/>
                          </a:lnTo>
                          <a:lnTo>
                            <a:pt x="40" y="21"/>
                          </a:lnTo>
                          <a:lnTo>
                            <a:pt x="18" y="36"/>
                          </a:lnTo>
                          <a:lnTo>
                            <a:pt x="5" y="52"/>
                          </a:lnTo>
                          <a:lnTo>
                            <a:pt x="0" y="71"/>
                          </a:lnTo>
                          <a:lnTo>
                            <a:pt x="5" y="89"/>
                          </a:lnTo>
                          <a:lnTo>
                            <a:pt x="18" y="106"/>
                          </a:lnTo>
                          <a:lnTo>
                            <a:pt x="40" y="121"/>
                          </a:lnTo>
                          <a:lnTo>
                            <a:pt x="66" y="132"/>
                          </a:lnTo>
                          <a:lnTo>
                            <a:pt x="100" y="139"/>
                          </a:lnTo>
                          <a:lnTo>
                            <a:pt x="135" y="141"/>
                          </a:lnTo>
                          <a:close/>
                        </a:path>
                      </a:pathLst>
                    </a:custGeom>
                    <a:solidFill>
                      <a:srgbClr val="BFBFBF"/>
                    </a:solidFill>
                    <a:ln w="0">
                      <a:solidFill>
                        <a:srgbClr val="BFBFB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76" name="Freeform 220"/>
                    <p:cNvSpPr>
                      <a:spLocks/>
                    </p:cNvSpPr>
                    <p:nvPr/>
                  </p:nvSpPr>
                  <p:spPr bwMode="auto">
                    <a:xfrm>
                      <a:off x="1116" y="3040"/>
                      <a:ext cx="270" cy="141"/>
                    </a:xfrm>
                    <a:custGeom>
                      <a:avLst/>
                      <a:gdLst>
                        <a:gd name="T0" fmla="*/ 135 w 270"/>
                        <a:gd name="T1" fmla="*/ 141 h 141"/>
                        <a:gd name="T2" fmla="*/ 172 w 270"/>
                        <a:gd name="T3" fmla="*/ 139 h 141"/>
                        <a:gd name="T4" fmla="*/ 204 w 270"/>
                        <a:gd name="T5" fmla="*/ 132 h 141"/>
                        <a:gd name="T6" fmla="*/ 231 w 270"/>
                        <a:gd name="T7" fmla="*/ 121 h 141"/>
                        <a:gd name="T8" fmla="*/ 252 w 270"/>
                        <a:gd name="T9" fmla="*/ 106 h 141"/>
                        <a:gd name="T10" fmla="*/ 267 w 270"/>
                        <a:gd name="T11" fmla="*/ 89 h 141"/>
                        <a:gd name="T12" fmla="*/ 270 w 270"/>
                        <a:gd name="T13" fmla="*/ 71 h 141"/>
                        <a:gd name="T14" fmla="*/ 267 w 270"/>
                        <a:gd name="T15" fmla="*/ 52 h 141"/>
                        <a:gd name="T16" fmla="*/ 252 w 270"/>
                        <a:gd name="T17" fmla="*/ 36 h 141"/>
                        <a:gd name="T18" fmla="*/ 231 w 270"/>
                        <a:gd name="T19" fmla="*/ 21 h 141"/>
                        <a:gd name="T20" fmla="*/ 204 w 270"/>
                        <a:gd name="T21" fmla="*/ 10 h 141"/>
                        <a:gd name="T22" fmla="*/ 172 w 270"/>
                        <a:gd name="T23" fmla="*/ 2 h 141"/>
                        <a:gd name="T24" fmla="*/ 135 w 270"/>
                        <a:gd name="T25" fmla="*/ 0 h 141"/>
                        <a:gd name="T26" fmla="*/ 100 w 270"/>
                        <a:gd name="T27" fmla="*/ 2 h 141"/>
                        <a:gd name="T28" fmla="*/ 66 w 270"/>
                        <a:gd name="T29" fmla="*/ 10 h 141"/>
                        <a:gd name="T30" fmla="*/ 40 w 270"/>
                        <a:gd name="T31" fmla="*/ 21 h 141"/>
                        <a:gd name="T32" fmla="*/ 18 w 270"/>
                        <a:gd name="T33" fmla="*/ 36 h 141"/>
                        <a:gd name="T34" fmla="*/ 5 w 270"/>
                        <a:gd name="T35" fmla="*/ 52 h 141"/>
                        <a:gd name="T36" fmla="*/ 0 w 270"/>
                        <a:gd name="T37" fmla="*/ 71 h 141"/>
                        <a:gd name="T38" fmla="*/ 5 w 270"/>
                        <a:gd name="T39" fmla="*/ 89 h 141"/>
                        <a:gd name="T40" fmla="*/ 18 w 270"/>
                        <a:gd name="T41" fmla="*/ 106 h 141"/>
                        <a:gd name="T42" fmla="*/ 40 w 270"/>
                        <a:gd name="T43" fmla="*/ 121 h 141"/>
                        <a:gd name="T44" fmla="*/ 66 w 270"/>
                        <a:gd name="T45" fmla="*/ 132 h 141"/>
                        <a:gd name="T46" fmla="*/ 100 w 270"/>
                        <a:gd name="T47" fmla="*/ 139 h 141"/>
                        <a:gd name="T48" fmla="*/ 135 w 270"/>
                        <a:gd name="T49" fmla="*/ 141 h 141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w 270"/>
                        <a:gd name="T76" fmla="*/ 0 h 141"/>
                        <a:gd name="T77" fmla="*/ 270 w 270"/>
                        <a:gd name="T78" fmla="*/ 141 h 141"/>
                      </a:gdLst>
                      <a:ahLst/>
                      <a:cxnLst>
                        <a:cxn ang="T50">
                          <a:pos x="T0" y="T1"/>
                        </a:cxn>
                        <a:cxn ang="T51">
                          <a:pos x="T2" y="T3"/>
                        </a:cxn>
                        <a:cxn ang="T52">
                          <a:pos x="T4" y="T5"/>
                        </a:cxn>
                        <a:cxn ang="T53">
                          <a:pos x="T6" y="T7"/>
                        </a:cxn>
                        <a:cxn ang="T54">
                          <a:pos x="T8" y="T9"/>
                        </a:cxn>
                        <a:cxn ang="T55">
                          <a:pos x="T10" y="T11"/>
                        </a:cxn>
                        <a:cxn ang="T56">
                          <a:pos x="T12" y="T13"/>
                        </a:cxn>
                        <a:cxn ang="T57">
                          <a:pos x="T14" y="T15"/>
                        </a:cxn>
                        <a:cxn ang="T58">
                          <a:pos x="T16" y="T17"/>
                        </a:cxn>
                        <a:cxn ang="T59">
                          <a:pos x="T18" y="T19"/>
                        </a:cxn>
                        <a:cxn ang="T60">
                          <a:pos x="T20" y="T21"/>
                        </a:cxn>
                        <a:cxn ang="T61">
                          <a:pos x="T22" y="T23"/>
                        </a:cxn>
                        <a:cxn ang="T62">
                          <a:pos x="T24" y="T25"/>
                        </a:cxn>
                        <a:cxn ang="T63">
                          <a:pos x="T26" y="T27"/>
                        </a:cxn>
                        <a:cxn ang="T64">
                          <a:pos x="T28" y="T29"/>
                        </a:cxn>
                        <a:cxn ang="T65">
                          <a:pos x="T30" y="T31"/>
                        </a:cxn>
                        <a:cxn ang="T66">
                          <a:pos x="T32" y="T33"/>
                        </a:cxn>
                        <a:cxn ang="T67">
                          <a:pos x="T34" y="T35"/>
                        </a:cxn>
                        <a:cxn ang="T68">
                          <a:pos x="T36" y="T37"/>
                        </a:cxn>
                        <a:cxn ang="T69">
                          <a:pos x="T38" y="T39"/>
                        </a:cxn>
                        <a:cxn ang="T70">
                          <a:pos x="T40" y="T41"/>
                        </a:cxn>
                        <a:cxn ang="T71">
                          <a:pos x="T42" y="T43"/>
                        </a:cxn>
                        <a:cxn ang="T72">
                          <a:pos x="T44" y="T45"/>
                        </a:cxn>
                        <a:cxn ang="T73">
                          <a:pos x="T46" y="T47"/>
                        </a:cxn>
                        <a:cxn ang="T74">
                          <a:pos x="T48" y="T49"/>
                        </a:cxn>
                      </a:cxnLst>
                      <a:rect l="T75" t="T76" r="T77" b="T78"/>
                      <a:pathLst>
                        <a:path w="270" h="141">
                          <a:moveTo>
                            <a:pt x="135" y="141"/>
                          </a:moveTo>
                          <a:lnTo>
                            <a:pt x="172" y="139"/>
                          </a:lnTo>
                          <a:lnTo>
                            <a:pt x="204" y="132"/>
                          </a:lnTo>
                          <a:lnTo>
                            <a:pt x="231" y="121"/>
                          </a:lnTo>
                          <a:lnTo>
                            <a:pt x="252" y="106"/>
                          </a:lnTo>
                          <a:lnTo>
                            <a:pt x="267" y="89"/>
                          </a:lnTo>
                          <a:lnTo>
                            <a:pt x="270" y="71"/>
                          </a:lnTo>
                          <a:lnTo>
                            <a:pt x="267" y="52"/>
                          </a:lnTo>
                          <a:lnTo>
                            <a:pt x="252" y="36"/>
                          </a:lnTo>
                          <a:lnTo>
                            <a:pt x="231" y="21"/>
                          </a:lnTo>
                          <a:lnTo>
                            <a:pt x="204" y="10"/>
                          </a:lnTo>
                          <a:lnTo>
                            <a:pt x="172" y="2"/>
                          </a:lnTo>
                          <a:lnTo>
                            <a:pt x="135" y="0"/>
                          </a:lnTo>
                          <a:lnTo>
                            <a:pt x="100" y="2"/>
                          </a:lnTo>
                          <a:lnTo>
                            <a:pt x="66" y="10"/>
                          </a:lnTo>
                          <a:lnTo>
                            <a:pt x="40" y="21"/>
                          </a:lnTo>
                          <a:lnTo>
                            <a:pt x="18" y="36"/>
                          </a:lnTo>
                          <a:lnTo>
                            <a:pt x="5" y="52"/>
                          </a:lnTo>
                          <a:lnTo>
                            <a:pt x="0" y="71"/>
                          </a:lnTo>
                          <a:lnTo>
                            <a:pt x="5" y="89"/>
                          </a:lnTo>
                          <a:lnTo>
                            <a:pt x="18" y="106"/>
                          </a:lnTo>
                          <a:lnTo>
                            <a:pt x="40" y="121"/>
                          </a:lnTo>
                          <a:lnTo>
                            <a:pt x="66" y="132"/>
                          </a:lnTo>
                          <a:lnTo>
                            <a:pt x="100" y="139"/>
                          </a:lnTo>
                          <a:lnTo>
                            <a:pt x="135" y="141"/>
                          </a:lnTo>
                        </a:path>
                      </a:pathLst>
                    </a:cu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77" name="Freeform 221"/>
                    <p:cNvSpPr>
                      <a:spLocks/>
                    </p:cNvSpPr>
                    <p:nvPr/>
                  </p:nvSpPr>
                  <p:spPr bwMode="auto">
                    <a:xfrm>
                      <a:off x="1154" y="3018"/>
                      <a:ext cx="195" cy="119"/>
                    </a:xfrm>
                    <a:custGeom>
                      <a:avLst/>
                      <a:gdLst>
                        <a:gd name="T0" fmla="*/ 99 w 195"/>
                        <a:gd name="T1" fmla="*/ 119 h 119"/>
                        <a:gd name="T2" fmla="*/ 128 w 195"/>
                        <a:gd name="T3" fmla="*/ 117 h 119"/>
                        <a:gd name="T4" fmla="*/ 156 w 195"/>
                        <a:gd name="T5" fmla="*/ 109 h 119"/>
                        <a:gd name="T6" fmla="*/ 177 w 195"/>
                        <a:gd name="T7" fmla="*/ 98 h 119"/>
                        <a:gd name="T8" fmla="*/ 191 w 195"/>
                        <a:gd name="T9" fmla="*/ 83 h 119"/>
                        <a:gd name="T10" fmla="*/ 195 w 195"/>
                        <a:gd name="T11" fmla="*/ 69 h 119"/>
                        <a:gd name="T12" fmla="*/ 191 w 195"/>
                        <a:gd name="T13" fmla="*/ 50 h 119"/>
                        <a:gd name="T14" fmla="*/ 177 w 195"/>
                        <a:gd name="T15" fmla="*/ 32 h 119"/>
                        <a:gd name="T16" fmla="*/ 156 w 195"/>
                        <a:gd name="T17" fmla="*/ 17 h 119"/>
                        <a:gd name="T18" fmla="*/ 128 w 195"/>
                        <a:gd name="T19" fmla="*/ 6 h 119"/>
                        <a:gd name="T20" fmla="*/ 99 w 195"/>
                        <a:gd name="T21" fmla="*/ 0 h 119"/>
                        <a:gd name="T22" fmla="*/ 67 w 195"/>
                        <a:gd name="T23" fmla="*/ 6 h 119"/>
                        <a:gd name="T24" fmla="*/ 41 w 195"/>
                        <a:gd name="T25" fmla="*/ 17 h 119"/>
                        <a:gd name="T26" fmla="*/ 19 w 195"/>
                        <a:gd name="T27" fmla="*/ 32 h 119"/>
                        <a:gd name="T28" fmla="*/ 6 w 195"/>
                        <a:gd name="T29" fmla="*/ 50 h 119"/>
                        <a:gd name="T30" fmla="*/ 0 w 195"/>
                        <a:gd name="T31" fmla="*/ 69 h 119"/>
                        <a:gd name="T32" fmla="*/ 6 w 195"/>
                        <a:gd name="T33" fmla="*/ 83 h 119"/>
                        <a:gd name="T34" fmla="*/ 19 w 195"/>
                        <a:gd name="T35" fmla="*/ 98 h 119"/>
                        <a:gd name="T36" fmla="*/ 41 w 195"/>
                        <a:gd name="T37" fmla="*/ 109 h 119"/>
                        <a:gd name="T38" fmla="*/ 67 w 195"/>
                        <a:gd name="T39" fmla="*/ 117 h 119"/>
                        <a:gd name="T40" fmla="*/ 99 w 195"/>
                        <a:gd name="T41" fmla="*/ 119 h 119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w 195"/>
                        <a:gd name="T64" fmla="*/ 0 h 119"/>
                        <a:gd name="T65" fmla="*/ 195 w 195"/>
                        <a:gd name="T66" fmla="*/ 119 h 119"/>
                      </a:gdLst>
                      <a:ahLst/>
                      <a:cxnLst>
                        <a:cxn ang="T42">
                          <a:pos x="T0" y="T1"/>
                        </a:cxn>
                        <a:cxn ang="T43">
                          <a:pos x="T2" y="T3"/>
                        </a:cxn>
                        <a:cxn ang="T44">
                          <a:pos x="T4" y="T5"/>
                        </a:cxn>
                        <a:cxn ang="T45">
                          <a:pos x="T6" y="T7"/>
                        </a:cxn>
                        <a:cxn ang="T46">
                          <a:pos x="T8" y="T9"/>
                        </a:cxn>
                        <a:cxn ang="T47">
                          <a:pos x="T10" y="T11"/>
                        </a:cxn>
                        <a:cxn ang="T48">
                          <a:pos x="T12" y="T13"/>
                        </a:cxn>
                        <a:cxn ang="T49">
                          <a:pos x="T14" y="T15"/>
                        </a:cxn>
                        <a:cxn ang="T50">
                          <a:pos x="T16" y="T17"/>
                        </a:cxn>
                        <a:cxn ang="T51">
                          <a:pos x="T18" y="T19"/>
                        </a:cxn>
                        <a:cxn ang="T52">
                          <a:pos x="T20" y="T21"/>
                        </a:cxn>
                        <a:cxn ang="T53">
                          <a:pos x="T22" y="T23"/>
                        </a:cxn>
                        <a:cxn ang="T54">
                          <a:pos x="T24" y="T25"/>
                        </a:cxn>
                        <a:cxn ang="T55">
                          <a:pos x="T26" y="T27"/>
                        </a:cxn>
                        <a:cxn ang="T56">
                          <a:pos x="T28" y="T29"/>
                        </a:cxn>
                        <a:cxn ang="T57">
                          <a:pos x="T30" y="T31"/>
                        </a:cxn>
                        <a:cxn ang="T58">
                          <a:pos x="T32" y="T33"/>
                        </a:cxn>
                        <a:cxn ang="T59">
                          <a:pos x="T34" y="T35"/>
                        </a:cxn>
                        <a:cxn ang="T60">
                          <a:pos x="T36" y="T37"/>
                        </a:cxn>
                        <a:cxn ang="T61">
                          <a:pos x="T38" y="T39"/>
                        </a:cxn>
                        <a:cxn ang="T62">
                          <a:pos x="T40" y="T41"/>
                        </a:cxn>
                      </a:cxnLst>
                      <a:rect l="T63" t="T64" r="T65" b="T66"/>
                      <a:pathLst>
                        <a:path w="195" h="119">
                          <a:moveTo>
                            <a:pt x="99" y="119"/>
                          </a:moveTo>
                          <a:lnTo>
                            <a:pt x="128" y="117"/>
                          </a:lnTo>
                          <a:lnTo>
                            <a:pt x="156" y="109"/>
                          </a:lnTo>
                          <a:lnTo>
                            <a:pt x="177" y="98"/>
                          </a:lnTo>
                          <a:lnTo>
                            <a:pt x="191" y="83"/>
                          </a:lnTo>
                          <a:lnTo>
                            <a:pt x="195" y="69"/>
                          </a:lnTo>
                          <a:lnTo>
                            <a:pt x="191" y="50"/>
                          </a:lnTo>
                          <a:lnTo>
                            <a:pt x="177" y="32"/>
                          </a:lnTo>
                          <a:lnTo>
                            <a:pt x="156" y="17"/>
                          </a:lnTo>
                          <a:lnTo>
                            <a:pt x="128" y="6"/>
                          </a:lnTo>
                          <a:lnTo>
                            <a:pt x="99" y="0"/>
                          </a:lnTo>
                          <a:lnTo>
                            <a:pt x="67" y="6"/>
                          </a:lnTo>
                          <a:lnTo>
                            <a:pt x="41" y="17"/>
                          </a:lnTo>
                          <a:lnTo>
                            <a:pt x="19" y="32"/>
                          </a:lnTo>
                          <a:lnTo>
                            <a:pt x="6" y="50"/>
                          </a:lnTo>
                          <a:lnTo>
                            <a:pt x="0" y="69"/>
                          </a:lnTo>
                          <a:lnTo>
                            <a:pt x="6" y="83"/>
                          </a:lnTo>
                          <a:lnTo>
                            <a:pt x="19" y="98"/>
                          </a:lnTo>
                          <a:lnTo>
                            <a:pt x="41" y="109"/>
                          </a:lnTo>
                          <a:lnTo>
                            <a:pt x="67" y="117"/>
                          </a:lnTo>
                          <a:lnTo>
                            <a:pt x="99" y="119"/>
                          </a:lnTo>
                          <a:close/>
                        </a:path>
                      </a:pathLst>
                    </a:custGeom>
                    <a:solidFill>
                      <a:srgbClr val="5B5B5B"/>
                    </a:solidFill>
                    <a:ln w="0">
                      <a:solidFill>
                        <a:srgbClr val="5B5B5B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78" name="Freeform 222"/>
                    <p:cNvSpPr>
                      <a:spLocks/>
                    </p:cNvSpPr>
                    <p:nvPr/>
                  </p:nvSpPr>
                  <p:spPr bwMode="auto">
                    <a:xfrm>
                      <a:off x="1167" y="3020"/>
                      <a:ext cx="171" cy="104"/>
                    </a:xfrm>
                    <a:custGeom>
                      <a:avLst/>
                      <a:gdLst>
                        <a:gd name="T0" fmla="*/ 86 w 171"/>
                        <a:gd name="T1" fmla="*/ 104 h 104"/>
                        <a:gd name="T2" fmla="*/ 112 w 171"/>
                        <a:gd name="T3" fmla="*/ 100 h 104"/>
                        <a:gd name="T4" fmla="*/ 136 w 171"/>
                        <a:gd name="T5" fmla="*/ 94 h 104"/>
                        <a:gd name="T6" fmla="*/ 154 w 171"/>
                        <a:gd name="T7" fmla="*/ 85 h 104"/>
                        <a:gd name="T8" fmla="*/ 165 w 171"/>
                        <a:gd name="T9" fmla="*/ 72 h 104"/>
                        <a:gd name="T10" fmla="*/ 171 w 171"/>
                        <a:gd name="T11" fmla="*/ 59 h 104"/>
                        <a:gd name="T12" fmla="*/ 165 w 171"/>
                        <a:gd name="T13" fmla="*/ 43 h 104"/>
                        <a:gd name="T14" fmla="*/ 154 w 171"/>
                        <a:gd name="T15" fmla="*/ 28 h 104"/>
                        <a:gd name="T16" fmla="*/ 136 w 171"/>
                        <a:gd name="T17" fmla="*/ 13 h 104"/>
                        <a:gd name="T18" fmla="*/ 112 w 171"/>
                        <a:gd name="T19" fmla="*/ 4 h 104"/>
                        <a:gd name="T20" fmla="*/ 86 w 171"/>
                        <a:gd name="T21" fmla="*/ 0 h 104"/>
                        <a:gd name="T22" fmla="*/ 58 w 171"/>
                        <a:gd name="T23" fmla="*/ 4 h 104"/>
                        <a:gd name="T24" fmla="*/ 34 w 171"/>
                        <a:gd name="T25" fmla="*/ 13 h 104"/>
                        <a:gd name="T26" fmla="*/ 17 w 171"/>
                        <a:gd name="T27" fmla="*/ 28 h 104"/>
                        <a:gd name="T28" fmla="*/ 4 w 171"/>
                        <a:gd name="T29" fmla="*/ 43 h 104"/>
                        <a:gd name="T30" fmla="*/ 0 w 171"/>
                        <a:gd name="T31" fmla="*/ 59 h 104"/>
                        <a:gd name="T32" fmla="*/ 4 w 171"/>
                        <a:gd name="T33" fmla="*/ 72 h 104"/>
                        <a:gd name="T34" fmla="*/ 17 w 171"/>
                        <a:gd name="T35" fmla="*/ 85 h 104"/>
                        <a:gd name="T36" fmla="*/ 34 w 171"/>
                        <a:gd name="T37" fmla="*/ 94 h 104"/>
                        <a:gd name="T38" fmla="*/ 58 w 171"/>
                        <a:gd name="T39" fmla="*/ 100 h 104"/>
                        <a:gd name="T40" fmla="*/ 86 w 171"/>
                        <a:gd name="T41" fmla="*/ 104 h 104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w 171"/>
                        <a:gd name="T64" fmla="*/ 0 h 104"/>
                        <a:gd name="T65" fmla="*/ 171 w 171"/>
                        <a:gd name="T66" fmla="*/ 104 h 104"/>
                      </a:gdLst>
                      <a:ahLst/>
                      <a:cxnLst>
                        <a:cxn ang="T42">
                          <a:pos x="T0" y="T1"/>
                        </a:cxn>
                        <a:cxn ang="T43">
                          <a:pos x="T2" y="T3"/>
                        </a:cxn>
                        <a:cxn ang="T44">
                          <a:pos x="T4" y="T5"/>
                        </a:cxn>
                        <a:cxn ang="T45">
                          <a:pos x="T6" y="T7"/>
                        </a:cxn>
                        <a:cxn ang="T46">
                          <a:pos x="T8" y="T9"/>
                        </a:cxn>
                        <a:cxn ang="T47">
                          <a:pos x="T10" y="T11"/>
                        </a:cxn>
                        <a:cxn ang="T48">
                          <a:pos x="T12" y="T13"/>
                        </a:cxn>
                        <a:cxn ang="T49">
                          <a:pos x="T14" y="T15"/>
                        </a:cxn>
                        <a:cxn ang="T50">
                          <a:pos x="T16" y="T17"/>
                        </a:cxn>
                        <a:cxn ang="T51">
                          <a:pos x="T18" y="T19"/>
                        </a:cxn>
                        <a:cxn ang="T52">
                          <a:pos x="T20" y="T21"/>
                        </a:cxn>
                        <a:cxn ang="T53">
                          <a:pos x="T22" y="T23"/>
                        </a:cxn>
                        <a:cxn ang="T54">
                          <a:pos x="T24" y="T25"/>
                        </a:cxn>
                        <a:cxn ang="T55">
                          <a:pos x="T26" y="T27"/>
                        </a:cxn>
                        <a:cxn ang="T56">
                          <a:pos x="T28" y="T29"/>
                        </a:cxn>
                        <a:cxn ang="T57">
                          <a:pos x="T30" y="T31"/>
                        </a:cxn>
                        <a:cxn ang="T58">
                          <a:pos x="T32" y="T33"/>
                        </a:cxn>
                        <a:cxn ang="T59">
                          <a:pos x="T34" y="T35"/>
                        </a:cxn>
                        <a:cxn ang="T60">
                          <a:pos x="T36" y="T37"/>
                        </a:cxn>
                        <a:cxn ang="T61">
                          <a:pos x="T38" y="T39"/>
                        </a:cxn>
                        <a:cxn ang="T62">
                          <a:pos x="T40" y="T41"/>
                        </a:cxn>
                      </a:cxnLst>
                      <a:rect l="T63" t="T64" r="T65" b="T66"/>
                      <a:pathLst>
                        <a:path w="171" h="104">
                          <a:moveTo>
                            <a:pt x="86" y="104"/>
                          </a:moveTo>
                          <a:lnTo>
                            <a:pt x="112" y="100"/>
                          </a:lnTo>
                          <a:lnTo>
                            <a:pt x="136" y="94"/>
                          </a:lnTo>
                          <a:lnTo>
                            <a:pt x="154" y="85"/>
                          </a:lnTo>
                          <a:lnTo>
                            <a:pt x="165" y="72"/>
                          </a:lnTo>
                          <a:lnTo>
                            <a:pt x="171" y="59"/>
                          </a:lnTo>
                          <a:lnTo>
                            <a:pt x="165" y="43"/>
                          </a:lnTo>
                          <a:lnTo>
                            <a:pt x="154" y="28"/>
                          </a:lnTo>
                          <a:lnTo>
                            <a:pt x="136" y="13"/>
                          </a:lnTo>
                          <a:lnTo>
                            <a:pt x="112" y="4"/>
                          </a:lnTo>
                          <a:lnTo>
                            <a:pt x="86" y="0"/>
                          </a:lnTo>
                          <a:lnTo>
                            <a:pt x="58" y="4"/>
                          </a:lnTo>
                          <a:lnTo>
                            <a:pt x="34" y="13"/>
                          </a:lnTo>
                          <a:lnTo>
                            <a:pt x="17" y="28"/>
                          </a:lnTo>
                          <a:lnTo>
                            <a:pt x="4" y="43"/>
                          </a:lnTo>
                          <a:lnTo>
                            <a:pt x="0" y="59"/>
                          </a:lnTo>
                          <a:lnTo>
                            <a:pt x="4" y="72"/>
                          </a:lnTo>
                          <a:lnTo>
                            <a:pt x="17" y="85"/>
                          </a:lnTo>
                          <a:lnTo>
                            <a:pt x="34" y="94"/>
                          </a:lnTo>
                          <a:lnTo>
                            <a:pt x="58" y="100"/>
                          </a:lnTo>
                          <a:lnTo>
                            <a:pt x="86" y="104"/>
                          </a:lnTo>
                          <a:close/>
                        </a:path>
                      </a:pathLst>
                    </a:custGeom>
                    <a:solidFill>
                      <a:srgbClr val="767676"/>
                    </a:solidFill>
                    <a:ln w="0">
                      <a:solidFill>
                        <a:srgbClr val="767676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79" name="Freeform 223"/>
                    <p:cNvSpPr>
                      <a:spLocks/>
                    </p:cNvSpPr>
                    <p:nvPr/>
                  </p:nvSpPr>
                  <p:spPr bwMode="auto">
                    <a:xfrm>
                      <a:off x="1179" y="3022"/>
                      <a:ext cx="146" cy="87"/>
                    </a:xfrm>
                    <a:custGeom>
                      <a:avLst/>
                      <a:gdLst>
                        <a:gd name="T0" fmla="*/ 74 w 146"/>
                        <a:gd name="T1" fmla="*/ 87 h 87"/>
                        <a:gd name="T2" fmla="*/ 102 w 146"/>
                        <a:gd name="T3" fmla="*/ 85 h 87"/>
                        <a:gd name="T4" fmla="*/ 126 w 146"/>
                        <a:gd name="T5" fmla="*/ 76 h 87"/>
                        <a:gd name="T6" fmla="*/ 141 w 146"/>
                        <a:gd name="T7" fmla="*/ 65 h 87"/>
                        <a:gd name="T8" fmla="*/ 146 w 146"/>
                        <a:gd name="T9" fmla="*/ 50 h 87"/>
                        <a:gd name="T10" fmla="*/ 142 w 146"/>
                        <a:gd name="T11" fmla="*/ 35 h 87"/>
                        <a:gd name="T12" fmla="*/ 133 w 146"/>
                        <a:gd name="T13" fmla="*/ 22 h 87"/>
                        <a:gd name="T14" fmla="*/ 116 w 146"/>
                        <a:gd name="T15" fmla="*/ 11 h 87"/>
                        <a:gd name="T16" fmla="*/ 96 w 146"/>
                        <a:gd name="T17" fmla="*/ 2 h 87"/>
                        <a:gd name="T18" fmla="*/ 74 w 146"/>
                        <a:gd name="T19" fmla="*/ 0 h 87"/>
                        <a:gd name="T20" fmla="*/ 50 w 146"/>
                        <a:gd name="T21" fmla="*/ 2 h 87"/>
                        <a:gd name="T22" fmla="*/ 29 w 146"/>
                        <a:gd name="T23" fmla="*/ 11 h 87"/>
                        <a:gd name="T24" fmla="*/ 14 w 146"/>
                        <a:gd name="T25" fmla="*/ 22 h 87"/>
                        <a:gd name="T26" fmla="*/ 3 w 146"/>
                        <a:gd name="T27" fmla="*/ 35 h 87"/>
                        <a:gd name="T28" fmla="*/ 0 w 146"/>
                        <a:gd name="T29" fmla="*/ 50 h 87"/>
                        <a:gd name="T30" fmla="*/ 5 w 146"/>
                        <a:gd name="T31" fmla="*/ 65 h 87"/>
                        <a:gd name="T32" fmla="*/ 22 w 146"/>
                        <a:gd name="T33" fmla="*/ 76 h 87"/>
                        <a:gd name="T34" fmla="*/ 44 w 146"/>
                        <a:gd name="T35" fmla="*/ 85 h 87"/>
                        <a:gd name="T36" fmla="*/ 74 w 146"/>
                        <a:gd name="T37" fmla="*/ 87 h 87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w 146"/>
                        <a:gd name="T58" fmla="*/ 0 h 87"/>
                        <a:gd name="T59" fmla="*/ 146 w 146"/>
                        <a:gd name="T60" fmla="*/ 87 h 87"/>
                      </a:gdLst>
                      <a:ahLst/>
                      <a:cxnLst>
                        <a:cxn ang="T38">
                          <a:pos x="T0" y="T1"/>
                        </a:cxn>
                        <a:cxn ang="T39">
                          <a:pos x="T2" y="T3"/>
                        </a:cxn>
                        <a:cxn ang="T40">
                          <a:pos x="T4" y="T5"/>
                        </a:cxn>
                        <a:cxn ang="T41">
                          <a:pos x="T6" y="T7"/>
                        </a:cxn>
                        <a:cxn ang="T42">
                          <a:pos x="T8" y="T9"/>
                        </a:cxn>
                        <a:cxn ang="T43">
                          <a:pos x="T10" y="T11"/>
                        </a:cxn>
                        <a:cxn ang="T44">
                          <a:pos x="T12" y="T13"/>
                        </a:cxn>
                        <a:cxn ang="T45">
                          <a:pos x="T14" y="T15"/>
                        </a:cxn>
                        <a:cxn ang="T46">
                          <a:pos x="T16" y="T17"/>
                        </a:cxn>
                        <a:cxn ang="T47">
                          <a:pos x="T18" y="T19"/>
                        </a:cxn>
                        <a:cxn ang="T48">
                          <a:pos x="T20" y="T21"/>
                        </a:cxn>
                        <a:cxn ang="T49">
                          <a:pos x="T22" y="T23"/>
                        </a:cxn>
                        <a:cxn ang="T50">
                          <a:pos x="T24" y="T25"/>
                        </a:cxn>
                        <a:cxn ang="T51">
                          <a:pos x="T26" y="T27"/>
                        </a:cxn>
                        <a:cxn ang="T52">
                          <a:pos x="T28" y="T29"/>
                        </a:cxn>
                        <a:cxn ang="T53">
                          <a:pos x="T30" y="T31"/>
                        </a:cxn>
                        <a:cxn ang="T54">
                          <a:pos x="T32" y="T33"/>
                        </a:cxn>
                        <a:cxn ang="T55">
                          <a:pos x="T34" y="T35"/>
                        </a:cxn>
                        <a:cxn ang="T56">
                          <a:pos x="T36" y="T37"/>
                        </a:cxn>
                      </a:cxnLst>
                      <a:rect l="T57" t="T58" r="T59" b="T60"/>
                      <a:pathLst>
                        <a:path w="146" h="87">
                          <a:moveTo>
                            <a:pt x="74" y="87"/>
                          </a:moveTo>
                          <a:lnTo>
                            <a:pt x="102" y="85"/>
                          </a:lnTo>
                          <a:lnTo>
                            <a:pt x="126" y="76"/>
                          </a:lnTo>
                          <a:lnTo>
                            <a:pt x="141" y="65"/>
                          </a:lnTo>
                          <a:lnTo>
                            <a:pt x="146" y="50"/>
                          </a:lnTo>
                          <a:lnTo>
                            <a:pt x="142" y="35"/>
                          </a:lnTo>
                          <a:lnTo>
                            <a:pt x="133" y="22"/>
                          </a:lnTo>
                          <a:lnTo>
                            <a:pt x="116" y="11"/>
                          </a:lnTo>
                          <a:lnTo>
                            <a:pt x="96" y="2"/>
                          </a:lnTo>
                          <a:lnTo>
                            <a:pt x="74" y="0"/>
                          </a:lnTo>
                          <a:lnTo>
                            <a:pt x="50" y="2"/>
                          </a:lnTo>
                          <a:lnTo>
                            <a:pt x="29" y="11"/>
                          </a:lnTo>
                          <a:lnTo>
                            <a:pt x="14" y="22"/>
                          </a:lnTo>
                          <a:lnTo>
                            <a:pt x="3" y="35"/>
                          </a:lnTo>
                          <a:lnTo>
                            <a:pt x="0" y="50"/>
                          </a:lnTo>
                          <a:lnTo>
                            <a:pt x="5" y="65"/>
                          </a:lnTo>
                          <a:lnTo>
                            <a:pt x="22" y="76"/>
                          </a:lnTo>
                          <a:lnTo>
                            <a:pt x="44" y="85"/>
                          </a:lnTo>
                          <a:lnTo>
                            <a:pt x="74" y="87"/>
                          </a:lnTo>
                          <a:close/>
                        </a:path>
                      </a:pathLst>
                    </a:custGeom>
                    <a:solidFill>
                      <a:srgbClr val="929292"/>
                    </a:solidFill>
                    <a:ln w="0">
                      <a:solidFill>
                        <a:srgbClr val="929292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80" name="Freeform 224"/>
                    <p:cNvSpPr>
                      <a:spLocks/>
                    </p:cNvSpPr>
                    <p:nvPr/>
                  </p:nvSpPr>
                  <p:spPr bwMode="auto">
                    <a:xfrm>
                      <a:off x="1192" y="3022"/>
                      <a:ext cx="122" cy="74"/>
                    </a:xfrm>
                    <a:custGeom>
                      <a:avLst/>
                      <a:gdLst>
                        <a:gd name="T0" fmla="*/ 61 w 122"/>
                        <a:gd name="T1" fmla="*/ 74 h 74"/>
                        <a:gd name="T2" fmla="*/ 85 w 122"/>
                        <a:gd name="T3" fmla="*/ 72 h 74"/>
                        <a:gd name="T4" fmla="*/ 103 w 122"/>
                        <a:gd name="T5" fmla="*/ 65 h 74"/>
                        <a:gd name="T6" fmla="*/ 116 w 122"/>
                        <a:gd name="T7" fmla="*/ 54 h 74"/>
                        <a:gd name="T8" fmla="*/ 122 w 122"/>
                        <a:gd name="T9" fmla="*/ 42 h 74"/>
                        <a:gd name="T10" fmla="*/ 116 w 122"/>
                        <a:gd name="T11" fmla="*/ 28 h 74"/>
                        <a:gd name="T12" fmla="*/ 103 w 122"/>
                        <a:gd name="T13" fmla="*/ 15 h 74"/>
                        <a:gd name="T14" fmla="*/ 85 w 122"/>
                        <a:gd name="T15" fmla="*/ 3 h 74"/>
                        <a:gd name="T16" fmla="*/ 61 w 122"/>
                        <a:gd name="T17" fmla="*/ 0 h 74"/>
                        <a:gd name="T18" fmla="*/ 37 w 122"/>
                        <a:gd name="T19" fmla="*/ 3 h 74"/>
                        <a:gd name="T20" fmla="*/ 18 w 122"/>
                        <a:gd name="T21" fmla="*/ 15 h 74"/>
                        <a:gd name="T22" fmla="*/ 5 w 122"/>
                        <a:gd name="T23" fmla="*/ 28 h 74"/>
                        <a:gd name="T24" fmla="*/ 0 w 122"/>
                        <a:gd name="T25" fmla="*/ 42 h 74"/>
                        <a:gd name="T26" fmla="*/ 5 w 122"/>
                        <a:gd name="T27" fmla="*/ 54 h 74"/>
                        <a:gd name="T28" fmla="*/ 18 w 122"/>
                        <a:gd name="T29" fmla="*/ 65 h 74"/>
                        <a:gd name="T30" fmla="*/ 37 w 122"/>
                        <a:gd name="T31" fmla="*/ 72 h 74"/>
                        <a:gd name="T32" fmla="*/ 61 w 122"/>
                        <a:gd name="T33" fmla="*/ 74 h 74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w 122"/>
                        <a:gd name="T52" fmla="*/ 0 h 74"/>
                        <a:gd name="T53" fmla="*/ 122 w 122"/>
                        <a:gd name="T54" fmla="*/ 74 h 74"/>
                      </a:gdLst>
                      <a:ahLst/>
                      <a:cxnLst>
                        <a:cxn ang="T34">
                          <a:pos x="T0" y="T1"/>
                        </a:cxn>
                        <a:cxn ang="T35">
                          <a:pos x="T2" y="T3"/>
                        </a:cxn>
                        <a:cxn ang="T36">
                          <a:pos x="T4" y="T5"/>
                        </a:cxn>
                        <a:cxn ang="T37">
                          <a:pos x="T6" y="T7"/>
                        </a:cxn>
                        <a:cxn ang="T38">
                          <a:pos x="T8" y="T9"/>
                        </a:cxn>
                        <a:cxn ang="T39">
                          <a:pos x="T10" y="T11"/>
                        </a:cxn>
                        <a:cxn ang="T40">
                          <a:pos x="T12" y="T13"/>
                        </a:cxn>
                        <a:cxn ang="T41">
                          <a:pos x="T14" y="T15"/>
                        </a:cxn>
                        <a:cxn ang="T42">
                          <a:pos x="T16" y="T17"/>
                        </a:cxn>
                        <a:cxn ang="T43">
                          <a:pos x="T18" y="T19"/>
                        </a:cxn>
                        <a:cxn ang="T44">
                          <a:pos x="T20" y="T21"/>
                        </a:cxn>
                        <a:cxn ang="T45">
                          <a:pos x="T22" y="T23"/>
                        </a:cxn>
                        <a:cxn ang="T46">
                          <a:pos x="T24" y="T25"/>
                        </a:cxn>
                        <a:cxn ang="T47">
                          <a:pos x="T26" y="T27"/>
                        </a:cxn>
                        <a:cxn ang="T48">
                          <a:pos x="T28" y="T29"/>
                        </a:cxn>
                        <a:cxn ang="T49">
                          <a:pos x="T30" y="T31"/>
                        </a:cxn>
                        <a:cxn ang="T50">
                          <a:pos x="T32" y="T33"/>
                        </a:cxn>
                      </a:cxnLst>
                      <a:rect l="T51" t="T52" r="T53" b="T54"/>
                      <a:pathLst>
                        <a:path w="122" h="74">
                          <a:moveTo>
                            <a:pt x="61" y="74"/>
                          </a:moveTo>
                          <a:lnTo>
                            <a:pt x="85" y="72"/>
                          </a:lnTo>
                          <a:lnTo>
                            <a:pt x="103" y="65"/>
                          </a:lnTo>
                          <a:lnTo>
                            <a:pt x="116" y="54"/>
                          </a:lnTo>
                          <a:lnTo>
                            <a:pt x="122" y="42"/>
                          </a:lnTo>
                          <a:lnTo>
                            <a:pt x="116" y="28"/>
                          </a:lnTo>
                          <a:lnTo>
                            <a:pt x="103" y="15"/>
                          </a:lnTo>
                          <a:lnTo>
                            <a:pt x="85" y="3"/>
                          </a:lnTo>
                          <a:lnTo>
                            <a:pt x="61" y="0"/>
                          </a:lnTo>
                          <a:lnTo>
                            <a:pt x="37" y="3"/>
                          </a:lnTo>
                          <a:lnTo>
                            <a:pt x="18" y="15"/>
                          </a:lnTo>
                          <a:lnTo>
                            <a:pt x="5" y="28"/>
                          </a:lnTo>
                          <a:lnTo>
                            <a:pt x="0" y="42"/>
                          </a:lnTo>
                          <a:lnTo>
                            <a:pt x="5" y="54"/>
                          </a:lnTo>
                          <a:lnTo>
                            <a:pt x="18" y="65"/>
                          </a:lnTo>
                          <a:lnTo>
                            <a:pt x="37" y="72"/>
                          </a:lnTo>
                          <a:lnTo>
                            <a:pt x="61" y="74"/>
                          </a:lnTo>
                          <a:close/>
                        </a:path>
                      </a:pathLst>
                    </a:custGeom>
                    <a:solidFill>
                      <a:srgbClr val="ADADAD"/>
                    </a:solidFill>
                    <a:ln w="0">
                      <a:solidFill>
                        <a:srgbClr val="ADADAD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81" name="Freeform 225"/>
                    <p:cNvSpPr>
                      <a:spLocks/>
                    </p:cNvSpPr>
                    <p:nvPr/>
                  </p:nvSpPr>
                  <p:spPr bwMode="auto">
                    <a:xfrm>
                      <a:off x="1205" y="3024"/>
                      <a:ext cx="96" cy="59"/>
                    </a:xfrm>
                    <a:custGeom>
                      <a:avLst/>
                      <a:gdLst>
                        <a:gd name="T0" fmla="*/ 48 w 96"/>
                        <a:gd name="T1" fmla="*/ 59 h 59"/>
                        <a:gd name="T2" fmla="*/ 66 w 96"/>
                        <a:gd name="T3" fmla="*/ 55 h 59"/>
                        <a:gd name="T4" fmla="*/ 83 w 96"/>
                        <a:gd name="T5" fmla="*/ 50 h 59"/>
                        <a:gd name="T6" fmla="*/ 92 w 96"/>
                        <a:gd name="T7" fmla="*/ 42 h 59"/>
                        <a:gd name="T8" fmla="*/ 96 w 96"/>
                        <a:gd name="T9" fmla="*/ 33 h 59"/>
                        <a:gd name="T10" fmla="*/ 92 w 96"/>
                        <a:gd name="T11" fmla="*/ 22 h 59"/>
                        <a:gd name="T12" fmla="*/ 83 w 96"/>
                        <a:gd name="T13" fmla="*/ 11 h 59"/>
                        <a:gd name="T14" fmla="*/ 66 w 96"/>
                        <a:gd name="T15" fmla="*/ 1 h 59"/>
                        <a:gd name="T16" fmla="*/ 48 w 96"/>
                        <a:gd name="T17" fmla="*/ 0 h 59"/>
                        <a:gd name="T18" fmla="*/ 29 w 96"/>
                        <a:gd name="T19" fmla="*/ 1 h 59"/>
                        <a:gd name="T20" fmla="*/ 13 w 96"/>
                        <a:gd name="T21" fmla="*/ 11 h 59"/>
                        <a:gd name="T22" fmla="*/ 3 w 96"/>
                        <a:gd name="T23" fmla="*/ 22 h 59"/>
                        <a:gd name="T24" fmla="*/ 0 w 96"/>
                        <a:gd name="T25" fmla="*/ 33 h 59"/>
                        <a:gd name="T26" fmla="*/ 3 w 96"/>
                        <a:gd name="T27" fmla="*/ 42 h 59"/>
                        <a:gd name="T28" fmla="*/ 13 w 96"/>
                        <a:gd name="T29" fmla="*/ 50 h 59"/>
                        <a:gd name="T30" fmla="*/ 29 w 96"/>
                        <a:gd name="T31" fmla="*/ 55 h 59"/>
                        <a:gd name="T32" fmla="*/ 48 w 96"/>
                        <a:gd name="T33" fmla="*/ 59 h 59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w 96"/>
                        <a:gd name="T52" fmla="*/ 0 h 59"/>
                        <a:gd name="T53" fmla="*/ 96 w 96"/>
                        <a:gd name="T54" fmla="*/ 59 h 59"/>
                      </a:gdLst>
                      <a:ahLst/>
                      <a:cxnLst>
                        <a:cxn ang="T34">
                          <a:pos x="T0" y="T1"/>
                        </a:cxn>
                        <a:cxn ang="T35">
                          <a:pos x="T2" y="T3"/>
                        </a:cxn>
                        <a:cxn ang="T36">
                          <a:pos x="T4" y="T5"/>
                        </a:cxn>
                        <a:cxn ang="T37">
                          <a:pos x="T6" y="T7"/>
                        </a:cxn>
                        <a:cxn ang="T38">
                          <a:pos x="T8" y="T9"/>
                        </a:cxn>
                        <a:cxn ang="T39">
                          <a:pos x="T10" y="T11"/>
                        </a:cxn>
                        <a:cxn ang="T40">
                          <a:pos x="T12" y="T13"/>
                        </a:cxn>
                        <a:cxn ang="T41">
                          <a:pos x="T14" y="T15"/>
                        </a:cxn>
                        <a:cxn ang="T42">
                          <a:pos x="T16" y="T17"/>
                        </a:cxn>
                        <a:cxn ang="T43">
                          <a:pos x="T18" y="T19"/>
                        </a:cxn>
                        <a:cxn ang="T44">
                          <a:pos x="T20" y="T21"/>
                        </a:cxn>
                        <a:cxn ang="T45">
                          <a:pos x="T22" y="T23"/>
                        </a:cxn>
                        <a:cxn ang="T46">
                          <a:pos x="T24" y="T25"/>
                        </a:cxn>
                        <a:cxn ang="T47">
                          <a:pos x="T26" y="T27"/>
                        </a:cxn>
                        <a:cxn ang="T48">
                          <a:pos x="T28" y="T29"/>
                        </a:cxn>
                        <a:cxn ang="T49">
                          <a:pos x="T30" y="T31"/>
                        </a:cxn>
                        <a:cxn ang="T50">
                          <a:pos x="T32" y="T33"/>
                        </a:cxn>
                      </a:cxnLst>
                      <a:rect l="T51" t="T52" r="T53" b="T54"/>
                      <a:pathLst>
                        <a:path w="96" h="59">
                          <a:moveTo>
                            <a:pt x="48" y="59"/>
                          </a:moveTo>
                          <a:lnTo>
                            <a:pt x="66" y="55"/>
                          </a:lnTo>
                          <a:lnTo>
                            <a:pt x="83" y="50"/>
                          </a:lnTo>
                          <a:lnTo>
                            <a:pt x="92" y="42"/>
                          </a:lnTo>
                          <a:lnTo>
                            <a:pt x="96" y="33"/>
                          </a:lnTo>
                          <a:lnTo>
                            <a:pt x="92" y="22"/>
                          </a:lnTo>
                          <a:lnTo>
                            <a:pt x="83" y="11"/>
                          </a:lnTo>
                          <a:lnTo>
                            <a:pt x="66" y="1"/>
                          </a:lnTo>
                          <a:lnTo>
                            <a:pt x="48" y="0"/>
                          </a:lnTo>
                          <a:lnTo>
                            <a:pt x="29" y="1"/>
                          </a:lnTo>
                          <a:lnTo>
                            <a:pt x="13" y="11"/>
                          </a:lnTo>
                          <a:lnTo>
                            <a:pt x="3" y="22"/>
                          </a:lnTo>
                          <a:lnTo>
                            <a:pt x="0" y="33"/>
                          </a:lnTo>
                          <a:lnTo>
                            <a:pt x="3" y="42"/>
                          </a:lnTo>
                          <a:lnTo>
                            <a:pt x="13" y="50"/>
                          </a:lnTo>
                          <a:lnTo>
                            <a:pt x="29" y="55"/>
                          </a:lnTo>
                          <a:lnTo>
                            <a:pt x="48" y="59"/>
                          </a:lnTo>
                          <a:close/>
                        </a:path>
                      </a:pathLst>
                    </a:custGeom>
                    <a:solidFill>
                      <a:srgbClr val="C8C8C8"/>
                    </a:solidFill>
                    <a:ln w="0">
                      <a:solidFill>
                        <a:srgbClr val="C8C8C8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82" name="Freeform 226"/>
                    <p:cNvSpPr>
                      <a:spLocks/>
                    </p:cNvSpPr>
                    <p:nvPr/>
                  </p:nvSpPr>
                  <p:spPr bwMode="auto">
                    <a:xfrm>
                      <a:off x="1216" y="3024"/>
                      <a:ext cx="74" cy="44"/>
                    </a:xfrm>
                    <a:custGeom>
                      <a:avLst/>
                      <a:gdLst>
                        <a:gd name="T0" fmla="*/ 37 w 74"/>
                        <a:gd name="T1" fmla="*/ 44 h 44"/>
                        <a:gd name="T2" fmla="*/ 55 w 74"/>
                        <a:gd name="T3" fmla="*/ 42 h 44"/>
                        <a:gd name="T4" fmla="*/ 68 w 74"/>
                        <a:gd name="T5" fmla="*/ 35 h 44"/>
                        <a:gd name="T6" fmla="*/ 74 w 74"/>
                        <a:gd name="T7" fmla="*/ 26 h 44"/>
                        <a:gd name="T8" fmla="*/ 68 w 74"/>
                        <a:gd name="T9" fmla="*/ 14 h 44"/>
                        <a:gd name="T10" fmla="*/ 55 w 74"/>
                        <a:gd name="T11" fmla="*/ 5 h 44"/>
                        <a:gd name="T12" fmla="*/ 37 w 74"/>
                        <a:gd name="T13" fmla="*/ 0 h 44"/>
                        <a:gd name="T14" fmla="*/ 18 w 74"/>
                        <a:gd name="T15" fmla="*/ 5 h 44"/>
                        <a:gd name="T16" fmla="*/ 5 w 74"/>
                        <a:gd name="T17" fmla="*/ 14 h 44"/>
                        <a:gd name="T18" fmla="*/ 0 w 74"/>
                        <a:gd name="T19" fmla="*/ 26 h 44"/>
                        <a:gd name="T20" fmla="*/ 5 w 74"/>
                        <a:gd name="T21" fmla="*/ 35 h 44"/>
                        <a:gd name="T22" fmla="*/ 18 w 74"/>
                        <a:gd name="T23" fmla="*/ 42 h 44"/>
                        <a:gd name="T24" fmla="*/ 37 w 74"/>
                        <a:gd name="T25" fmla="*/ 44 h 44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w 74"/>
                        <a:gd name="T40" fmla="*/ 0 h 44"/>
                        <a:gd name="T41" fmla="*/ 74 w 74"/>
                        <a:gd name="T42" fmla="*/ 44 h 44"/>
                      </a:gdLst>
                      <a:ahLst/>
                      <a:cxnLst>
                        <a:cxn ang="T26">
                          <a:pos x="T0" y="T1"/>
                        </a:cxn>
                        <a:cxn ang="T27">
                          <a:pos x="T2" y="T3"/>
                        </a:cxn>
                        <a:cxn ang="T28">
                          <a:pos x="T4" y="T5"/>
                        </a:cxn>
                        <a:cxn ang="T29">
                          <a:pos x="T6" y="T7"/>
                        </a:cxn>
                        <a:cxn ang="T30">
                          <a:pos x="T8" y="T9"/>
                        </a:cxn>
                        <a:cxn ang="T31">
                          <a:pos x="T10" y="T11"/>
                        </a:cxn>
                        <a:cxn ang="T32">
                          <a:pos x="T12" y="T13"/>
                        </a:cxn>
                        <a:cxn ang="T33">
                          <a:pos x="T14" y="T15"/>
                        </a:cxn>
                        <a:cxn ang="T34">
                          <a:pos x="T16" y="T17"/>
                        </a:cxn>
                        <a:cxn ang="T35">
                          <a:pos x="T18" y="T19"/>
                        </a:cxn>
                        <a:cxn ang="T36">
                          <a:pos x="T20" y="T21"/>
                        </a:cxn>
                        <a:cxn ang="T37">
                          <a:pos x="T22" y="T23"/>
                        </a:cxn>
                        <a:cxn ang="T38">
                          <a:pos x="T24" y="T25"/>
                        </a:cxn>
                      </a:cxnLst>
                      <a:rect l="T39" t="T40" r="T41" b="T42"/>
                      <a:pathLst>
                        <a:path w="74" h="44">
                          <a:moveTo>
                            <a:pt x="37" y="44"/>
                          </a:moveTo>
                          <a:lnTo>
                            <a:pt x="55" y="42"/>
                          </a:lnTo>
                          <a:lnTo>
                            <a:pt x="68" y="35"/>
                          </a:lnTo>
                          <a:lnTo>
                            <a:pt x="74" y="26"/>
                          </a:lnTo>
                          <a:lnTo>
                            <a:pt x="68" y="14"/>
                          </a:lnTo>
                          <a:lnTo>
                            <a:pt x="55" y="5"/>
                          </a:lnTo>
                          <a:lnTo>
                            <a:pt x="37" y="0"/>
                          </a:lnTo>
                          <a:lnTo>
                            <a:pt x="18" y="5"/>
                          </a:lnTo>
                          <a:lnTo>
                            <a:pt x="5" y="14"/>
                          </a:lnTo>
                          <a:lnTo>
                            <a:pt x="0" y="26"/>
                          </a:lnTo>
                          <a:lnTo>
                            <a:pt x="5" y="35"/>
                          </a:lnTo>
                          <a:lnTo>
                            <a:pt x="18" y="42"/>
                          </a:lnTo>
                          <a:lnTo>
                            <a:pt x="37" y="44"/>
                          </a:lnTo>
                          <a:close/>
                        </a:path>
                      </a:pathLst>
                    </a:custGeom>
                    <a:solidFill>
                      <a:srgbClr val="E4E4E4"/>
                    </a:solidFill>
                    <a:ln w="0">
                      <a:solidFill>
                        <a:srgbClr val="E4E4E4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83" name="Freeform 227"/>
                    <p:cNvSpPr>
                      <a:spLocks/>
                    </p:cNvSpPr>
                    <p:nvPr/>
                  </p:nvSpPr>
                  <p:spPr bwMode="auto">
                    <a:xfrm>
                      <a:off x="1236" y="3033"/>
                      <a:ext cx="50" cy="30"/>
                    </a:xfrm>
                    <a:custGeom>
                      <a:avLst/>
                      <a:gdLst>
                        <a:gd name="T0" fmla="*/ 26 w 50"/>
                        <a:gd name="T1" fmla="*/ 30 h 30"/>
                        <a:gd name="T2" fmla="*/ 33 w 50"/>
                        <a:gd name="T3" fmla="*/ 30 h 30"/>
                        <a:gd name="T4" fmla="*/ 39 w 50"/>
                        <a:gd name="T5" fmla="*/ 28 h 30"/>
                        <a:gd name="T6" fmla="*/ 45 w 50"/>
                        <a:gd name="T7" fmla="*/ 24 h 30"/>
                        <a:gd name="T8" fmla="*/ 48 w 50"/>
                        <a:gd name="T9" fmla="*/ 22 h 30"/>
                        <a:gd name="T10" fmla="*/ 50 w 50"/>
                        <a:gd name="T11" fmla="*/ 17 h 30"/>
                        <a:gd name="T12" fmla="*/ 48 w 50"/>
                        <a:gd name="T13" fmla="*/ 13 h 30"/>
                        <a:gd name="T14" fmla="*/ 45 w 50"/>
                        <a:gd name="T15" fmla="*/ 9 h 30"/>
                        <a:gd name="T16" fmla="*/ 39 w 50"/>
                        <a:gd name="T17" fmla="*/ 4 h 30"/>
                        <a:gd name="T18" fmla="*/ 33 w 50"/>
                        <a:gd name="T19" fmla="*/ 2 h 30"/>
                        <a:gd name="T20" fmla="*/ 26 w 50"/>
                        <a:gd name="T21" fmla="*/ 0 h 30"/>
                        <a:gd name="T22" fmla="*/ 17 w 50"/>
                        <a:gd name="T23" fmla="*/ 2 h 30"/>
                        <a:gd name="T24" fmla="*/ 11 w 50"/>
                        <a:gd name="T25" fmla="*/ 4 h 30"/>
                        <a:gd name="T26" fmla="*/ 6 w 50"/>
                        <a:gd name="T27" fmla="*/ 9 h 30"/>
                        <a:gd name="T28" fmla="*/ 2 w 50"/>
                        <a:gd name="T29" fmla="*/ 13 h 30"/>
                        <a:gd name="T30" fmla="*/ 0 w 50"/>
                        <a:gd name="T31" fmla="*/ 17 h 30"/>
                        <a:gd name="T32" fmla="*/ 2 w 50"/>
                        <a:gd name="T33" fmla="*/ 22 h 30"/>
                        <a:gd name="T34" fmla="*/ 6 w 50"/>
                        <a:gd name="T35" fmla="*/ 24 h 30"/>
                        <a:gd name="T36" fmla="*/ 11 w 50"/>
                        <a:gd name="T37" fmla="*/ 28 h 30"/>
                        <a:gd name="T38" fmla="*/ 17 w 50"/>
                        <a:gd name="T39" fmla="*/ 30 h 30"/>
                        <a:gd name="T40" fmla="*/ 26 w 50"/>
                        <a:gd name="T41" fmla="*/ 30 h 30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w 50"/>
                        <a:gd name="T64" fmla="*/ 0 h 30"/>
                        <a:gd name="T65" fmla="*/ 50 w 50"/>
                        <a:gd name="T66" fmla="*/ 30 h 30"/>
                      </a:gdLst>
                      <a:ahLst/>
                      <a:cxnLst>
                        <a:cxn ang="T42">
                          <a:pos x="T0" y="T1"/>
                        </a:cxn>
                        <a:cxn ang="T43">
                          <a:pos x="T2" y="T3"/>
                        </a:cxn>
                        <a:cxn ang="T44">
                          <a:pos x="T4" y="T5"/>
                        </a:cxn>
                        <a:cxn ang="T45">
                          <a:pos x="T6" y="T7"/>
                        </a:cxn>
                        <a:cxn ang="T46">
                          <a:pos x="T8" y="T9"/>
                        </a:cxn>
                        <a:cxn ang="T47">
                          <a:pos x="T10" y="T11"/>
                        </a:cxn>
                        <a:cxn ang="T48">
                          <a:pos x="T12" y="T13"/>
                        </a:cxn>
                        <a:cxn ang="T49">
                          <a:pos x="T14" y="T15"/>
                        </a:cxn>
                        <a:cxn ang="T50">
                          <a:pos x="T16" y="T17"/>
                        </a:cxn>
                        <a:cxn ang="T51">
                          <a:pos x="T18" y="T19"/>
                        </a:cxn>
                        <a:cxn ang="T52">
                          <a:pos x="T20" y="T21"/>
                        </a:cxn>
                        <a:cxn ang="T53">
                          <a:pos x="T22" y="T23"/>
                        </a:cxn>
                        <a:cxn ang="T54">
                          <a:pos x="T24" y="T25"/>
                        </a:cxn>
                        <a:cxn ang="T55">
                          <a:pos x="T26" y="T27"/>
                        </a:cxn>
                        <a:cxn ang="T56">
                          <a:pos x="T28" y="T29"/>
                        </a:cxn>
                        <a:cxn ang="T57">
                          <a:pos x="T30" y="T31"/>
                        </a:cxn>
                        <a:cxn ang="T58">
                          <a:pos x="T32" y="T33"/>
                        </a:cxn>
                        <a:cxn ang="T59">
                          <a:pos x="T34" y="T35"/>
                        </a:cxn>
                        <a:cxn ang="T60">
                          <a:pos x="T36" y="T37"/>
                        </a:cxn>
                        <a:cxn ang="T61">
                          <a:pos x="T38" y="T39"/>
                        </a:cxn>
                        <a:cxn ang="T62">
                          <a:pos x="T40" y="T41"/>
                        </a:cxn>
                      </a:cxnLst>
                      <a:rect l="T63" t="T64" r="T65" b="T66"/>
                      <a:pathLst>
                        <a:path w="50" h="30">
                          <a:moveTo>
                            <a:pt x="26" y="30"/>
                          </a:moveTo>
                          <a:lnTo>
                            <a:pt x="33" y="30"/>
                          </a:lnTo>
                          <a:lnTo>
                            <a:pt x="39" y="28"/>
                          </a:lnTo>
                          <a:lnTo>
                            <a:pt x="45" y="24"/>
                          </a:lnTo>
                          <a:lnTo>
                            <a:pt x="48" y="22"/>
                          </a:lnTo>
                          <a:lnTo>
                            <a:pt x="50" y="17"/>
                          </a:lnTo>
                          <a:lnTo>
                            <a:pt x="48" y="13"/>
                          </a:lnTo>
                          <a:lnTo>
                            <a:pt x="45" y="9"/>
                          </a:lnTo>
                          <a:lnTo>
                            <a:pt x="39" y="4"/>
                          </a:lnTo>
                          <a:lnTo>
                            <a:pt x="33" y="2"/>
                          </a:lnTo>
                          <a:lnTo>
                            <a:pt x="26" y="0"/>
                          </a:lnTo>
                          <a:lnTo>
                            <a:pt x="17" y="2"/>
                          </a:lnTo>
                          <a:lnTo>
                            <a:pt x="11" y="4"/>
                          </a:lnTo>
                          <a:lnTo>
                            <a:pt x="6" y="9"/>
                          </a:lnTo>
                          <a:lnTo>
                            <a:pt x="2" y="13"/>
                          </a:lnTo>
                          <a:lnTo>
                            <a:pt x="0" y="17"/>
                          </a:lnTo>
                          <a:lnTo>
                            <a:pt x="2" y="22"/>
                          </a:lnTo>
                          <a:lnTo>
                            <a:pt x="6" y="24"/>
                          </a:lnTo>
                          <a:lnTo>
                            <a:pt x="11" y="28"/>
                          </a:lnTo>
                          <a:lnTo>
                            <a:pt x="17" y="30"/>
                          </a:lnTo>
                          <a:lnTo>
                            <a:pt x="26" y="30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0">
                      <a:solidFill>
                        <a:srgbClr val="FFFF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84" name="Freeform 228"/>
                    <p:cNvSpPr>
                      <a:spLocks/>
                    </p:cNvSpPr>
                    <p:nvPr/>
                  </p:nvSpPr>
                  <p:spPr bwMode="auto">
                    <a:xfrm>
                      <a:off x="1286" y="3331"/>
                      <a:ext cx="338" cy="310"/>
                    </a:xfrm>
                    <a:custGeom>
                      <a:avLst/>
                      <a:gdLst>
                        <a:gd name="T0" fmla="*/ 148 w 338"/>
                        <a:gd name="T1" fmla="*/ 310 h 310"/>
                        <a:gd name="T2" fmla="*/ 108 w 338"/>
                        <a:gd name="T3" fmla="*/ 305 h 310"/>
                        <a:gd name="T4" fmla="*/ 76 w 338"/>
                        <a:gd name="T5" fmla="*/ 293 h 310"/>
                        <a:gd name="T6" fmla="*/ 50 w 338"/>
                        <a:gd name="T7" fmla="*/ 280 h 310"/>
                        <a:gd name="T8" fmla="*/ 32 w 338"/>
                        <a:gd name="T9" fmla="*/ 266 h 310"/>
                        <a:gd name="T10" fmla="*/ 19 w 338"/>
                        <a:gd name="T11" fmla="*/ 249 h 310"/>
                        <a:gd name="T12" fmla="*/ 9 w 338"/>
                        <a:gd name="T13" fmla="*/ 234 h 310"/>
                        <a:gd name="T14" fmla="*/ 4 w 338"/>
                        <a:gd name="T15" fmla="*/ 223 h 310"/>
                        <a:gd name="T16" fmla="*/ 0 w 338"/>
                        <a:gd name="T17" fmla="*/ 214 h 310"/>
                        <a:gd name="T18" fmla="*/ 0 w 338"/>
                        <a:gd name="T19" fmla="*/ 210 h 310"/>
                        <a:gd name="T20" fmla="*/ 0 w 338"/>
                        <a:gd name="T21" fmla="*/ 0 h 310"/>
                        <a:gd name="T22" fmla="*/ 338 w 338"/>
                        <a:gd name="T23" fmla="*/ 2 h 310"/>
                        <a:gd name="T24" fmla="*/ 338 w 338"/>
                        <a:gd name="T25" fmla="*/ 206 h 310"/>
                        <a:gd name="T26" fmla="*/ 330 w 338"/>
                        <a:gd name="T27" fmla="*/ 223 h 310"/>
                        <a:gd name="T28" fmla="*/ 321 w 338"/>
                        <a:gd name="T29" fmla="*/ 238 h 310"/>
                        <a:gd name="T30" fmla="*/ 314 w 338"/>
                        <a:gd name="T31" fmla="*/ 251 h 310"/>
                        <a:gd name="T32" fmla="*/ 308 w 338"/>
                        <a:gd name="T33" fmla="*/ 258 h 310"/>
                        <a:gd name="T34" fmla="*/ 306 w 338"/>
                        <a:gd name="T35" fmla="*/ 262 h 310"/>
                        <a:gd name="T36" fmla="*/ 289 w 338"/>
                        <a:gd name="T37" fmla="*/ 277 h 310"/>
                        <a:gd name="T38" fmla="*/ 267 w 338"/>
                        <a:gd name="T39" fmla="*/ 290 h 310"/>
                        <a:gd name="T40" fmla="*/ 241 w 338"/>
                        <a:gd name="T41" fmla="*/ 297 h 310"/>
                        <a:gd name="T42" fmla="*/ 213 w 338"/>
                        <a:gd name="T43" fmla="*/ 303 h 310"/>
                        <a:gd name="T44" fmla="*/ 189 w 338"/>
                        <a:gd name="T45" fmla="*/ 306 h 310"/>
                        <a:gd name="T46" fmla="*/ 167 w 338"/>
                        <a:gd name="T47" fmla="*/ 308 h 310"/>
                        <a:gd name="T48" fmla="*/ 152 w 338"/>
                        <a:gd name="T49" fmla="*/ 308 h 310"/>
                        <a:gd name="T50" fmla="*/ 148 w 338"/>
                        <a:gd name="T51" fmla="*/ 310 h 310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w 338"/>
                        <a:gd name="T79" fmla="*/ 0 h 310"/>
                        <a:gd name="T80" fmla="*/ 338 w 338"/>
                        <a:gd name="T81" fmla="*/ 310 h 310"/>
                      </a:gdLst>
                      <a:ahLst/>
                      <a:cxnLst>
                        <a:cxn ang="T52">
                          <a:pos x="T0" y="T1"/>
                        </a:cxn>
                        <a:cxn ang="T53">
                          <a:pos x="T2" y="T3"/>
                        </a:cxn>
                        <a:cxn ang="T54">
                          <a:pos x="T4" y="T5"/>
                        </a:cxn>
                        <a:cxn ang="T55">
                          <a:pos x="T6" y="T7"/>
                        </a:cxn>
                        <a:cxn ang="T56">
                          <a:pos x="T8" y="T9"/>
                        </a:cxn>
                        <a:cxn ang="T57">
                          <a:pos x="T10" y="T11"/>
                        </a:cxn>
                        <a:cxn ang="T58">
                          <a:pos x="T12" y="T13"/>
                        </a:cxn>
                        <a:cxn ang="T59">
                          <a:pos x="T14" y="T15"/>
                        </a:cxn>
                        <a:cxn ang="T60">
                          <a:pos x="T16" y="T17"/>
                        </a:cxn>
                        <a:cxn ang="T61">
                          <a:pos x="T18" y="T19"/>
                        </a:cxn>
                        <a:cxn ang="T62">
                          <a:pos x="T20" y="T21"/>
                        </a:cxn>
                        <a:cxn ang="T63">
                          <a:pos x="T22" y="T23"/>
                        </a:cxn>
                        <a:cxn ang="T64">
                          <a:pos x="T24" y="T25"/>
                        </a:cxn>
                        <a:cxn ang="T65">
                          <a:pos x="T26" y="T27"/>
                        </a:cxn>
                        <a:cxn ang="T66">
                          <a:pos x="T28" y="T29"/>
                        </a:cxn>
                        <a:cxn ang="T67">
                          <a:pos x="T30" y="T31"/>
                        </a:cxn>
                        <a:cxn ang="T68">
                          <a:pos x="T32" y="T33"/>
                        </a:cxn>
                        <a:cxn ang="T69">
                          <a:pos x="T34" y="T35"/>
                        </a:cxn>
                        <a:cxn ang="T70">
                          <a:pos x="T36" y="T37"/>
                        </a:cxn>
                        <a:cxn ang="T71">
                          <a:pos x="T38" y="T39"/>
                        </a:cxn>
                        <a:cxn ang="T72">
                          <a:pos x="T40" y="T41"/>
                        </a:cxn>
                        <a:cxn ang="T73">
                          <a:pos x="T42" y="T43"/>
                        </a:cxn>
                        <a:cxn ang="T74">
                          <a:pos x="T44" y="T45"/>
                        </a:cxn>
                        <a:cxn ang="T75">
                          <a:pos x="T46" y="T47"/>
                        </a:cxn>
                        <a:cxn ang="T76">
                          <a:pos x="T48" y="T49"/>
                        </a:cxn>
                        <a:cxn ang="T77">
                          <a:pos x="T50" y="T51"/>
                        </a:cxn>
                      </a:cxnLst>
                      <a:rect l="T78" t="T79" r="T80" b="T81"/>
                      <a:pathLst>
                        <a:path w="338" h="310">
                          <a:moveTo>
                            <a:pt x="148" y="310"/>
                          </a:moveTo>
                          <a:lnTo>
                            <a:pt x="108" y="305"/>
                          </a:lnTo>
                          <a:lnTo>
                            <a:pt x="76" y="293"/>
                          </a:lnTo>
                          <a:lnTo>
                            <a:pt x="50" y="280"/>
                          </a:lnTo>
                          <a:lnTo>
                            <a:pt x="32" y="266"/>
                          </a:lnTo>
                          <a:lnTo>
                            <a:pt x="19" y="249"/>
                          </a:lnTo>
                          <a:lnTo>
                            <a:pt x="9" y="234"/>
                          </a:lnTo>
                          <a:lnTo>
                            <a:pt x="4" y="223"/>
                          </a:lnTo>
                          <a:lnTo>
                            <a:pt x="0" y="214"/>
                          </a:lnTo>
                          <a:lnTo>
                            <a:pt x="0" y="210"/>
                          </a:lnTo>
                          <a:lnTo>
                            <a:pt x="0" y="0"/>
                          </a:lnTo>
                          <a:lnTo>
                            <a:pt x="338" y="2"/>
                          </a:lnTo>
                          <a:lnTo>
                            <a:pt x="338" y="206"/>
                          </a:lnTo>
                          <a:lnTo>
                            <a:pt x="330" y="223"/>
                          </a:lnTo>
                          <a:lnTo>
                            <a:pt x="321" y="238"/>
                          </a:lnTo>
                          <a:lnTo>
                            <a:pt x="314" y="251"/>
                          </a:lnTo>
                          <a:lnTo>
                            <a:pt x="308" y="258"/>
                          </a:lnTo>
                          <a:lnTo>
                            <a:pt x="306" y="262"/>
                          </a:lnTo>
                          <a:lnTo>
                            <a:pt x="289" y="277"/>
                          </a:lnTo>
                          <a:lnTo>
                            <a:pt x="267" y="290"/>
                          </a:lnTo>
                          <a:lnTo>
                            <a:pt x="241" y="297"/>
                          </a:lnTo>
                          <a:lnTo>
                            <a:pt x="213" y="303"/>
                          </a:lnTo>
                          <a:lnTo>
                            <a:pt x="189" y="306"/>
                          </a:lnTo>
                          <a:lnTo>
                            <a:pt x="167" y="308"/>
                          </a:lnTo>
                          <a:lnTo>
                            <a:pt x="152" y="308"/>
                          </a:lnTo>
                          <a:lnTo>
                            <a:pt x="148" y="310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85" name="Freeform 229"/>
                    <p:cNvSpPr>
                      <a:spLocks/>
                    </p:cNvSpPr>
                    <p:nvPr/>
                  </p:nvSpPr>
                  <p:spPr bwMode="auto">
                    <a:xfrm>
                      <a:off x="1286" y="3331"/>
                      <a:ext cx="338" cy="310"/>
                    </a:xfrm>
                    <a:custGeom>
                      <a:avLst/>
                      <a:gdLst>
                        <a:gd name="T0" fmla="*/ 148 w 338"/>
                        <a:gd name="T1" fmla="*/ 310 h 310"/>
                        <a:gd name="T2" fmla="*/ 108 w 338"/>
                        <a:gd name="T3" fmla="*/ 305 h 310"/>
                        <a:gd name="T4" fmla="*/ 76 w 338"/>
                        <a:gd name="T5" fmla="*/ 293 h 310"/>
                        <a:gd name="T6" fmla="*/ 50 w 338"/>
                        <a:gd name="T7" fmla="*/ 280 h 310"/>
                        <a:gd name="T8" fmla="*/ 32 w 338"/>
                        <a:gd name="T9" fmla="*/ 266 h 310"/>
                        <a:gd name="T10" fmla="*/ 19 w 338"/>
                        <a:gd name="T11" fmla="*/ 249 h 310"/>
                        <a:gd name="T12" fmla="*/ 9 w 338"/>
                        <a:gd name="T13" fmla="*/ 234 h 310"/>
                        <a:gd name="T14" fmla="*/ 4 w 338"/>
                        <a:gd name="T15" fmla="*/ 223 h 310"/>
                        <a:gd name="T16" fmla="*/ 0 w 338"/>
                        <a:gd name="T17" fmla="*/ 214 h 310"/>
                        <a:gd name="T18" fmla="*/ 0 w 338"/>
                        <a:gd name="T19" fmla="*/ 210 h 310"/>
                        <a:gd name="T20" fmla="*/ 0 w 338"/>
                        <a:gd name="T21" fmla="*/ 0 h 310"/>
                        <a:gd name="T22" fmla="*/ 338 w 338"/>
                        <a:gd name="T23" fmla="*/ 2 h 310"/>
                        <a:gd name="T24" fmla="*/ 338 w 338"/>
                        <a:gd name="T25" fmla="*/ 206 h 310"/>
                        <a:gd name="T26" fmla="*/ 330 w 338"/>
                        <a:gd name="T27" fmla="*/ 223 h 310"/>
                        <a:gd name="T28" fmla="*/ 321 w 338"/>
                        <a:gd name="T29" fmla="*/ 238 h 310"/>
                        <a:gd name="T30" fmla="*/ 314 w 338"/>
                        <a:gd name="T31" fmla="*/ 251 h 310"/>
                        <a:gd name="T32" fmla="*/ 308 w 338"/>
                        <a:gd name="T33" fmla="*/ 258 h 310"/>
                        <a:gd name="T34" fmla="*/ 306 w 338"/>
                        <a:gd name="T35" fmla="*/ 262 h 310"/>
                        <a:gd name="T36" fmla="*/ 289 w 338"/>
                        <a:gd name="T37" fmla="*/ 277 h 310"/>
                        <a:gd name="T38" fmla="*/ 267 w 338"/>
                        <a:gd name="T39" fmla="*/ 290 h 310"/>
                        <a:gd name="T40" fmla="*/ 241 w 338"/>
                        <a:gd name="T41" fmla="*/ 297 h 310"/>
                        <a:gd name="T42" fmla="*/ 213 w 338"/>
                        <a:gd name="T43" fmla="*/ 303 h 310"/>
                        <a:gd name="T44" fmla="*/ 189 w 338"/>
                        <a:gd name="T45" fmla="*/ 306 h 310"/>
                        <a:gd name="T46" fmla="*/ 167 w 338"/>
                        <a:gd name="T47" fmla="*/ 308 h 310"/>
                        <a:gd name="T48" fmla="*/ 152 w 338"/>
                        <a:gd name="T49" fmla="*/ 308 h 310"/>
                        <a:gd name="T50" fmla="*/ 148 w 338"/>
                        <a:gd name="T51" fmla="*/ 310 h 310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w 338"/>
                        <a:gd name="T79" fmla="*/ 0 h 310"/>
                        <a:gd name="T80" fmla="*/ 338 w 338"/>
                        <a:gd name="T81" fmla="*/ 310 h 310"/>
                      </a:gdLst>
                      <a:ahLst/>
                      <a:cxnLst>
                        <a:cxn ang="T52">
                          <a:pos x="T0" y="T1"/>
                        </a:cxn>
                        <a:cxn ang="T53">
                          <a:pos x="T2" y="T3"/>
                        </a:cxn>
                        <a:cxn ang="T54">
                          <a:pos x="T4" y="T5"/>
                        </a:cxn>
                        <a:cxn ang="T55">
                          <a:pos x="T6" y="T7"/>
                        </a:cxn>
                        <a:cxn ang="T56">
                          <a:pos x="T8" y="T9"/>
                        </a:cxn>
                        <a:cxn ang="T57">
                          <a:pos x="T10" y="T11"/>
                        </a:cxn>
                        <a:cxn ang="T58">
                          <a:pos x="T12" y="T13"/>
                        </a:cxn>
                        <a:cxn ang="T59">
                          <a:pos x="T14" y="T15"/>
                        </a:cxn>
                        <a:cxn ang="T60">
                          <a:pos x="T16" y="T17"/>
                        </a:cxn>
                        <a:cxn ang="T61">
                          <a:pos x="T18" y="T19"/>
                        </a:cxn>
                        <a:cxn ang="T62">
                          <a:pos x="T20" y="T21"/>
                        </a:cxn>
                        <a:cxn ang="T63">
                          <a:pos x="T22" y="T23"/>
                        </a:cxn>
                        <a:cxn ang="T64">
                          <a:pos x="T24" y="T25"/>
                        </a:cxn>
                        <a:cxn ang="T65">
                          <a:pos x="T26" y="T27"/>
                        </a:cxn>
                        <a:cxn ang="T66">
                          <a:pos x="T28" y="T29"/>
                        </a:cxn>
                        <a:cxn ang="T67">
                          <a:pos x="T30" y="T31"/>
                        </a:cxn>
                        <a:cxn ang="T68">
                          <a:pos x="T32" y="T33"/>
                        </a:cxn>
                        <a:cxn ang="T69">
                          <a:pos x="T34" y="T35"/>
                        </a:cxn>
                        <a:cxn ang="T70">
                          <a:pos x="T36" y="T37"/>
                        </a:cxn>
                        <a:cxn ang="T71">
                          <a:pos x="T38" y="T39"/>
                        </a:cxn>
                        <a:cxn ang="T72">
                          <a:pos x="T40" y="T41"/>
                        </a:cxn>
                        <a:cxn ang="T73">
                          <a:pos x="T42" y="T43"/>
                        </a:cxn>
                        <a:cxn ang="T74">
                          <a:pos x="T44" y="T45"/>
                        </a:cxn>
                        <a:cxn ang="T75">
                          <a:pos x="T46" y="T47"/>
                        </a:cxn>
                        <a:cxn ang="T76">
                          <a:pos x="T48" y="T49"/>
                        </a:cxn>
                        <a:cxn ang="T77">
                          <a:pos x="T50" y="T51"/>
                        </a:cxn>
                      </a:cxnLst>
                      <a:rect l="T78" t="T79" r="T80" b="T81"/>
                      <a:pathLst>
                        <a:path w="338" h="310">
                          <a:moveTo>
                            <a:pt x="148" y="310"/>
                          </a:moveTo>
                          <a:lnTo>
                            <a:pt x="108" y="305"/>
                          </a:lnTo>
                          <a:lnTo>
                            <a:pt x="76" y="293"/>
                          </a:lnTo>
                          <a:lnTo>
                            <a:pt x="50" y="280"/>
                          </a:lnTo>
                          <a:lnTo>
                            <a:pt x="32" y="266"/>
                          </a:lnTo>
                          <a:lnTo>
                            <a:pt x="19" y="249"/>
                          </a:lnTo>
                          <a:lnTo>
                            <a:pt x="9" y="234"/>
                          </a:lnTo>
                          <a:lnTo>
                            <a:pt x="4" y="223"/>
                          </a:lnTo>
                          <a:lnTo>
                            <a:pt x="0" y="214"/>
                          </a:lnTo>
                          <a:lnTo>
                            <a:pt x="0" y="210"/>
                          </a:lnTo>
                          <a:lnTo>
                            <a:pt x="0" y="0"/>
                          </a:lnTo>
                          <a:lnTo>
                            <a:pt x="338" y="2"/>
                          </a:lnTo>
                          <a:lnTo>
                            <a:pt x="338" y="206"/>
                          </a:lnTo>
                          <a:lnTo>
                            <a:pt x="330" y="223"/>
                          </a:lnTo>
                          <a:lnTo>
                            <a:pt x="321" y="238"/>
                          </a:lnTo>
                          <a:lnTo>
                            <a:pt x="314" y="251"/>
                          </a:lnTo>
                          <a:lnTo>
                            <a:pt x="308" y="258"/>
                          </a:lnTo>
                          <a:lnTo>
                            <a:pt x="306" y="262"/>
                          </a:lnTo>
                          <a:lnTo>
                            <a:pt x="289" y="277"/>
                          </a:lnTo>
                          <a:lnTo>
                            <a:pt x="267" y="290"/>
                          </a:lnTo>
                          <a:lnTo>
                            <a:pt x="241" y="297"/>
                          </a:lnTo>
                          <a:lnTo>
                            <a:pt x="213" y="303"/>
                          </a:lnTo>
                          <a:lnTo>
                            <a:pt x="189" y="306"/>
                          </a:lnTo>
                          <a:lnTo>
                            <a:pt x="167" y="308"/>
                          </a:lnTo>
                          <a:lnTo>
                            <a:pt x="152" y="308"/>
                          </a:lnTo>
                          <a:lnTo>
                            <a:pt x="148" y="310"/>
                          </a:lnTo>
                        </a:path>
                      </a:pathLst>
                    </a:cu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86" name="Freeform 230"/>
                    <p:cNvSpPr>
                      <a:spLocks/>
                    </p:cNvSpPr>
                    <p:nvPr/>
                  </p:nvSpPr>
                  <p:spPr bwMode="auto">
                    <a:xfrm>
                      <a:off x="1303" y="3331"/>
                      <a:ext cx="308" cy="308"/>
                    </a:xfrm>
                    <a:custGeom>
                      <a:avLst/>
                      <a:gdLst>
                        <a:gd name="T0" fmla="*/ 137 w 308"/>
                        <a:gd name="T1" fmla="*/ 308 h 308"/>
                        <a:gd name="T2" fmla="*/ 102 w 308"/>
                        <a:gd name="T3" fmla="*/ 305 h 308"/>
                        <a:gd name="T4" fmla="*/ 72 w 308"/>
                        <a:gd name="T5" fmla="*/ 295 h 308"/>
                        <a:gd name="T6" fmla="*/ 48 w 308"/>
                        <a:gd name="T7" fmla="*/ 282 h 308"/>
                        <a:gd name="T8" fmla="*/ 31 w 308"/>
                        <a:gd name="T9" fmla="*/ 269 h 308"/>
                        <a:gd name="T10" fmla="*/ 18 w 308"/>
                        <a:gd name="T11" fmla="*/ 254 h 308"/>
                        <a:gd name="T12" fmla="*/ 9 w 308"/>
                        <a:gd name="T13" fmla="*/ 241 h 308"/>
                        <a:gd name="T14" fmla="*/ 4 w 308"/>
                        <a:gd name="T15" fmla="*/ 230 h 308"/>
                        <a:gd name="T16" fmla="*/ 0 w 308"/>
                        <a:gd name="T17" fmla="*/ 223 h 308"/>
                        <a:gd name="T18" fmla="*/ 0 w 308"/>
                        <a:gd name="T19" fmla="*/ 219 h 308"/>
                        <a:gd name="T20" fmla="*/ 0 w 308"/>
                        <a:gd name="T21" fmla="*/ 0 h 308"/>
                        <a:gd name="T22" fmla="*/ 308 w 308"/>
                        <a:gd name="T23" fmla="*/ 2 h 308"/>
                        <a:gd name="T24" fmla="*/ 308 w 308"/>
                        <a:gd name="T25" fmla="*/ 199 h 308"/>
                        <a:gd name="T26" fmla="*/ 300 w 308"/>
                        <a:gd name="T27" fmla="*/ 214 h 308"/>
                        <a:gd name="T28" fmla="*/ 295 w 308"/>
                        <a:gd name="T29" fmla="*/ 228 h 308"/>
                        <a:gd name="T30" fmla="*/ 287 w 308"/>
                        <a:gd name="T31" fmla="*/ 241 h 308"/>
                        <a:gd name="T32" fmla="*/ 282 w 308"/>
                        <a:gd name="T33" fmla="*/ 249 h 308"/>
                        <a:gd name="T34" fmla="*/ 280 w 308"/>
                        <a:gd name="T35" fmla="*/ 253 h 308"/>
                        <a:gd name="T36" fmla="*/ 265 w 308"/>
                        <a:gd name="T37" fmla="*/ 267 h 308"/>
                        <a:gd name="T38" fmla="*/ 245 w 308"/>
                        <a:gd name="T39" fmla="*/ 279 h 308"/>
                        <a:gd name="T40" fmla="*/ 220 w 308"/>
                        <a:gd name="T41" fmla="*/ 288 h 308"/>
                        <a:gd name="T42" fmla="*/ 196 w 308"/>
                        <a:gd name="T43" fmla="*/ 295 h 308"/>
                        <a:gd name="T44" fmla="*/ 174 w 308"/>
                        <a:gd name="T45" fmla="*/ 301 h 308"/>
                        <a:gd name="T46" fmla="*/ 156 w 308"/>
                        <a:gd name="T47" fmla="*/ 305 h 308"/>
                        <a:gd name="T48" fmla="*/ 143 w 308"/>
                        <a:gd name="T49" fmla="*/ 308 h 308"/>
                        <a:gd name="T50" fmla="*/ 137 w 308"/>
                        <a:gd name="T51" fmla="*/ 308 h 308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w 308"/>
                        <a:gd name="T79" fmla="*/ 0 h 308"/>
                        <a:gd name="T80" fmla="*/ 308 w 308"/>
                        <a:gd name="T81" fmla="*/ 308 h 308"/>
                      </a:gdLst>
                      <a:ahLst/>
                      <a:cxnLst>
                        <a:cxn ang="T52">
                          <a:pos x="T0" y="T1"/>
                        </a:cxn>
                        <a:cxn ang="T53">
                          <a:pos x="T2" y="T3"/>
                        </a:cxn>
                        <a:cxn ang="T54">
                          <a:pos x="T4" y="T5"/>
                        </a:cxn>
                        <a:cxn ang="T55">
                          <a:pos x="T6" y="T7"/>
                        </a:cxn>
                        <a:cxn ang="T56">
                          <a:pos x="T8" y="T9"/>
                        </a:cxn>
                        <a:cxn ang="T57">
                          <a:pos x="T10" y="T11"/>
                        </a:cxn>
                        <a:cxn ang="T58">
                          <a:pos x="T12" y="T13"/>
                        </a:cxn>
                        <a:cxn ang="T59">
                          <a:pos x="T14" y="T15"/>
                        </a:cxn>
                        <a:cxn ang="T60">
                          <a:pos x="T16" y="T17"/>
                        </a:cxn>
                        <a:cxn ang="T61">
                          <a:pos x="T18" y="T19"/>
                        </a:cxn>
                        <a:cxn ang="T62">
                          <a:pos x="T20" y="T21"/>
                        </a:cxn>
                        <a:cxn ang="T63">
                          <a:pos x="T22" y="T23"/>
                        </a:cxn>
                        <a:cxn ang="T64">
                          <a:pos x="T24" y="T25"/>
                        </a:cxn>
                        <a:cxn ang="T65">
                          <a:pos x="T26" y="T27"/>
                        </a:cxn>
                        <a:cxn ang="T66">
                          <a:pos x="T28" y="T29"/>
                        </a:cxn>
                        <a:cxn ang="T67">
                          <a:pos x="T30" y="T31"/>
                        </a:cxn>
                        <a:cxn ang="T68">
                          <a:pos x="T32" y="T33"/>
                        </a:cxn>
                        <a:cxn ang="T69">
                          <a:pos x="T34" y="T35"/>
                        </a:cxn>
                        <a:cxn ang="T70">
                          <a:pos x="T36" y="T37"/>
                        </a:cxn>
                        <a:cxn ang="T71">
                          <a:pos x="T38" y="T39"/>
                        </a:cxn>
                        <a:cxn ang="T72">
                          <a:pos x="T40" y="T41"/>
                        </a:cxn>
                        <a:cxn ang="T73">
                          <a:pos x="T42" y="T43"/>
                        </a:cxn>
                        <a:cxn ang="T74">
                          <a:pos x="T44" y="T45"/>
                        </a:cxn>
                        <a:cxn ang="T75">
                          <a:pos x="T46" y="T47"/>
                        </a:cxn>
                        <a:cxn ang="T76">
                          <a:pos x="T48" y="T49"/>
                        </a:cxn>
                        <a:cxn ang="T77">
                          <a:pos x="T50" y="T51"/>
                        </a:cxn>
                      </a:cxnLst>
                      <a:rect l="T78" t="T79" r="T80" b="T81"/>
                      <a:pathLst>
                        <a:path w="308" h="308">
                          <a:moveTo>
                            <a:pt x="137" y="308"/>
                          </a:moveTo>
                          <a:lnTo>
                            <a:pt x="102" y="305"/>
                          </a:lnTo>
                          <a:lnTo>
                            <a:pt x="72" y="295"/>
                          </a:lnTo>
                          <a:lnTo>
                            <a:pt x="48" y="282"/>
                          </a:lnTo>
                          <a:lnTo>
                            <a:pt x="31" y="269"/>
                          </a:lnTo>
                          <a:lnTo>
                            <a:pt x="18" y="254"/>
                          </a:lnTo>
                          <a:lnTo>
                            <a:pt x="9" y="241"/>
                          </a:lnTo>
                          <a:lnTo>
                            <a:pt x="4" y="230"/>
                          </a:lnTo>
                          <a:lnTo>
                            <a:pt x="0" y="223"/>
                          </a:lnTo>
                          <a:lnTo>
                            <a:pt x="0" y="219"/>
                          </a:lnTo>
                          <a:lnTo>
                            <a:pt x="0" y="0"/>
                          </a:lnTo>
                          <a:lnTo>
                            <a:pt x="308" y="2"/>
                          </a:lnTo>
                          <a:lnTo>
                            <a:pt x="308" y="199"/>
                          </a:lnTo>
                          <a:lnTo>
                            <a:pt x="300" y="214"/>
                          </a:lnTo>
                          <a:lnTo>
                            <a:pt x="295" y="228"/>
                          </a:lnTo>
                          <a:lnTo>
                            <a:pt x="287" y="241"/>
                          </a:lnTo>
                          <a:lnTo>
                            <a:pt x="282" y="249"/>
                          </a:lnTo>
                          <a:lnTo>
                            <a:pt x="280" y="253"/>
                          </a:lnTo>
                          <a:lnTo>
                            <a:pt x="265" y="267"/>
                          </a:lnTo>
                          <a:lnTo>
                            <a:pt x="245" y="279"/>
                          </a:lnTo>
                          <a:lnTo>
                            <a:pt x="220" y="288"/>
                          </a:lnTo>
                          <a:lnTo>
                            <a:pt x="196" y="295"/>
                          </a:lnTo>
                          <a:lnTo>
                            <a:pt x="174" y="301"/>
                          </a:lnTo>
                          <a:lnTo>
                            <a:pt x="156" y="305"/>
                          </a:lnTo>
                          <a:lnTo>
                            <a:pt x="143" y="308"/>
                          </a:lnTo>
                          <a:lnTo>
                            <a:pt x="137" y="308"/>
                          </a:lnTo>
                          <a:close/>
                        </a:path>
                      </a:pathLst>
                    </a:custGeom>
                    <a:solidFill>
                      <a:srgbClr val="1A1A1A"/>
                    </a:solidFill>
                    <a:ln w="0">
                      <a:solidFill>
                        <a:srgbClr val="1A1A1A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87" name="Freeform 231"/>
                    <p:cNvSpPr>
                      <a:spLocks/>
                    </p:cNvSpPr>
                    <p:nvPr/>
                  </p:nvSpPr>
                  <p:spPr bwMode="auto">
                    <a:xfrm>
                      <a:off x="1320" y="3331"/>
                      <a:ext cx="278" cy="306"/>
                    </a:xfrm>
                    <a:custGeom>
                      <a:avLst/>
                      <a:gdLst>
                        <a:gd name="T0" fmla="*/ 127 w 278"/>
                        <a:gd name="T1" fmla="*/ 306 h 306"/>
                        <a:gd name="T2" fmla="*/ 94 w 278"/>
                        <a:gd name="T3" fmla="*/ 303 h 306"/>
                        <a:gd name="T4" fmla="*/ 66 w 278"/>
                        <a:gd name="T5" fmla="*/ 295 h 306"/>
                        <a:gd name="T6" fmla="*/ 46 w 278"/>
                        <a:gd name="T7" fmla="*/ 286 h 306"/>
                        <a:gd name="T8" fmla="*/ 29 w 278"/>
                        <a:gd name="T9" fmla="*/ 273 h 306"/>
                        <a:gd name="T10" fmla="*/ 16 w 278"/>
                        <a:gd name="T11" fmla="*/ 260 h 306"/>
                        <a:gd name="T12" fmla="*/ 9 w 278"/>
                        <a:gd name="T13" fmla="*/ 249 h 306"/>
                        <a:gd name="T14" fmla="*/ 3 w 278"/>
                        <a:gd name="T15" fmla="*/ 238 h 306"/>
                        <a:gd name="T16" fmla="*/ 1 w 278"/>
                        <a:gd name="T17" fmla="*/ 232 h 306"/>
                        <a:gd name="T18" fmla="*/ 0 w 278"/>
                        <a:gd name="T19" fmla="*/ 228 h 306"/>
                        <a:gd name="T20" fmla="*/ 0 w 278"/>
                        <a:gd name="T21" fmla="*/ 0 h 306"/>
                        <a:gd name="T22" fmla="*/ 278 w 278"/>
                        <a:gd name="T23" fmla="*/ 2 h 306"/>
                        <a:gd name="T24" fmla="*/ 278 w 278"/>
                        <a:gd name="T25" fmla="*/ 191 h 306"/>
                        <a:gd name="T26" fmla="*/ 272 w 278"/>
                        <a:gd name="T27" fmla="*/ 206 h 306"/>
                        <a:gd name="T28" fmla="*/ 267 w 278"/>
                        <a:gd name="T29" fmla="*/ 219 h 306"/>
                        <a:gd name="T30" fmla="*/ 261 w 278"/>
                        <a:gd name="T31" fmla="*/ 232 h 306"/>
                        <a:gd name="T32" fmla="*/ 255 w 278"/>
                        <a:gd name="T33" fmla="*/ 240 h 306"/>
                        <a:gd name="T34" fmla="*/ 254 w 278"/>
                        <a:gd name="T35" fmla="*/ 243 h 306"/>
                        <a:gd name="T36" fmla="*/ 241 w 278"/>
                        <a:gd name="T37" fmla="*/ 256 h 306"/>
                        <a:gd name="T38" fmla="*/ 222 w 278"/>
                        <a:gd name="T39" fmla="*/ 269 h 306"/>
                        <a:gd name="T40" fmla="*/ 202 w 278"/>
                        <a:gd name="T41" fmla="*/ 280 h 306"/>
                        <a:gd name="T42" fmla="*/ 179 w 278"/>
                        <a:gd name="T43" fmla="*/ 290 h 306"/>
                        <a:gd name="T44" fmla="*/ 159 w 278"/>
                        <a:gd name="T45" fmla="*/ 297 h 306"/>
                        <a:gd name="T46" fmla="*/ 142 w 278"/>
                        <a:gd name="T47" fmla="*/ 303 h 306"/>
                        <a:gd name="T48" fmla="*/ 131 w 278"/>
                        <a:gd name="T49" fmla="*/ 306 h 306"/>
                        <a:gd name="T50" fmla="*/ 127 w 278"/>
                        <a:gd name="T51" fmla="*/ 306 h 30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w 278"/>
                        <a:gd name="T79" fmla="*/ 0 h 306"/>
                        <a:gd name="T80" fmla="*/ 278 w 278"/>
                        <a:gd name="T81" fmla="*/ 306 h 306"/>
                      </a:gdLst>
                      <a:ahLst/>
                      <a:cxnLst>
                        <a:cxn ang="T52">
                          <a:pos x="T0" y="T1"/>
                        </a:cxn>
                        <a:cxn ang="T53">
                          <a:pos x="T2" y="T3"/>
                        </a:cxn>
                        <a:cxn ang="T54">
                          <a:pos x="T4" y="T5"/>
                        </a:cxn>
                        <a:cxn ang="T55">
                          <a:pos x="T6" y="T7"/>
                        </a:cxn>
                        <a:cxn ang="T56">
                          <a:pos x="T8" y="T9"/>
                        </a:cxn>
                        <a:cxn ang="T57">
                          <a:pos x="T10" y="T11"/>
                        </a:cxn>
                        <a:cxn ang="T58">
                          <a:pos x="T12" y="T13"/>
                        </a:cxn>
                        <a:cxn ang="T59">
                          <a:pos x="T14" y="T15"/>
                        </a:cxn>
                        <a:cxn ang="T60">
                          <a:pos x="T16" y="T17"/>
                        </a:cxn>
                        <a:cxn ang="T61">
                          <a:pos x="T18" y="T19"/>
                        </a:cxn>
                        <a:cxn ang="T62">
                          <a:pos x="T20" y="T21"/>
                        </a:cxn>
                        <a:cxn ang="T63">
                          <a:pos x="T22" y="T23"/>
                        </a:cxn>
                        <a:cxn ang="T64">
                          <a:pos x="T24" y="T25"/>
                        </a:cxn>
                        <a:cxn ang="T65">
                          <a:pos x="T26" y="T27"/>
                        </a:cxn>
                        <a:cxn ang="T66">
                          <a:pos x="T28" y="T29"/>
                        </a:cxn>
                        <a:cxn ang="T67">
                          <a:pos x="T30" y="T31"/>
                        </a:cxn>
                        <a:cxn ang="T68">
                          <a:pos x="T32" y="T33"/>
                        </a:cxn>
                        <a:cxn ang="T69">
                          <a:pos x="T34" y="T35"/>
                        </a:cxn>
                        <a:cxn ang="T70">
                          <a:pos x="T36" y="T37"/>
                        </a:cxn>
                        <a:cxn ang="T71">
                          <a:pos x="T38" y="T39"/>
                        </a:cxn>
                        <a:cxn ang="T72">
                          <a:pos x="T40" y="T41"/>
                        </a:cxn>
                        <a:cxn ang="T73">
                          <a:pos x="T42" y="T43"/>
                        </a:cxn>
                        <a:cxn ang="T74">
                          <a:pos x="T44" y="T45"/>
                        </a:cxn>
                        <a:cxn ang="T75">
                          <a:pos x="T46" y="T47"/>
                        </a:cxn>
                        <a:cxn ang="T76">
                          <a:pos x="T48" y="T49"/>
                        </a:cxn>
                        <a:cxn ang="T77">
                          <a:pos x="T50" y="T51"/>
                        </a:cxn>
                      </a:cxnLst>
                      <a:rect l="T78" t="T79" r="T80" b="T81"/>
                      <a:pathLst>
                        <a:path w="278" h="306">
                          <a:moveTo>
                            <a:pt x="127" y="306"/>
                          </a:moveTo>
                          <a:lnTo>
                            <a:pt x="94" y="303"/>
                          </a:lnTo>
                          <a:lnTo>
                            <a:pt x="66" y="295"/>
                          </a:lnTo>
                          <a:lnTo>
                            <a:pt x="46" y="286"/>
                          </a:lnTo>
                          <a:lnTo>
                            <a:pt x="29" y="273"/>
                          </a:lnTo>
                          <a:lnTo>
                            <a:pt x="16" y="260"/>
                          </a:lnTo>
                          <a:lnTo>
                            <a:pt x="9" y="249"/>
                          </a:lnTo>
                          <a:lnTo>
                            <a:pt x="3" y="238"/>
                          </a:lnTo>
                          <a:lnTo>
                            <a:pt x="1" y="232"/>
                          </a:lnTo>
                          <a:lnTo>
                            <a:pt x="0" y="228"/>
                          </a:lnTo>
                          <a:lnTo>
                            <a:pt x="0" y="0"/>
                          </a:lnTo>
                          <a:lnTo>
                            <a:pt x="278" y="2"/>
                          </a:lnTo>
                          <a:lnTo>
                            <a:pt x="278" y="191"/>
                          </a:lnTo>
                          <a:lnTo>
                            <a:pt x="272" y="206"/>
                          </a:lnTo>
                          <a:lnTo>
                            <a:pt x="267" y="219"/>
                          </a:lnTo>
                          <a:lnTo>
                            <a:pt x="261" y="232"/>
                          </a:lnTo>
                          <a:lnTo>
                            <a:pt x="255" y="240"/>
                          </a:lnTo>
                          <a:lnTo>
                            <a:pt x="254" y="243"/>
                          </a:lnTo>
                          <a:lnTo>
                            <a:pt x="241" y="256"/>
                          </a:lnTo>
                          <a:lnTo>
                            <a:pt x="222" y="269"/>
                          </a:lnTo>
                          <a:lnTo>
                            <a:pt x="202" y="280"/>
                          </a:lnTo>
                          <a:lnTo>
                            <a:pt x="179" y="290"/>
                          </a:lnTo>
                          <a:lnTo>
                            <a:pt x="159" y="297"/>
                          </a:lnTo>
                          <a:lnTo>
                            <a:pt x="142" y="303"/>
                          </a:lnTo>
                          <a:lnTo>
                            <a:pt x="131" y="306"/>
                          </a:lnTo>
                          <a:lnTo>
                            <a:pt x="127" y="306"/>
                          </a:lnTo>
                          <a:close/>
                        </a:path>
                      </a:pathLst>
                    </a:custGeom>
                    <a:solidFill>
                      <a:srgbClr val="333333"/>
                    </a:solidFill>
                    <a:ln w="0">
                      <a:solidFill>
                        <a:srgbClr val="333333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88" name="Freeform 232"/>
                    <p:cNvSpPr>
                      <a:spLocks/>
                    </p:cNvSpPr>
                    <p:nvPr/>
                  </p:nvSpPr>
                  <p:spPr bwMode="auto">
                    <a:xfrm>
                      <a:off x="1338" y="3331"/>
                      <a:ext cx="249" cy="306"/>
                    </a:xfrm>
                    <a:custGeom>
                      <a:avLst/>
                      <a:gdLst>
                        <a:gd name="T0" fmla="*/ 115 w 249"/>
                        <a:gd name="T1" fmla="*/ 306 h 306"/>
                        <a:gd name="T2" fmla="*/ 82 w 249"/>
                        <a:gd name="T3" fmla="*/ 303 h 306"/>
                        <a:gd name="T4" fmla="*/ 56 w 249"/>
                        <a:gd name="T5" fmla="*/ 295 h 306"/>
                        <a:gd name="T6" fmla="*/ 35 w 249"/>
                        <a:gd name="T7" fmla="*/ 284 h 306"/>
                        <a:gd name="T8" fmla="*/ 20 w 249"/>
                        <a:gd name="T9" fmla="*/ 271 h 306"/>
                        <a:gd name="T10" fmla="*/ 11 w 249"/>
                        <a:gd name="T11" fmla="*/ 260 h 306"/>
                        <a:gd name="T12" fmla="*/ 4 w 249"/>
                        <a:gd name="T13" fmla="*/ 249 h 306"/>
                        <a:gd name="T14" fmla="*/ 0 w 249"/>
                        <a:gd name="T15" fmla="*/ 241 h 306"/>
                        <a:gd name="T16" fmla="*/ 0 w 249"/>
                        <a:gd name="T17" fmla="*/ 240 h 306"/>
                        <a:gd name="T18" fmla="*/ 0 w 249"/>
                        <a:gd name="T19" fmla="*/ 0 h 306"/>
                        <a:gd name="T20" fmla="*/ 249 w 249"/>
                        <a:gd name="T21" fmla="*/ 2 h 306"/>
                        <a:gd name="T22" fmla="*/ 249 w 249"/>
                        <a:gd name="T23" fmla="*/ 186 h 306"/>
                        <a:gd name="T24" fmla="*/ 243 w 249"/>
                        <a:gd name="T25" fmla="*/ 197 h 306"/>
                        <a:gd name="T26" fmla="*/ 237 w 249"/>
                        <a:gd name="T27" fmla="*/ 210 h 306"/>
                        <a:gd name="T28" fmla="*/ 232 w 249"/>
                        <a:gd name="T29" fmla="*/ 223 h 306"/>
                        <a:gd name="T30" fmla="*/ 228 w 249"/>
                        <a:gd name="T31" fmla="*/ 230 h 306"/>
                        <a:gd name="T32" fmla="*/ 226 w 249"/>
                        <a:gd name="T33" fmla="*/ 234 h 306"/>
                        <a:gd name="T34" fmla="*/ 215 w 249"/>
                        <a:gd name="T35" fmla="*/ 245 h 306"/>
                        <a:gd name="T36" fmla="*/ 198 w 249"/>
                        <a:gd name="T37" fmla="*/ 258 h 306"/>
                        <a:gd name="T38" fmla="*/ 180 w 249"/>
                        <a:gd name="T39" fmla="*/ 271 h 306"/>
                        <a:gd name="T40" fmla="*/ 161 w 249"/>
                        <a:gd name="T41" fmla="*/ 282 h 306"/>
                        <a:gd name="T42" fmla="*/ 145 w 249"/>
                        <a:gd name="T43" fmla="*/ 292 h 306"/>
                        <a:gd name="T44" fmla="*/ 130 w 249"/>
                        <a:gd name="T45" fmla="*/ 299 h 306"/>
                        <a:gd name="T46" fmla="*/ 119 w 249"/>
                        <a:gd name="T47" fmla="*/ 305 h 306"/>
                        <a:gd name="T48" fmla="*/ 115 w 249"/>
                        <a:gd name="T49" fmla="*/ 306 h 30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w 249"/>
                        <a:gd name="T76" fmla="*/ 0 h 306"/>
                        <a:gd name="T77" fmla="*/ 249 w 249"/>
                        <a:gd name="T78" fmla="*/ 306 h 306"/>
                      </a:gdLst>
                      <a:ahLst/>
                      <a:cxnLst>
                        <a:cxn ang="T50">
                          <a:pos x="T0" y="T1"/>
                        </a:cxn>
                        <a:cxn ang="T51">
                          <a:pos x="T2" y="T3"/>
                        </a:cxn>
                        <a:cxn ang="T52">
                          <a:pos x="T4" y="T5"/>
                        </a:cxn>
                        <a:cxn ang="T53">
                          <a:pos x="T6" y="T7"/>
                        </a:cxn>
                        <a:cxn ang="T54">
                          <a:pos x="T8" y="T9"/>
                        </a:cxn>
                        <a:cxn ang="T55">
                          <a:pos x="T10" y="T11"/>
                        </a:cxn>
                        <a:cxn ang="T56">
                          <a:pos x="T12" y="T13"/>
                        </a:cxn>
                        <a:cxn ang="T57">
                          <a:pos x="T14" y="T15"/>
                        </a:cxn>
                        <a:cxn ang="T58">
                          <a:pos x="T16" y="T17"/>
                        </a:cxn>
                        <a:cxn ang="T59">
                          <a:pos x="T18" y="T19"/>
                        </a:cxn>
                        <a:cxn ang="T60">
                          <a:pos x="T20" y="T21"/>
                        </a:cxn>
                        <a:cxn ang="T61">
                          <a:pos x="T22" y="T23"/>
                        </a:cxn>
                        <a:cxn ang="T62">
                          <a:pos x="T24" y="T25"/>
                        </a:cxn>
                        <a:cxn ang="T63">
                          <a:pos x="T26" y="T27"/>
                        </a:cxn>
                        <a:cxn ang="T64">
                          <a:pos x="T28" y="T29"/>
                        </a:cxn>
                        <a:cxn ang="T65">
                          <a:pos x="T30" y="T31"/>
                        </a:cxn>
                        <a:cxn ang="T66">
                          <a:pos x="T32" y="T33"/>
                        </a:cxn>
                        <a:cxn ang="T67">
                          <a:pos x="T34" y="T35"/>
                        </a:cxn>
                        <a:cxn ang="T68">
                          <a:pos x="T36" y="T37"/>
                        </a:cxn>
                        <a:cxn ang="T69">
                          <a:pos x="T38" y="T39"/>
                        </a:cxn>
                        <a:cxn ang="T70">
                          <a:pos x="T40" y="T41"/>
                        </a:cxn>
                        <a:cxn ang="T71">
                          <a:pos x="T42" y="T43"/>
                        </a:cxn>
                        <a:cxn ang="T72">
                          <a:pos x="T44" y="T45"/>
                        </a:cxn>
                        <a:cxn ang="T73">
                          <a:pos x="T46" y="T47"/>
                        </a:cxn>
                        <a:cxn ang="T74">
                          <a:pos x="T48" y="T49"/>
                        </a:cxn>
                      </a:cxnLst>
                      <a:rect l="T75" t="T76" r="T77" b="T78"/>
                      <a:pathLst>
                        <a:path w="249" h="306">
                          <a:moveTo>
                            <a:pt x="115" y="306"/>
                          </a:moveTo>
                          <a:lnTo>
                            <a:pt x="82" y="303"/>
                          </a:lnTo>
                          <a:lnTo>
                            <a:pt x="56" y="295"/>
                          </a:lnTo>
                          <a:lnTo>
                            <a:pt x="35" y="284"/>
                          </a:lnTo>
                          <a:lnTo>
                            <a:pt x="20" y="271"/>
                          </a:lnTo>
                          <a:lnTo>
                            <a:pt x="11" y="260"/>
                          </a:lnTo>
                          <a:lnTo>
                            <a:pt x="4" y="249"/>
                          </a:lnTo>
                          <a:lnTo>
                            <a:pt x="0" y="241"/>
                          </a:lnTo>
                          <a:lnTo>
                            <a:pt x="0" y="240"/>
                          </a:lnTo>
                          <a:lnTo>
                            <a:pt x="0" y="0"/>
                          </a:lnTo>
                          <a:lnTo>
                            <a:pt x="249" y="2"/>
                          </a:lnTo>
                          <a:lnTo>
                            <a:pt x="249" y="186"/>
                          </a:lnTo>
                          <a:lnTo>
                            <a:pt x="243" y="197"/>
                          </a:lnTo>
                          <a:lnTo>
                            <a:pt x="237" y="210"/>
                          </a:lnTo>
                          <a:lnTo>
                            <a:pt x="232" y="223"/>
                          </a:lnTo>
                          <a:lnTo>
                            <a:pt x="228" y="230"/>
                          </a:lnTo>
                          <a:lnTo>
                            <a:pt x="226" y="234"/>
                          </a:lnTo>
                          <a:lnTo>
                            <a:pt x="215" y="245"/>
                          </a:lnTo>
                          <a:lnTo>
                            <a:pt x="198" y="258"/>
                          </a:lnTo>
                          <a:lnTo>
                            <a:pt x="180" y="271"/>
                          </a:lnTo>
                          <a:lnTo>
                            <a:pt x="161" y="282"/>
                          </a:lnTo>
                          <a:lnTo>
                            <a:pt x="145" y="292"/>
                          </a:lnTo>
                          <a:lnTo>
                            <a:pt x="130" y="299"/>
                          </a:lnTo>
                          <a:lnTo>
                            <a:pt x="119" y="305"/>
                          </a:lnTo>
                          <a:lnTo>
                            <a:pt x="115" y="306"/>
                          </a:lnTo>
                          <a:close/>
                        </a:path>
                      </a:pathLst>
                    </a:custGeom>
                    <a:solidFill>
                      <a:srgbClr val="4D4D4D"/>
                    </a:solidFill>
                    <a:ln w="0">
                      <a:solidFill>
                        <a:srgbClr val="4D4D4D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89" name="Freeform 233"/>
                    <p:cNvSpPr>
                      <a:spLocks/>
                    </p:cNvSpPr>
                    <p:nvPr/>
                  </p:nvSpPr>
                  <p:spPr bwMode="auto">
                    <a:xfrm>
                      <a:off x="1355" y="3333"/>
                      <a:ext cx="219" cy="303"/>
                    </a:xfrm>
                    <a:custGeom>
                      <a:avLst/>
                      <a:gdLst>
                        <a:gd name="T0" fmla="*/ 105 w 219"/>
                        <a:gd name="T1" fmla="*/ 303 h 303"/>
                        <a:gd name="T2" fmla="*/ 76 w 219"/>
                        <a:gd name="T3" fmla="*/ 301 h 303"/>
                        <a:gd name="T4" fmla="*/ 52 w 219"/>
                        <a:gd name="T5" fmla="*/ 293 h 303"/>
                        <a:gd name="T6" fmla="*/ 33 w 219"/>
                        <a:gd name="T7" fmla="*/ 284 h 303"/>
                        <a:gd name="T8" fmla="*/ 20 w 219"/>
                        <a:gd name="T9" fmla="*/ 275 h 303"/>
                        <a:gd name="T10" fmla="*/ 11 w 219"/>
                        <a:gd name="T11" fmla="*/ 264 h 303"/>
                        <a:gd name="T12" fmla="*/ 3 w 219"/>
                        <a:gd name="T13" fmla="*/ 254 h 303"/>
                        <a:gd name="T14" fmla="*/ 2 w 219"/>
                        <a:gd name="T15" fmla="*/ 249 h 303"/>
                        <a:gd name="T16" fmla="*/ 0 w 219"/>
                        <a:gd name="T17" fmla="*/ 247 h 303"/>
                        <a:gd name="T18" fmla="*/ 0 w 219"/>
                        <a:gd name="T19" fmla="*/ 0 h 303"/>
                        <a:gd name="T20" fmla="*/ 219 w 219"/>
                        <a:gd name="T21" fmla="*/ 0 h 303"/>
                        <a:gd name="T22" fmla="*/ 219 w 219"/>
                        <a:gd name="T23" fmla="*/ 176 h 303"/>
                        <a:gd name="T24" fmla="*/ 215 w 219"/>
                        <a:gd name="T25" fmla="*/ 188 h 303"/>
                        <a:gd name="T26" fmla="*/ 209 w 219"/>
                        <a:gd name="T27" fmla="*/ 201 h 303"/>
                        <a:gd name="T28" fmla="*/ 206 w 219"/>
                        <a:gd name="T29" fmla="*/ 210 h 303"/>
                        <a:gd name="T30" fmla="*/ 202 w 219"/>
                        <a:gd name="T31" fmla="*/ 219 h 303"/>
                        <a:gd name="T32" fmla="*/ 200 w 219"/>
                        <a:gd name="T33" fmla="*/ 223 h 303"/>
                        <a:gd name="T34" fmla="*/ 191 w 219"/>
                        <a:gd name="T35" fmla="*/ 234 h 303"/>
                        <a:gd name="T36" fmla="*/ 176 w 219"/>
                        <a:gd name="T37" fmla="*/ 247 h 303"/>
                        <a:gd name="T38" fmla="*/ 161 w 219"/>
                        <a:gd name="T39" fmla="*/ 260 h 303"/>
                        <a:gd name="T40" fmla="*/ 144 w 219"/>
                        <a:gd name="T41" fmla="*/ 273 h 303"/>
                        <a:gd name="T42" fmla="*/ 130 w 219"/>
                        <a:gd name="T43" fmla="*/ 284 h 303"/>
                        <a:gd name="T44" fmla="*/ 117 w 219"/>
                        <a:gd name="T45" fmla="*/ 295 h 303"/>
                        <a:gd name="T46" fmla="*/ 109 w 219"/>
                        <a:gd name="T47" fmla="*/ 301 h 303"/>
                        <a:gd name="T48" fmla="*/ 105 w 219"/>
                        <a:gd name="T49" fmla="*/ 303 h 303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w 219"/>
                        <a:gd name="T76" fmla="*/ 0 h 303"/>
                        <a:gd name="T77" fmla="*/ 219 w 219"/>
                        <a:gd name="T78" fmla="*/ 303 h 303"/>
                      </a:gdLst>
                      <a:ahLst/>
                      <a:cxnLst>
                        <a:cxn ang="T50">
                          <a:pos x="T0" y="T1"/>
                        </a:cxn>
                        <a:cxn ang="T51">
                          <a:pos x="T2" y="T3"/>
                        </a:cxn>
                        <a:cxn ang="T52">
                          <a:pos x="T4" y="T5"/>
                        </a:cxn>
                        <a:cxn ang="T53">
                          <a:pos x="T6" y="T7"/>
                        </a:cxn>
                        <a:cxn ang="T54">
                          <a:pos x="T8" y="T9"/>
                        </a:cxn>
                        <a:cxn ang="T55">
                          <a:pos x="T10" y="T11"/>
                        </a:cxn>
                        <a:cxn ang="T56">
                          <a:pos x="T12" y="T13"/>
                        </a:cxn>
                        <a:cxn ang="T57">
                          <a:pos x="T14" y="T15"/>
                        </a:cxn>
                        <a:cxn ang="T58">
                          <a:pos x="T16" y="T17"/>
                        </a:cxn>
                        <a:cxn ang="T59">
                          <a:pos x="T18" y="T19"/>
                        </a:cxn>
                        <a:cxn ang="T60">
                          <a:pos x="T20" y="T21"/>
                        </a:cxn>
                        <a:cxn ang="T61">
                          <a:pos x="T22" y="T23"/>
                        </a:cxn>
                        <a:cxn ang="T62">
                          <a:pos x="T24" y="T25"/>
                        </a:cxn>
                        <a:cxn ang="T63">
                          <a:pos x="T26" y="T27"/>
                        </a:cxn>
                        <a:cxn ang="T64">
                          <a:pos x="T28" y="T29"/>
                        </a:cxn>
                        <a:cxn ang="T65">
                          <a:pos x="T30" y="T31"/>
                        </a:cxn>
                        <a:cxn ang="T66">
                          <a:pos x="T32" y="T33"/>
                        </a:cxn>
                        <a:cxn ang="T67">
                          <a:pos x="T34" y="T35"/>
                        </a:cxn>
                        <a:cxn ang="T68">
                          <a:pos x="T36" y="T37"/>
                        </a:cxn>
                        <a:cxn ang="T69">
                          <a:pos x="T38" y="T39"/>
                        </a:cxn>
                        <a:cxn ang="T70">
                          <a:pos x="T40" y="T41"/>
                        </a:cxn>
                        <a:cxn ang="T71">
                          <a:pos x="T42" y="T43"/>
                        </a:cxn>
                        <a:cxn ang="T72">
                          <a:pos x="T44" y="T45"/>
                        </a:cxn>
                        <a:cxn ang="T73">
                          <a:pos x="T46" y="T47"/>
                        </a:cxn>
                        <a:cxn ang="T74">
                          <a:pos x="T48" y="T49"/>
                        </a:cxn>
                      </a:cxnLst>
                      <a:rect l="T75" t="T76" r="T77" b="T78"/>
                      <a:pathLst>
                        <a:path w="219" h="303">
                          <a:moveTo>
                            <a:pt x="105" y="303"/>
                          </a:moveTo>
                          <a:lnTo>
                            <a:pt x="76" y="301"/>
                          </a:lnTo>
                          <a:lnTo>
                            <a:pt x="52" y="293"/>
                          </a:lnTo>
                          <a:lnTo>
                            <a:pt x="33" y="284"/>
                          </a:lnTo>
                          <a:lnTo>
                            <a:pt x="20" y="275"/>
                          </a:lnTo>
                          <a:lnTo>
                            <a:pt x="11" y="264"/>
                          </a:lnTo>
                          <a:lnTo>
                            <a:pt x="3" y="254"/>
                          </a:lnTo>
                          <a:lnTo>
                            <a:pt x="2" y="249"/>
                          </a:lnTo>
                          <a:lnTo>
                            <a:pt x="0" y="247"/>
                          </a:lnTo>
                          <a:lnTo>
                            <a:pt x="0" y="0"/>
                          </a:lnTo>
                          <a:lnTo>
                            <a:pt x="219" y="0"/>
                          </a:lnTo>
                          <a:lnTo>
                            <a:pt x="219" y="176"/>
                          </a:lnTo>
                          <a:lnTo>
                            <a:pt x="215" y="188"/>
                          </a:lnTo>
                          <a:lnTo>
                            <a:pt x="209" y="201"/>
                          </a:lnTo>
                          <a:lnTo>
                            <a:pt x="206" y="210"/>
                          </a:lnTo>
                          <a:lnTo>
                            <a:pt x="202" y="219"/>
                          </a:lnTo>
                          <a:lnTo>
                            <a:pt x="200" y="223"/>
                          </a:lnTo>
                          <a:lnTo>
                            <a:pt x="191" y="234"/>
                          </a:lnTo>
                          <a:lnTo>
                            <a:pt x="176" y="247"/>
                          </a:lnTo>
                          <a:lnTo>
                            <a:pt x="161" y="260"/>
                          </a:lnTo>
                          <a:lnTo>
                            <a:pt x="144" y="273"/>
                          </a:lnTo>
                          <a:lnTo>
                            <a:pt x="130" y="284"/>
                          </a:lnTo>
                          <a:lnTo>
                            <a:pt x="117" y="295"/>
                          </a:lnTo>
                          <a:lnTo>
                            <a:pt x="109" y="301"/>
                          </a:lnTo>
                          <a:lnTo>
                            <a:pt x="105" y="303"/>
                          </a:lnTo>
                          <a:close/>
                        </a:path>
                      </a:pathLst>
                    </a:custGeom>
                    <a:solidFill>
                      <a:srgbClr val="666666"/>
                    </a:solidFill>
                    <a:ln w="0">
                      <a:solidFill>
                        <a:srgbClr val="666666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90" name="Freeform 234"/>
                    <p:cNvSpPr>
                      <a:spLocks/>
                    </p:cNvSpPr>
                    <p:nvPr/>
                  </p:nvSpPr>
                  <p:spPr bwMode="auto">
                    <a:xfrm>
                      <a:off x="1373" y="3333"/>
                      <a:ext cx="189" cy="303"/>
                    </a:xfrm>
                    <a:custGeom>
                      <a:avLst/>
                      <a:gdLst>
                        <a:gd name="T0" fmla="*/ 95 w 189"/>
                        <a:gd name="T1" fmla="*/ 303 h 303"/>
                        <a:gd name="T2" fmla="*/ 65 w 189"/>
                        <a:gd name="T3" fmla="*/ 299 h 303"/>
                        <a:gd name="T4" fmla="*/ 41 w 189"/>
                        <a:gd name="T5" fmla="*/ 293 h 303"/>
                        <a:gd name="T6" fmla="*/ 24 w 189"/>
                        <a:gd name="T7" fmla="*/ 284 h 303"/>
                        <a:gd name="T8" fmla="*/ 11 w 189"/>
                        <a:gd name="T9" fmla="*/ 275 h 303"/>
                        <a:gd name="T10" fmla="*/ 4 w 189"/>
                        <a:gd name="T11" fmla="*/ 265 h 303"/>
                        <a:gd name="T12" fmla="*/ 0 w 189"/>
                        <a:gd name="T13" fmla="*/ 258 h 303"/>
                        <a:gd name="T14" fmla="*/ 0 w 189"/>
                        <a:gd name="T15" fmla="*/ 256 h 303"/>
                        <a:gd name="T16" fmla="*/ 0 w 189"/>
                        <a:gd name="T17" fmla="*/ 0 h 303"/>
                        <a:gd name="T18" fmla="*/ 189 w 189"/>
                        <a:gd name="T19" fmla="*/ 0 h 303"/>
                        <a:gd name="T20" fmla="*/ 189 w 189"/>
                        <a:gd name="T21" fmla="*/ 169 h 303"/>
                        <a:gd name="T22" fmla="*/ 184 w 189"/>
                        <a:gd name="T23" fmla="*/ 182 h 303"/>
                        <a:gd name="T24" fmla="*/ 178 w 189"/>
                        <a:gd name="T25" fmla="*/ 197 h 303"/>
                        <a:gd name="T26" fmla="*/ 175 w 189"/>
                        <a:gd name="T27" fmla="*/ 208 h 303"/>
                        <a:gd name="T28" fmla="*/ 173 w 189"/>
                        <a:gd name="T29" fmla="*/ 212 h 303"/>
                        <a:gd name="T30" fmla="*/ 165 w 189"/>
                        <a:gd name="T31" fmla="*/ 223 h 303"/>
                        <a:gd name="T32" fmla="*/ 154 w 189"/>
                        <a:gd name="T33" fmla="*/ 236 h 303"/>
                        <a:gd name="T34" fmla="*/ 141 w 189"/>
                        <a:gd name="T35" fmla="*/ 251 h 303"/>
                        <a:gd name="T36" fmla="*/ 126 w 189"/>
                        <a:gd name="T37" fmla="*/ 265 h 303"/>
                        <a:gd name="T38" fmla="*/ 115 w 189"/>
                        <a:gd name="T39" fmla="*/ 280 h 303"/>
                        <a:gd name="T40" fmla="*/ 104 w 189"/>
                        <a:gd name="T41" fmla="*/ 291 h 303"/>
                        <a:gd name="T42" fmla="*/ 97 w 189"/>
                        <a:gd name="T43" fmla="*/ 299 h 303"/>
                        <a:gd name="T44" fmla="*/ 95 w 189"/>
                        <a:gd name="T45" fmla="*/ 303 h 303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w 189"/>
                        <a:gd name="T70" fmla="*/ 0 h 303"/>
                        <a:gd name="T71" fmla="*/ 189 w 189"/>
                        <a:gd name="T72" fmla="*/ 303 h 303"/>
                      </a:gdLst>
                      <a:ahLst/>
                      <a:cxnLst>
                        <a:cxn ang="T46">
                          <a:pos x="T0" y="T1"/>
                        </a:cxn>
                        <a:cxn ang="T47">
                          <a:pos x="T2" y="T3"/>
                        </a:cxn>
                        <a:cxn ang="T48">
                          <a:pos x="T4" y="T5"/>
                        </a:cxn>
                        <a:cxn ang="T49">
                          <a:pos x="T6" y="T7"/>
                        </a:cxn>
                        <a:cxn ang="T50">
                          <a:pos x="T8" y="T9"/>
                        </a:cxn>
                        <a:cxn ang="T51">
                          <a:pos x="T10" y="T11"/>
                        </a:cxn>
                        <a:cxn ang="T52">
                          <a:pos x="T12" y="T13"/>
                        </a:cxn>
                        <a:cxn ang="T53">
                          <a:pos x="T14" y="T15"/>
                        </a:cxn>
                        <a:cxn ang="T54">
                          <a:pos x="T16" y="T17"/>
                        </a:cxn>
                        <a:cxn ang="T55">
                          <a:pos x="T18" y="T19"/>
                        </a:cxn>
                        <a:cxn ang="T56">
                          <a:pos x="T20" y="T21"/>
                        </a:cxn>
                        <a:cxn ang="T57">
                          <a:pos x="T22" y="T23"/>
                        </a:cxn>
                        <a:cxn ang="T58">
                          <a:pos x="T24" y="T25"/>
                        </a:cxn>
                        <a:cxn ang="T59">
                          <a:pos x="T26" y="T27"/>
                        </a:cxn>
                        <a:cxn ang="T60">
                          <a:pos x="T28" y="T29"/>
                        </a:cxn>
                        <a:cxn ang="T61">
                          <a:pos x="T30" y="T31"/>
                        </a:cxn>
                        <a:cxn ang="T62">
                          <a:pos x="T32" y="T33"/>
                        </a:cxn>
                        <a:cxn ang="T63">
                          <a:pos x="T34" y="T35"/>
                        </a:cxn>
                        <a:cxn ang="T64">
                          <a:pos x="T36" y="T37"/>
                        </a:cxn>
                        <a:cxn ang="T65">
                          <a:pos x="T38" y="T39"/>
                        </a:cxn>
                        <a:cxn ang="T66">
                          <a:pos x="T40" y="T41"/>
                        </a:cxn>
                        <a:cxn ang="T67">
                          <a:pos x="T42" y="T43"/>
                        </a:cxn>
                        <a:cxn ang="T68">
                          <a:pos x="T44" y="T45"/>
                        </a:cxn>
                      </a:cxnLst>
                      <a:rect l="T69" t="T70" r="T71" b="T72"/>
                      <a:pathLst>
                        <a:path w="189" h="303">
                          <a:moveTo>
                            <a:pt x="95" y="303"/>
                          </a:moveTo>
                          <a:lnTo>
                            <a:pt x="65" y="299"/>
                          </a:lnTo>
                          <a:lnTo>
                            <a:pt x="41" y="293"/>
                          </a:lnTo>
                          <a:lnTo>
                            <a:pt x="24" y="284"/>
                          </a:lnTo>
                          <a:lnTo>
                            <a:pt x="11" y="275"/>
                          </a:lnTo>
                          <a:lnTo>
                            <a:pt x="4" y="265"/>
                          </a:lnTo>
                          <a:lnTo>
                            <a:pt x="0" y="258"/>
                          </a:lnTo>
                          <a:lnTo>
                            <a:pt x="0" y="256"/>
                          </a:lnTo>
                          <a:lnTo>
                            <a:pt x="0" y="0"/>
                          </a:lnTo>
                          <a:lnTo>
                            <a:pt x="189" y="0"/>
                          </a:lnTo>
                          <a:lnTo>
                            <a:pt x="189" y="169"/>
                          </a:lnTo>
                          <a:lnTo>
                            <a:pt x="184" y="182"/>
                          </a:lnTo>
                          <a:lnTo>
                            <a:pt x="178" y="197"/>
                          </a:lnTo>
                          <a:lnTo>
                            <a:pt x="175" y="208"/>
                          </a:lnTo>
                          <a:lnTo>
                            <a:pt x="173" y="212"/>
                          </a:lnTo>
                          <a:lnTo>
                            <a:pt x="165" y="223"/>
                          </a:lnTo>
                          <a:lnTo>
                            <a:pt x="154" y="236"/>
                          </a:lnTo>
                          <a:lnTo>
                            <a:pt x="141" y="251"/>
                          </a:lnTo>
                          <a:lnTo>
                            <a:pt x="126" y="265"/>
                          </a:lnTo>
                          <a:lnTo>
                            <a:pt x="115" y="280"/>
                          </a:lnTo>
                          <a:lnTo>
                            <a:pt x="104" y="291"/>
                          </a:lnTo>
                          <a:lnTo>
                            <a:pt x="97" y="299"/>
                          </a:lnTo>
                          <a:lnTo>
                            <a:pt x="95" y="303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 w="0">
                      <a:solidFill>
                        <a:srgbClr val="80808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91" name="Freeform 235"/>
                    <p:cNvSpPr>
                      <a:spLocks/>
                    </p:cNvSpPr>
                    <p:nvPr/>
                  </p:nvSpPr>
                  <p:spPr bwMode="auto">
                    <a:xfrm>
                      <a:off x="1390" y="3333"/>
                      <a:ext cx="159" cy="301"/>
                    </a:xfrm>
                    <a:custGeom>
                      <a:avLst/>
                      <a:gdLst>
                        <a:gd name="T0" fmla="*/ 83 w 159"/>
                        <a:gd name="T1" fmla="*/ 301 h 301"/>
                        <a:gd name="T2" fmla="*/ 54 w 159"/>
                        <a:gd name="T3" fmla="*/ 299 h 301"/>
                        <a:gd name="T4" fmla="*/ 32 w 159"/>
                        <a:gd name="T5" fmla="*/ 293 h 301"/>
                        <a:gd name="T6" fmla="*/ 17 w 159"/>
                        <a:gd name="T7" fmla="*/ 284 h 301"/>
                        <a:gd name="T8" fmla="*/ 7 w 159"/>
                        <a:gd name="T9" fmla="*/ 275 h 301"/>
                        <a:gd name="T10" fmla="*/ 2 w 159"/>
                        <a:gd name="T11" fmla="*/ 267 h 301"/>
                        <a:gd name="T12" fmla="*/ 0 w 159"/>
                        <a:gd name="T13" fmla="*/ 265 h 301"/>
                        <a:gd name="T14" fmla="*/ 0 w 159"/>
                        <a:gd name="T15" fmla="*/ 0 h 301"/>
                        <a:gd name="T16" fmla="*/ 159 w 159"/>
                        <a:gd name="T17" fmla="*/ 0 h 301"/>
                        <a:gd name="T18" fmla="*/ 159 w 159"/>
                        <a:gd name="T19" fmla="*/ 162 h 301"/>
                        <a:gd name="T20" fmla="*/ 156 w 159"/>
                        <a:gd name="T21" fmla="*/ 173 h 301"/>
                        <a:gd name="T22" fmla="*/ 152 w 159"/>
                        <a:gd name="T23" fmla="*/ 188 h 301"/>
                        <a:gd name="T24" fmla="*/ 148 w 159"/>
                        <a:gd name="T25" fmla="*/ 199 h 301"/>
                        <a:gd name="T26" fmla="*/ 146 w 159"/>
                        <a:gd name="T27" fmla="*/ 202 h 301"/>
                        <a:gd name="T28" fmla="*/ 141 w 159"/>
                        <a:gd name="T29" fmla="*/ 212 h 301"/>
                        <a:gd name="T30" fmla="*/ 132 w 159"/>
                        <a:gd name="T31" fmla="*/ 226 h 301"/>
                        <a:gd name="T32" fmla="*/ 121 w 159"/>
                        <a:gd name="T33" fmla="*/ 241 h 301"/>
                        <a:gd name="T34" fmla="*/ 109 w 159"/>
                        <a:gd name="T35" fmla="*/ 260 h 301"/>
                        <a:gd name="T36" fmla="*/ 100 w 159"/>
                        <a:gd name="T37" fmla="*/ 275 h 301"/>
                        <a:gd name="T38" fmla="*/ 91 w 159"/>
                        <a:gd name="T39" fmla="*/ 290 h 301"/>
                        <a:gd name="T40" fmla="*/ 85 w 159"/>
                        <a:gd name="T41" fmla="*/ 299 h 301"/>
                        <a:gd name="T42" fmla="*/ 83 w 159"/>
                        <a:gd name="T43" fmla="*/ 301 h 301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w 159"/>
                        <a:gd name="T67" fmla="*/ 0 h 301"/>
                        <a:gd name="T68" fmla="*/ 159 w 159"/>
                        <a:gd name="T69" fmla="*/ 301 h 301"/>
                      </a:gdLst>
                      <a:ahLst/>
                      <a:cxnLst>
                        <a:cxn ang="T44">
                          <a:pos x="T0" y="T1"/>
                        </a:cxn>
                        <a:cxn ang="T45">
                          <a:pos x="T2" y="T3"/>
                        </a:cxn>
                        <a:cxn ang="T46">
                          <a:pos x="T4" y="T5"/>
                        </a:cxn>
                        <a:cxn ang="T47">
                          <a:pos x="T6" y="T7"/>
                        </a:cxn>
                        <a:cxn ang="T48">
                          <a:pos x="T8" y="T9"/>
                        </a:cxn>
                        <a:cxn ang="T49">
                          <a:pos x="T10" y="T11"/>
                        </a:cxn>
                        <a:cxn ang="T50">
                          <a:pos x="T12" y="T13"/>
                        </a:cxn>
                        <a:cxn ang="T51">
                          <a:pos x="T14" y="T15"/>
                        </a:cxn>
                        <a:cxn ang="T52">
                          <a:pos x="T16" y="T17"/>
                        </a:cxn>
                        <a:cxn ang="T53">
                          <a:pos x="T18" y="T19"/>
                        </a:cxn>
                        <a:cxn ang="T54">
                          <a:pos x="T20" y="T21"/>
                        </a:cxn>
                        <a:cxn ang="T55">
                          <a:pos x="T22" y="T23"/>
                        </a:cxn>
                        <a:cxn ang="T56">
                          <a:pos x="T24" y="T25"/>
                        </a:cxn>
                        <a:cxn ang="T57">
                          <a:pos x="T26" y="T27"/>
                        </a:cxn>
                        <a:cxn ang="T58">
                          <a:pos x="T28" y="T29"/>
                        </a:cxn>
                        <a:cxn ang="T59">
                          <a:pos x="T30" y="T31"/>
                        </a:cxn>
                        <a:cxn ang="T60">
                          <a:pos x="T32" y="T33"/>
                        </a:cxn>
                        <a:cxn ang="T61">
                          <a:pos x="T34" y="T35"/>
                        </a:cxn>
                        <a:cxn ang="T62">
                          <a:pos x="T36" y="T37"/>
                        </a:cxn>
                        <a:cxn ang="T63">
                          <a:pos x="T38" y="T39"/>
                        </a:cxn>
                        <a:cxn ang="T64">
                          <a:pos x="T40" y="T41"/>
                        </a:cxn>
                        <a:cxn ang="T65">
                          <a:pos x="T42" y="T43"/>
                        </a:cxn>
                      </a:cxnLst>
                      <a:rect l="T66" t="T67" r="T68" b="T69"/>
                      <a:pathLst>
                        <a:path w="159" h="301">
                          <a:moveTo>
                            <a:pt x="83" y="301"/>
                          </a:moveTo>
                          <a:lnTo>
                            <a:pt x="54" y="299"/>
                          </a:lnTo>
                          <a:lnTo>
                            <a:pt x="32" y="293"/>
                          </a:lnTo>
                          <a:lnTo>
                            <a:pt x="17" y="284"/>
                          </a:lnTo>
                          <a:lnTo>
                            <a:pt x="7" y="275"/>
                          </a:lnTo>
                          <a:lnTo>
                            <a:pt x="2" y="267"/>
                          </a:lnTo>
                          <a:lnTo>
                            <a:pt x="0" y="265"/>
                          </a:lnTo>
                          <a:lnTo>
                            <a:pt x="0" y="0"/>
                          </a:lnTo>
                          <a:lnTo>
                            <a:pt x="159" y="0"/>
                          </a:lnTo>
                          <a:lnTo>
                            <a:pt x="159" y="162"/>
                          </a:lnTo>
                          <a:lnTo>
                            <a:pt x="156" y="173"/>
                          </a:lnTo>
                          <a:lnTo>
                            <a:pt x="152" y="188"/>
                          </a:lnTo>
                          <a:lnTo>
                            <a:pt x="148" y="199"/>
                          </a:lnTo>
                          <a:lnTo>
                            <a:pt x="146" y="202"/>
                          </a:lnTo>
                          <a:lnTo>
                            <a:pt x="141" y="212"/>
                          </a:lnTo>
                          <a:lnTo>
                            <a:pt x="132" y="226"/>
                          </a:lnTo>
                          <a:lnTo>
                            <a:pt x="121" y="241"/>
                          </a:lnTo>
                          <a:lnTo>
                            <a:pt x="109" y="260"/>
                          </a:lnTo>
                          <a:lnTo>
                            <a:pt x="100" y="275"/>
                          </a:lnTo>
                          <a:lnTo>
                            <a:pt x="91" y="290"/>
                          </a:lnTo>
                          <a:lnTo>
                            <a:pt x="85" y="299"/>
                          </a:lnTo>
                          <a:lnTo>
                            <a:pt x="83" y="301"/>
                          </a:lnTo>
                          <a:close/>
                        </a:path>
                      </a:pathLst>
                    </a:custGeom>
                    <a:solidFill>
                      <a:srgbClr val="999999"/>
                    </a:solidFill>
                    <a:ln w="0">
                      <a:solidFill>
                        <a:srgbClr val="999999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92" name="Freeform 236"/>
                    <p:cNvSpPr>
                      <a:spLocks/>
                    </p:cNvSpPr>
                    <p:nvPr/>
                  </p:nvSpPr>
                  <p:spPr bwMode="auto">
                    <a:xfrm>
                      <a:off x="1407" y="3333"/>
                      <a:ext cx="129" cy="301"/>
                    </a:xfrm>
                    <a:custGeom>
                      <a:avLst/>
                      <a:gdLst>
                        <a:gd name="T0" fmla="*/ 74 w 129"/>
                        <a:gd name="T1" fmla="*/ 301 h 301"/>
                        <a:gd name="T2" fmla="*/ 48 w 129"/>
                        <a:gd name="T3" fmla="*/ 299 h 301"/>
                        <a:gd name="T4" fmla="*/ 29 w 129"/>
                        <a:gd name="T5" fmla="*/ 295 h 301"/>
                        <a:gd name="T6" fmla="*/ 16 w 129"/>
                        <a:gd name="T7" fmla="*/ 288 h 301"/>
                        <a:gd name="T8" fmla="*/ 7 w 129"/>
                        <a:gd name="T9" fmla="*/ 282 h 301"/>
                        <a:gd name="T10" fmla="*/ 2 w 129"/>
                        <a:gd name="T11" fmla="*/ 277 h 301"/>
                        <a:gd name="T12" fmla="*/ 0 w 129"/>
                        <a:gd name="T13" fmla="*/ 275 h 301"/>
                        <a:gd name="T14" fmla="*/ 0 w 129"/>
                        <a:gd name="T15" fmla="*/ 0 h 301"/>
                        <a:gd name="T16" fmla="*/ 129 w 129"/>
                        <a:gd name="T17" fmla="*/ 0 h 301"/>
                        <a:gd name="T18" fmla="*/ 129 w 129"/>
                        <a:gd name="T19" fmla="*/ 156 h 301"/>
                        <a:gd name="T20" fmla="*/ 128 w 129"/>
                        <a:gd name="T21" fmla="*/ 165 h 301"/>
                        <a:gd name="T22" fmla="*/ 124 w 129"/>
                        <a:gd name="T23" fmla="*/ 178 h 301"/>
                        <a:gd name="T24" fmla="*/ 122 w 129"/>
                        <a:gd name="T25" fmla="*/ 189 h 301"/>
                        <a:gd name="T26" fmla="*/ 120 w 129"/>
                        <a:gd name="T27" fmla="*/ 193 h 301"/>
                        <a:gd name="T28" fmla="*/ 116 w 129"/>
                        <a:gd name="T29" fmla="*/ 202 h 301"/>
                        <a:gd name="T30" fmla="*/ 109 w 129"/>
                        <a:gd name="T31" fmla="*/ 215 h 301"/>
                        <a:gd name="T32" fmla="*/ 102 w 129"/>
                        <a:gd name="T33" fmla="*/ 234 h 301"/>
                        <a:gd name="T34" fmla="*/ 92 w 129"/>
                        <a:gd name="T35" fmla="*/ 252 h 301"/>
                        <a:gd name="T36" fmla="*/ 85 w 129"/>
                        <a:gd name="T37" fmla="*/ 271 h 301"/>
                        <a:gd name="T38" fmla="*/ 79 w 129"/>
                        <a:gd name="T39" fmla="*/ 286 h 301"/>
                        <a:gd name="T40" fmla="*/ 76 w 129"/>
                        <a:gd name="T41" fmla="*/ 297 h 301"/>
                        <a:gd name="T42" fmla="*/ 74 w 129"/>
                        <a:gd name="T43" fmla="*/ 301 h 301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w 129"/>
                        <a:gd name="T67" fmla="*/ 0 h 301"/>
                        <a:gd name="T68" fmla="*/ 129 w 129"/>
                        <a:gd name="T69" fmla="*/ 301 h 301"/>
                      </a:gdLst>
                      <a:ahLst/>
                      <a:cxnLst>
                        <a:cxn ang="T44">
                          <a:pos x="T0" y="T1"/>
                        </a:cxn>
                        <a:cxn ang="T45">
                          <a:pos x="T2" y="T3"/>
                        </a:cxn>
                        <a:cxn ang="T46">
                          <a:pos x="T4" y="T5"/>
                        </a:cxn>
                        <a:cxn ang="T47">
                          <a:pos x="T6" y="T7"/>
                        </a:cxn>
                        <a:cxn ang="T48">
                          <a:pos x="T8" y="T9"/>
                        </a:cxn>
                        <a:cxn ang="T49">
                          <a:pos x="T10" y="T11"/>
                        </a:cxn>
                        <a:cxn ang="T50">
                          <a:pos x="T12" y="T13"/>
                        </a:cxn>
                        <a:cxn ang="T51">
                          <a:pos x="T14" y="T15"/>
                        </a:cxn>
                        <a:cxn ang="T52">
                          <a:pos x="T16" y="T17"/>
                        </a:cxn>
                        <a:cxn ang="T53">
                          <a:pos x="T18" y="T19"/>
                        </a:cxn>
                        <a:cxn ang="T54">
                          <a:pos x="T20" y="T21"/>
                        </a:cxn>
                        <a:cxn ang="T55">
                          <a:pos x="T22" y="T23"/>
                        </a:cxn>
                        <a:cxn ang="T56">
                          <a:pos x="T24" y="T25"/>
                        </a:cxn>
                        <a:cxn ang="T57">
                          <a:pos x="T26" y="T27"/>
                        </a:cxn>
                        <a:cxn ang="T58">
                          <a:pos x="T28" y="T29"/>
                        </a:cxn>
                        <a:cxn ang="T59">
                          <a:pos x="T30" y="T31"/>
                        </a:cxn>
                        <a:cxn ang="T60">
                          <a:pos x="T32" y="T33"/>
                        </a:cxn>
                        <a:cxn ang="T61">
                          <a:pos x="T34" y="T35"/>
                        </a:cxn>
                        <a:cxn ang="T62">
                          <a:pos x="T36" y="T37"/>
                        </a:cxn>
                        <a:cxn ang="T63">
                          <a:pos x="T38" y="T39"/>
                        </a:cxn>
                        <a:cxn ang="T64">
                          <a:pos x="T40" y="T41"/>
                        </a:cxn>
                        <a:cxn ang="T65">
                          <a:pos x="T42" y="T43"/>
                        </a:cxn>
                      </a:cxnLst>
                      <a:rect l="T66" t="T67" r="T68" b="T69"/>
                      <a:pathLst>
                        <a:path w="129" h="301">
                          <a:moveTo>
                            <a:pt x="74" y="301"/>
                          </a:moveTo>
                          <a:lnTo>
                            <a:pt x="48" y="299"/>
                          </a:lnTo>
                          <a:lnTo>
                            <a:pt x="29" y="295"/>
                          </a:lnTo>
                          <a:lnTo>
                            <a:pt x="16" y="288"/>
                          </a:lnTo>
                          <a:lnTo>
                            <a:pt x="7" y="282"/>
                          </a:lnTo>
                          <a:lnTo>
                            <a:pt x="2" y="277"/>
                          </a:lnTo>
                          <a:lnTo>
                            <a:pt x="0" y="275"/>
                          </a:lnTo>
                          <a:lnTo>
                            <a:pt x="0" y="0"/>
                          </a:lnTo>
                          <a:lnTo>
                            <a:pt x="129" y="0"/>
                          </a:lnTo>
                          <a:lnTo>
                            <a:pt x="129" y="156"/>
                          </a:lnTo>
                          <a:lnTo>
                            <a:pt x="128" y="165"/>
                          </a:lnTo>
                          <a:lnTo>
                            <a:pt x="124" y="178"/>
                          </a:lnTo>
                          <a:lnTo>
                            <a:pt x="122" y="189"/>
                          </a:lnTo>
                          <a:lnTo>
                            <a:pt x="120" y="193"/>
                          </a:lnTo>
                          <a:lnTo>
                            <a:pt x="116" y="202"/>
                          </a:lnTo>
                          <a:lnTo>
                            <a:pt x="109" y="215"/>
                          </a:lnTo>
                          <a:lnTo>
                            <a:pt x="102" y="234"/>
                          </a:lnTo>
                          <a:lnTo>
                            <a:pt x="92" y="252"/>
                          </a:lnTo>
                          <a:lnTo>
                            <a:pt x="85" y="271"/>
                          </a:lnTo>
                          <a:lnTo>
                            <a:pt x="79" y="286"/>
                          </a:lnTo>
                          <a:lnTo>
                            <a:pt x="76" y="297"/>
                          </a:lnTo>
                          <a:lnTo>
                            <a:pt x="74" y="301"/>
                          </a:lnTo>
                          <a:close/>
                        </a:path>
                      </a:pathLst>
                    </a:custGeom>
                    <a:solidFill>
                      <a:srgbClr val="B2B2B2"/>
                    </a:solidFill>
                    <a:ln w="0">
                      <a:solidFill>
                        <a:srgbClr val="B2B2B2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93" name="Freeform 237"/>
                    <p:cNvSpPr>
                      <a:spLocks/>
                    </p:cNvSpPr>
                    <p:nvPr/>
                  </p:nvSpPr>
                  <p:spPr bwMode="auto">
                    <a:xfrm>
                      <a:off x="1425" y="3333"/>
                      <a:ext cx="100" cy="299"/>
                    </a:xfrm>
                    <a:custGeom>
                      <a:avLst/>
                      <a:gdLst>
                        <a:gd name="T0" fmla="*/ 61 w 100"/>
                        <a:gd name="T1" fmla="*/ 299 h 299"/>
                        <a:gd name="T2" fmla="*/ 37 w 100"/>
                        <a:gd name="T3" fmla="*/ 299 h 299"/>
                        <a:gd name="T4" fmla="*/ 21 w 100"/>
                        <a:gd name="T5" fmla="*/ 295 h 299"/>
                        <a:gd name="T6" fmla="*/ 9 w 100"/>
                        <a:gd name="T7" fmla="*/ 290 h 299"/>
                        <a:gd name="T8" fmla="*/ 2 w 100"/>
                        <a:gd name="T9" fmla="*/ 286 h 299"/>
                        <a:gd name="T10" fmla="*/ 0 w 100"/>
                        <a:gd name="T11" fmla="*/ 284 h 299"/>
                        <a:gd name="T12" fmla="*/ 0 w 100"/>
                        <a:gd name="T13" fmla="*/ 2 h 299"/>
                        <a:gd name="T14" fmla="*/ 100 w 100"/>
                        <a:gd name="T15" fmla="*/ 0 h 299"/>
                        <a:gd name="T16" fmla="*/ 100 w 100"/>
                        <a:gd name="T17" fmla="*/ 149 h 299"/>
                        <a:gd name="T18" fmla="*/ 98 w 100"/>
                        <a:gd name="T19" fmla="*/ 156 h 299"/>
                        <a:gd name="T20" fmla="*/ 97 w 100"/>
                        <a:gd name="T21" fmla="*/ 169 h 299"/>
                        <a:gd name="T22" fmla="*/ 95 w 100"/>
                        <a:gd name="T23" fmla="*/ 178 h 299"/>
                        <a:gd name="T24" fmla="*/ 93 w 100"/>
                        <a:gd name="T25" fmla="*/ 184 h 299"/>
                        <a:gd name="T26" fmla="*/ 91 w 100"/>
                        <a:gd name="T27" fmla="*/ 191 h 299"/>
                        <a:gd name="T28" fmla="*/ 86 w 100"/>
                        <a:gd name="T29" fmla="*/ 206 h 299"/>
                        <a:gd name="T30" fmla="*/ 80 w 100"/>
                        <a:gd name="T31" fmla="*/ 225 h 299"/>
                        <a:gd name="T32" fmla="*/ 74 w 100"/>
                        <a:gd name="T33" fmla="*/ 245 h 299"/>
                        <a:gd name="T34" fmla="*/ 71 w 100"/>
                        <a:gd name="T35" fmla="*/ 265 h 299"/>
                        <a:gd name="T36" fmla="*/ 65 w 100"/>
                        <a:gd name="T37" fmla="*/ 282 h 299"/>
                        <a:gd name="T38" fmla="*/ 63 w 100"/>
                        <a:gd name="T39" fmla="*/ 295 h 299"/>
                        <a:gd name="T40" fmla="*/ 61 w 100"/>
                        <a:gd name="T41" fmla="*/ 299 h 299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w 100"/>
                        <a:gd name="T64" fmla="*/ 0 h 299"/>
                        <a:gd name="T65" fmla="*/ 100 w 100"/>
                        <a:gd name="T66" fmla="*/ 299 h 299"/>
                      </a:gdLst>
                      <a:ahLst/>
                      <a:cxnLst>
                        <a:cxn ang="T42">
                          <a:pos x="T0" y="T1"/>
                        </a:cxn>
                        <a:cxn ang="T43">
                          <a:pos x="T2" y="T3"/>
                        </a:cxn>
                        <a:cxn ang="T44">
                          <a:pos x="T4" y="T5"/>
                        </a:cxn>
                        <a:cxn ang="T45">
                          <a:pos x="T6" y="T7"/>
                        </a:cxn>
                        <a:cxn ang="T46">
                          <a:pos x="T8" y="T9"/>
                        </a:cxn>
                        <a:cxn ang="T47">
                          <a:pos x="T10" y="T11"/>
                        </a:cxn>
                        <a:cxn ang="T48">
                          <a:pos x="T12" y="T13"/>
                        </a:cxn>
                        <a:cxn ang="T49">
                          <a:pos x="T14" y="T15"/>
                        </a:cxn>
                        <a:cxn ang="T50">
                          <a:pos x="T16" y="T17"/>
                        </a:cxn>
                        <a:cxn ang="T51">
                          <a:pos x="T18" y="T19"/>
                        </a:cxn>
                        <a:cxn ang="T52">
                          <a:pos x="T20" y="T21"/>
                        </a:cxn>
                        <a:cxn ang="T53">
                          <a:pos x="T22" y="T23"/>
                        </a:cxn>
                        <a:cxn ang="T54">
                          <a:pos x="T24" y="T25"/>
                        </a:cxn>
                        <a:cxn ang="T55">
                          <a:pos x="T26" y="T27"/>
                        </a:cxn>
                        <a:cxn ang="T56">
                          <a:pos x="T28" y="T29"/>
                        </a:cxn>
                        <a:cxn ang="T57">
                          <a:pos x="T30" y="T31"/>
                        </a:cxn>
                        <a:cxn ang="T58">
                          <a:pos x="T32" y="T33"/>
                        </a:cxn>
                        <a:cxn ang="T59">
                          <a:pos x="T34" y="T35"/>
                        </a:cxn>
                        <a:cxn ang="T60">
                          <a:pos x="T36" y="T37"/>
                        </a:cxn>
                        <a:cxn ang="T61">
                          <a:pos x="T38" y="T39"/>
                        </a:cxn>
                        <a:cxn ang="T62">
                          <a:pos x="T40" y="T41"/>
                        </a:cxn>
                      </a:cxnLst>
                      <a:rect l="T63" t="T64" r="T65" b="T66"/>
                      <a:pathLst>
                        <a:path w="100" h="299">
                          <a:moveTo>
                            <a:pt x="61" y="299"/>
                          </a:moveTo>
                          <a:lnTo>
                            <a:pt x="37" y="299"/>
                          </a:lnTo>
                          <a:lnTo>
                            <a:pt x="21" y="295"/>
                          </a:lnTo>
                          <a:lnTo>
                            <a:pt x="9" y="290"/>
                          </a:lnTo>
                          <a:lnTo>
                            <a:pt x="2" y="286"/>
                          </a:lnTo>
                          <a:lnTo>
                            <a:pt x="0" y="284"/>
                          </a:lnTo>
                          <a:lnTo>
                            <a:pt x="0" y="2"/>
                          </a:lnTo>
                          <a:lnTo>
                            <a:pt x="100" y="0"/>
                          </a:lnTo>
                          <a:lnTo>
                            <a:pt x="100" y="149"/>
                          </a:lnTo>
                          <a:lnTo>
                            <a:pt x="98" y="156"/>
                          </a:lnTo>
                          <a:lnTo>
                            <a:pt x="97" y="169"/>
                          </a:lnTo>
                          <a:lnTo>
                            <a:pt x="95" y="178"/>
                          </a:lnTo>
                          <a:lnTo>
                            <a:pt x="93" y="184"/>
                          </a:lnTo>
                          <a:lnTo>
                            <a:pt x="91" y="191"/>
                          </a:lnTo>
                          <a:lnTo>
                            <a:pt x="86" y="206"/>
                          </a:lnTo>
                          <a:lnTo>
                            <a:pt x="80" y="225"/>
                          </a:lnTo>
                          <a:lnTo>
                            <a:pt x="74" y="245"/>
                          </a:lnTo>
                          <a:lnTo>
                            <a:pt x="71" y="265"/>
                          </a:lnTo>
                          <a:lnTo>
                            <a:pt x="65" y="282"/>
                          </a:lnTo>
                          <a:lnTo>
                            <a:pt x="63" y="295"/>
                          </a:lnTo>
                          <a:lnTo>
                            <a:pt x="61" y="299"/>
                          </a:lnTo>
                          <a:close/>
                        </a:path>
                      </a:pathLst>
                    </a:custGeom>
                    <a:solidFill>
                      <a:srgbClr val="CCCCCC"/>
                    </a:solidFill>
                    <a:ln w="0">
                      <a:solidFill>
                        <a:srgbClr val="CCCCCC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94" name="Freeform 238"/>
                    <p:cNvSpPr>
                      <a:spLocks/>
                    </p:cNvSpPr>
                    <p:nvPr/>
                  </p:nvSpPr>
                  <p:spPr bwMode="auto">
                    <a:xfrm>
                      <a:off x="1442" y="3333"/>
                      <a:ext cx="70" cy="299"/>
                    </a:xfrm>
                    <a:custGeom>
                      <a:avLst/>
                      <a:gdLst>
                        <a:gd name="T0" fmla="*/ 52 w 70"/>
                        <a:gd name="T1" fmla="*/ 299 h 299"/>
                        <a:gd name="T2" fmla="*/ 30 w 70"/>
                        <a:gd name="T3" fmla="*/ 299 h 299"/>
                        <a:gd name="T4" fmla="*/ 13 w 70"/>
                        <a:gd name="T5" fmla="*/ 297 h 299"/>
                        <a:gd name="T6" fmla="*/ 4 w 70"/>
                        <a:gd name="T7" fmla="*/ 295 h 299"/>
                        <a:gd name="T8" fmla="*/ 0 w 70"/>
                        <a:gd name="T9" fmla="*/ 293 h 299"/>
                        <a:gd name="T10" fmla="*/ 0 w 70"/>
                        <a:gd name="T11" fmla="*/ 2 h 299"/>
                        <a:gd name="T12" fmla="*/ 70 w 70"/>
                        <a:gd name="T13" fmla="*/ 0 h 299"/>
                        <a:gd name="T14" fmla="*/ 70 w 70"/>
                        <a:gd name="T15" fmla="*/ 141 h 299"/>
                        <a:gd name="T16" fmla="*/ 70 w 70"/>
                        <a:gd name="T17" fmla="*/ 149 h 299"/>
                        <a:gd name="T18" fmla="*/ 69 w 70"/>
                        <a:gd name="T19" fmla="*/ 160 h 299"/>
                        <a:gd name="T20" fmla="*/ 69 w 70"/>
                        <a:gd name="T21" fmla="*/ 169 h 299"/>
                        <a:gd name="T22" fmla="*/ 67 w 70"/>
                        <a:gd name="T23" fmla="*/ 175 h 299"/>
                        <a:gd name="T24" fmla="*/ 67 w 70"/>
                        <a:gd name="T25" fmla="*/ 180 h 299"/>
                        <a:gd name="T26" fmla="*/ 63 w 70"/>
                        <a:gd name="T27" fmla="*/ 195 h 299"/>
                        <a:gd name="T28" fmla="*/ 61 w 70"/>
                        <a:gd name="T29" fmla="*/ 215 h 299"/>
                        <a:gd name="T30" fmla="*/ 57 w 70"/>
                        <a:gd name="T31" fmla="*/ 238 h 299"/>
                        <a:gd name="T32" fmla="*/ 56 w 70"/>
                        <a:gd name="T33" fmla="*/ 260 h 299"/>
                        <a:gd name="T34" fmla="*/ 54 w 70"/>
                        <a:gd name="T35" fmla="*/ 280 h 299"/>
                        <a:gd name="T36" fmla="*/ 52 w 70"/>
                        <a:gd name="T37" fmla="*/ 293 h 299"/>
                        <a:gd name="T38" fmla="*/ 52 w 70"/>
                        <a:gd name="T39" fmla="*/ 299 h 299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w 70"/>
                        <a:gd name="T61" fmla="*/ 0 h 299"/>
                        <a:gd name="T62" fmla="*/ 70 w 70"/>
                        <a:gd name="T63" fmla="*/ 299 h 299"/>
                      </a:gdLst>
                      <a:ahLst/>
                      <a:cxnLst>
                        <a:cxn ang="T40">
                          <a:pos x="T0" y="T1"/>
                        </a:cxn>
                        <a:cxn ang="T41">
                          <a:pos x="T2" y="T3"/>
                        </a:cxn>
                        <a:cxn ang="T42">
                          <a:pos x="T4" y="T5"/>
                        </a:cxn>
                        <a:cxn ang="T43">
                          <a:pos x="T6" y="T7"/>
                        </a:cxn>
                        <a:cxn ang="T44">
                          <a:pos x="T8" y="T9"/>
                        </a:cxn>
                        <a:cxn ang="T45">
                          <a:pos x="T10" y="T11"/>
                        </a:cxn>
                        <a:cxn ang="T46">
                          <a:pos x="T12" y="T13"/>
                        </a:cxn>
                        <a:cxn ang="T47">
                          <a:pos x="T14" y="T15"/>
                        </a:cxn>
                        <a:cxn ang="T48">
                          <a:pos x="T16" y="T17"/>
                        </a:cxn>
                        <a:cxn ang="T49">
                          <a:pos x="T18" y="T19"/>
                        </a:cxn>
                        <a:cxn ang="T50">
                          <a:pos x="T20" y="T21"/>
                        </a:cxn>
                        <a:cxn ang="T51">
                          <a:pos x="T22" y="T23"/>
                        </a:cxn>
                        <a:cxn ang="T52">
                          <a:pos x="T24" y="T25"/>
                        </a:cxn>
                        <a:cxn ang="T53">
                          <a:pos x="T26" y="T27"/>
                        </a:cxn>
                        <a:cxn ang="T54">
                          <a:pos x="T28" y="T29"/>
                        </a:cxn>
                        <a:cxn ang="T55">
                          <a:pos x="T30" y="T31"/>
                        </a:cxn>
                        <a:cxn ang="T56">
                          <a:pos x="T32" y="T33"/>
                        </a:cxn>
                        <a:cxn ang="T57">
                          <a:pos x="T34" y="T35"/>
                        </a:cxn>
                        <a:cxn ang="T58">
                          <a:pos x="T36" y="T37"/>
                        </a:cxn>
                        <a:cxn ang="T59">
                          <a:pos x="T38" y="T39"/>
                        </a:cxn>
                      </a:cxnLst>
                      <a:rect l="T60" t="T61" r="T62" b="T63"/>
                      <a:pathLst>
                        <a:path w="70" h="299">
                          <a:moveTo>
                            <a:pt x="52" y="299"/>
                          </a:moveTo>
                          <a:lnTo>
                            <a:pt x="30" y="299"/>
                          </a:lnTo>
                          <a:lnTo>
                            <a:pt x="13" y="297"/>
                          </a:lnTo>
                          <a:lnTo>
                            <a:pt x="4" y="295"/>
                          </a:lnTo>
                          <a:lnTo>
                            <a:pt x="0" y="293"/>
                          </a:lnTo>
                          <a:lnTo>
                            <a:pt x="0" y="2"/>
                          </a:lnTo>
                          <a:lnTo>
                            <a:pt x="70" y="0"/>
                          </a:lnTo>
                          <a:lnTo>
                            <a:pt x="70" y="141"/>
                          </a:lnTo>
                          <a:lnTo>
                            <a:pt x="70" y="149"/>
                          </a:lnTo>
                          <a:lnTo>
                            <a:pt x="69" y="160"/>
                          </a:lnTo>
                          <a:lnTo>
                            <a:pt x="69" y="169"/>
                          </a:lnTo>
                          <a:lnTo>
                            <a:pt x="67" y="175"/>
                          </a:lnTo>
                          <a:lnTo>
                            <a:pt x="67" y="180"/>
                          </a:lnTo>
                          <a:lnTo>
                            <a:pt x="63" y="195"/>
                          </a:lnTo>
                          <a:lnTo>
                            <a:pt x="61" y="215"/>
                          </a:lnTo>
                          <a:lnTo>
                            <a:pt x="57" y="238"/>
                          </a:lnTo>
                          <a:lnTo>
                            <a:pt x="56" y="260"/>
                          </a:lnTo>
                          <a:lnTo>
                            <a:pt x="54" y="280"/>
                          </a:lnTo>
                          <a:lnTo>
                            <a:pt x="52" y="293"/>
                          </a:lnTo>
                          <a:lnTo>
                            <a:pt x="52" y="299"/>
                          </a:lnTo>
                          <a:close/>
                        </a:path>
                      </a:pathLst>
                    </a:custGeom>
                    <a:solidFill>
                      <a:srgbClr val="E5E5E5"/>
                    </a:solidFill>
                    <a:ln w="0">
                      <a:solidFill>
                        <a:srgbClr val="E5E5E5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95" name="Freeform 239"/>
                    <p:cNvSpPr>
                      <a:spLocks/>
                    </p:cNvSpPr>
                    <p:nvPr/>
                  </p:nvSpPr>
                  <p:spPr bwMode="auto">
                    <a:xfrm>
                      <a:off x="1299" y="3452"/>
                      <a:ext cx="93" cy="113"/>
                    </a:xfrm>
                    <a:custGeom>
                      <a:avLst/>
                      <a:gdLst>
                        <a:gd name="T0" fmla="*/ 0 w 93"/>
                        <a:gd name="T1" fmla="*/ 57 h 113"/>
                        <a:gd name="T2" fmla="*/ 2 w 93"/>
                        <a:gd name="T3" fmla="*/ 80 h 113"/>
                        <a:gd name="T4" fmla="*/ 13 w 93"/>
                        <a:gd name="T5" fmla="*/ 98 h 113"/>
                        <a:gd name="T6" fmla="*/ 28 w 93"/>
                        <a:gd name="T7" fmla="*/ 109 h 113"/>
                        <a:gd name="T8" fmla="*/ 48 w 93"/>
                        <a:gd name="T9" fmla="*/ 113 h 113"/>
                        <a:gd name="T10" fmla="*/ 65 w 93"/>
                        <a:gd name="T11" fmla="*/ 109 h 113"/>
                        <a:gd name="T12" fmla="*/ 78 w 93"/>
                        <a:gd name="T13" fmla="*/ 102 h 113"/>
                        <a:gd name="T14" fmla="*/ 85 w 93"/>
                        <a:gd name="T15" fmla="*/ 95 h 113"/>
                        <a:gd name="T16" fmla="*/ 91 w 93"/>
                        <a:gd name="T17" fmla="*/ 83 h 113"/>
                        <a:gd name="T18" fmla="*/ 93 w 93"/>
                        <a:gd name="T19" fmla="*/ 74 h 113"/>
                        <a:gd name="T20" fmla="*/ 71 w 93"/>
                        <a:gd name="T21" fmla="*/ 74 h 113"/>
                        <a:gd name="T22" fmla="*/ 69 w 93"/>
                        <a:gd name="T23" fmla="*/ 80 h 113"/>
                        <a:gd name="T24" fmla="*/ 65 w 93"/>
                        <a:gd name="T25" fmla="*/ 85 h 113"/>
                        <a:gd name="T26" fmla="*/ 61 w 93"/>
                        <a:gd name="T27" fmla="*/ 91 h 113"/>
                        <a:gd name="T28" fmla="*/ 56 w 93"/>
                        <a:gd name="T29" fmla="*/ 93 h 113"/>
                        <a:gd name="T30" fmla="*/ 48 w 93"/>
                        <a:gd name="T31" fmla="*/ 93 h 113"/>
                        <a:gd name="T32" fmla="*/ 41 w 93"/>
                        <a:gd name="T33" fmla="*/ 93 h 113"/>
                        <a:gd name="T34" fmla="*/ 35 w 93"/>
                        <a:gd name="T35" fmla="*/ 89 h 113"/>
                        <a:gd name="T36" fmla="*/ 30 w 93"/>
                        <a:gd name="T37" fmla="*/ 85 h 113"/>
                        <a:gd name="T38" fmla="*/ 26 w 93"/>
                        <a:gd name="T39" fmla="*/ 80 h 113"/>
                        <a:gd name="T40" fmla="*/ 24 w 93"/>
                        <a:gd name="T41" fmla="*/ 72 h 113"/>
                        <a:gd name="T42" fmla="*/ 22 w 93"/>
                        <a:gd name="T43" fmla="*/ 67 h 113"/>
                        <a:gd name="T44" fmla="*/ 22 w 93"/>
                        <a:gd name="T45" fmla="*/ 57 h 113"/>
                        <a:gd name="T46" fmla="*/ 22 w 93"/>
                        <a:gd name="T47" fmla="*/ 46 h 113"/>
                        <a:gd name="T48" fmla="*/ 26 w 93"/>
                        <a:gd name="T49" fmla="*/ 37 h 113"/>
                        <a:gd name="T50" fmla="*/ 30 w 93"/>
                        <a:gd name="T51" fmla="*/ 30 h 113"/>
                        <a:gd name="T52" fmla="*/ 33 w 93"/>
                        <a:gd name="T53" fmla="*/ 24 h 113"/>
                        <a:gd name="T54" fmla="*/ 41 w 93"/>
                        <a:gd name="T55" fmla="*/ 20 h 113"/>
                        <a:gd name="T56" fmla="*/ 48 w 93"/>
                        <a:gd name="T57" fmla="*/ 20 h 113"/>
                        <a:gd name="T58" fmla="*/ 56 w 93"/>
                        <a:gd name="T59" fmla="*/ 20 h 113"/>
                        <a:gd name="T60" fmla="*/ 61 w 93"/>
                        <a:gd name="T61" fmla="*/ 22 h 113"/>
                        <a:gd name="T62" fmla="*/ 65 w 93"/>
                        <a:gd name="T63" fmla="*/ 26 h 113"/>
                        <a:gd name="T64" fmla="*/ 69 w 93"/>
                        <a:gd name="T65" fmla="*/ 31 h 113"/>
                        <a:gd name="T66" fmla="*/ 71 w 93"/>
                        <a:gd name="T67" fmla="*/ 39 h 113"/>
                        <a:gd name="T68" fmla="*/ 93 w 93"/>
                        <a:gd name="T69" fmla="*/ 39 h 113"/>
                        <a:gd name="T70" fmla="*/ 91 w 93"/>
                        <a:gd name="T71" fmla="*/ 28 h 113"/>
                        <a:gd name="T72" fmla="*/ 85 w 93"/>
                        <a:gd name="T73" fmla="*/ 18 h 113"/>
                        <a:gd name="T74" fmla="*/ 76 w 93"/>
                        <a:gd name="T75" fmla="*/ 9 h 113"/>
                        <a:gd name="T76" fmla="*/ 63 w 93"/>
                        <a:gd name="T77" fmla="*/ 2 h 113"/>
                        <a:gd name="T78" fmla="*/ 46 w 93"/>
                        <a:gd name="T79" fmla="*/ 0 h 113"/>
                        <a:gd name="T80" fmla="*/ 30 w 93"/>
                        <a:gd name="T81" fmla="*/ 4 h 113"/>
                        <a:gd name="T82" fmla="*/ 15 w 93"/>
                        <a:gd name="T83" fmla="*/ 13 h 113"/>
                        <a:gd name="T84" fmla="*/ 4 w 93"/>
                        <a:gd name="T85" fmla="*/ 31 h 113"/>
                        <a:gd name="T86" fmla="*/ 0 w 93"/>
                        <a:gd name="T87" fmla="*/ 57 h 113"/>
                        <a:gd name="T88" fmla="*/ 0 60000 65536"/>
                        <a:gd name="T89" fmla="*/ 0 60000 65536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60000 65536"/>
                        <a:gd name="T100" fmla="*/ 0 60000 65536"/>
                        <a:gd name="T101" fmla="*/ 0 60000 65536"/>
                        <a:gd name="T102" fmla="*/ 0 60000 65536"/>
                        <a:gd name="T103" fmla="*/ 0 60000 65536"/>
                        <a:gd name="T104" fmla="*/ 0 60000 65536"/>
                        <a:gd name="T105" fmla="*/ 0 60000 65536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w 93"/>
                        <a:gd name="T133" fmla="*/ 0 h 113"/>
                        <a:gd name="T134" fmla="*/ 93 w 93"/>
                        <a:gd name="T135" fmla="*/ 113 h 113"/>
                      </a:gdLst>
                      <a:ahLst/>
                      <a:cxnLst>
                        <a:cxn ang="T88">
                          <a:pos x="T0" y="T1"/>
                        </a:cxn>
                        <a:cxn ang="T89">
                          <a:pos x="T2" y="T3"/>
                        </a:cxn>
                        <a:cxn ang="T90">
                          <a:pos x="T4" y="T5"/>
                        </a:cxn>
                        <a:cxn ang="T91">
                          <a:pos x="T6" y="T7"/>
                        </a:cxn>
                        <a:cxn ang="T92">
                          <a:pos x="T8" y="T9"/>
                        </a:cxn>
                        <a:cxn ang="T93">
                          <a:pos x="T10" y="T11"/>
                        </a:cxn>
                        <a:cxn ang="T94">
                          <a:pos x="T12" y="T13"/>
                        </a:cxn>
                        <a:cxn ang="T95">
                          <a:pos x="T14" y="T15"/>
                        </a:cxn>
                        <a:cxn ang="T96">
                          <a:pos x="T16" y="T17"/>
                        </a:cxn>
                        <a:cxn ang="T97">
                          <a:pos x="T18" y="T19"/>
                        </a:cxn>
                        <a:cxn ang="T98">
                          <a:pos x="T20" y="T21"/>
                        </a:cxn>
                        <a:cxn ang="T99">
                          <a:pos x="T22" y="T23"/>
                        </a:cxn>
                        <a:cxn ang="T100">
                          <a:pos x="T24" y="T25"/>
                        </a:cxn>
                        <a:cxn ang="T101">
                          <a:pos x="T26" y="T27"/>
                        </a:cxn>
                        <a:cxn ang="T102">
                          <a:pos x="T28" y="T29"/>
                        </a:cxn>
                        <a:cxn ang="T103">
                          <a:pos x="T30" y="T31"/>
                        </a:cxn>
                        <a:cxn ang="T104">
                          <a:pos x="T32" y="T33"/>
                        </a:cxn>
                        <a:cxn ang="T105">
                          <a:pos x="T34" y="T35"/>
                        </a:cxn>
                        <a:cxn ang="T106">
                          <a:pos x="T36" y="T37"/>
                        </a:cxn>
                        <a:cxn ang="T107">
                          <a:pos x="T38" y="T39"/>
                        </a:cxn>
                        <a:cxn ang="T108">
                          <a:pos x="T40" y="T41"/>
                        </a:cxn>
                        <a:cxn ang="T109">
                          <a:pos x="T42" y="T43"/>
                        </a:cxn>
                        <a:cxn ang="T110">
                          <a:pos x="T44" y="T45"/>
                        </a:cxn>
                        <a:cxn ang="T111">
                          <a:pos x="T46" y="T47"/>
                        </a:cxn>
                        <a:cxn ang="T112">
                          <a:pos x="T48" y="T49"/>
                        </a:cxn>
                        <a:cxn ang="T113">
                          <a:pos x="T50" y="T51"/>
                        </a:cxn>
                        <a:cxn ang="T114">
                          <a:pos x="T52" y="T53"/>
                        </a:cxn>
                        <a:cxn ang="T115">
                          <a:pos x="T54" y="T55"/>
                        </a:cxn>
                        <a:cxn ang="T116">
                          <a:pos x="T56" y="T57"/>
                        </a:cxn>
                        <a:cxn ang="T117">
                          <a:pos x="T58" y="T59"/>
                        </a:cxn>
                        <a:cxn ang="T118">
                          <a:pos x="T60" y="T61"/>
                        </a:cxn>
                        <a:cxn ang="T119">
                          <a:pos x="T62" y="T63"/>
                        </a:cxn>
                        <a:cxn ang="T120">
                          <a:pos x="T64" y="T65"/>
                        </a:cxn>
                        <a:cxn ang="T121">
                          <a:pos x="T66" y="T67"/>
                        </a:cxn>
                        <a:cxn ang="T122">
                          <a:pos x="T68" y="T69"/>
                        </a:cxn>
                        <a:cxn ang="T123">
                          <a:pos x="T70" y="T71"/>
                        </a:cxn>
                        <a:cxn ang="T124">
                          <a:pos x="T72" y="T73"/>
                        </a:cxn>
                        <a:cxn ang="T125">
                          <a:pos x="T74" y="T75"/>
                        </a:cxn>
                        <a:cxn ang="T126">
                          <a:pos x="T76" y="T77"/>
                        </a:cxn>
                        <a:cxn ang="T127">
                          <a:pos x="T78" y="T79"/>
                        </a:cxn>
                        <a:cxn ang="T128">
                          <a:pos x="T80" y="T81"/>
                        </a:cxn>
                        <a:cxn ang="T129">
                          <a:pos x="T82" y="T83"/>
                        </a:cxn>
                        <a:cxn ang="T130">
                          <a:pos x="T84" y="T85"/>
                        </a:cxn>
                        <a:cxn ang="T131">
                          <a:pos x="T86" y="T87"/>
                        </a:cxn>
                      </a:cxnLst>
                      <a:rect l="T132" t="T133" r="T134" b="T135"/>
                      <a:pathLst>
                        <a:path w="93" h="113">
                          <a:moveTo>
                            <a:pt x="0" y="57"/>
                          </a:moveTo>
                          <a:lnTo>
                            <a:pt x="2" y="80"/>
                          </a:lnTo>
                          <a:lnTo>
                            <a:pt x="13" y="98"/>
                          </a:lnTo>
                          <a:lnTo>
                            <a:pt x="28" y="109"/>
                          </a:lnTo>
                          <a:lnTo>
                            <a:pt x="48" y="113"/>
                          </a:lnTo>
                          <a:lnTo>
                            <a:pt x="65" y="109"/>
                          </a:lnTo>
                          <a:lnTo>
                            <a:pt x="78" y="102"/>
                          </a:lnTo>
                          <a:lnTo>
                            <a:pt x="85" y="95"/>
                          </a:lnTo>
                          <a:lnTo>
                            <a:pt x="91" y="83"/>
                          </a:lnTo>
                          <a:lnTo>
                            <a:pt x="93" y="74"/>
                          </a:lnTo>
                          <a:lnTo>
                            <a:pt x="71" y="74"/>
                          </a:lnTo>
                          <a:lnTo>
                            <a:pt x="69" y="80"/>
                          </a:lnTo>
                          <a:lnTo>
                            <a:pt x="65" y="85"/>
                          </a:lnTo>
                          <a:lnTo>
                            <a:pt x="61" y="91"/>
                          </a:lnTo>
                          <a:lnTo>
                            <a:pt x="56" y="93"/>
                          </a:lnTo>
                          <a:lnTo>
                            <a:pt x="48" y="93"/>
                          </a:lnTo>
                          <a:lnTo>
                            <a:pt x="41" y="93"/>
                          </a:lnTo>
                          <a:lnTo>
                            <a:pt x="35" y="89"/>
                          </a:lnTo>
                          <a:lnTo>
                            <a:pt x="30" y="85"/>
                          </a:lnTo>
                          <a:lnTo>
                            <a:pt x="26" y="80"/>
                          </a:lnTo>
                          <a:lnTo>
                            <a:pt x="24" y="72"/>
                          </a:lnTo>
                          <a:lnTo>
                            <a:pt x="22" y="67"/>
                          </a:lnTo>
                          <a:lnTo>
                            <a:pt x="22" y="57"/>
                          </a:lnTo>
                          <a:lnTo>
                            <a:pt x="22" y="46"/>
                          </a:lnTo>
                          <a:lnTo>
                            <a:pt x="26" y="37"/>
                          </a:lnTo>
                          <a:lnTo>
                            <a:pt x="30" y="30"/>
                          </a:lnTo>
                          <a:lnTo>
                            <a:pt x="33" y="24"/>
                          </a:lnTo>
                          <a:lnTo>
                            <a:pt x="41" y="20"/>
                          </a:lnTo>
                          <a:lnTo>
                            <a:pt x="48" y="20"/>
                          </a:lnTo>
                          <a:lnTo>
                            <a:pt x="56" y="20"/>
                          </a:lnTo>
                          <a:lnTo>
                            <a:pt x="61" y="22"/>
                          </a:lnTo>
                          <a:lnTo>
                            <a:pt x="65" y="26"/>
                          </a:lnTo>
                          <a:lnTo>
                            <a:pt x="69" y="31"/>
                          </a:lnTo>
                          <a:lnTo>
                            <a:pt x="71" y="39"/>
                          </a:lnTo>
                          <a:lnTo>
                            <a:pt x="93" y="39"/>
                          </a:lnTo>
                          <a:lnTo>
                            <a:pt x="91" y="28"/>
                          </a:lnTo>
                          <a:lnTo>
                            <a:pt x="85" y="18"/>
                          </a:lnTo>
                          <a:lnTo>
                            <a:pt x="76" y="9"/>
                          </a:lnTo>
                          <a:lnTo>
                            <a:pt x="63" y="2"/>
                          </a:lnTo>
                          <a:lnTo>
                            <a:pt x="46" y="0"/>
                          </a:lnTo>
                          <a:lnTo>
                            <a:pt x="30" y="4"/>
                          </a:lnTo>
                          <a:lnTo>
                            <a:pt x="15" y="13"/>
                          </a:lnTo>
                          <a:lnTo>
                            <a:pt x="4" y="31"/>
                          </a:lnTo>
                          <a:lnTo>
                            <a:pt x="0" y="57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0">
                      <a:solidFill>
                        <a:srgbClr val="FFFF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96" name="Freeform 240"/>
                    <p:cNvSpPr>
                      <a:spLocks/>
                    </p:cNvSpPr>
                    <p:nvPr/>
                  </p:nvSpPr>
                  <p:spPr bwMode="auto">
                    <a:xfrm>
                      <a:off x="1295" y="3235"/>
                      <a:ext cx="334" cy="174"/>
                    </a:xfrm>
                    <a:custGeom>
                      <a:avLst/>
                      <a:gdLst>
                        <a:gd name="T0" fmla="*/ 167 w 334"/>
                        <a:gd name="T1" fmla="*/ 174 h 174"/>
                        <a:gd name="T2" fmla="*/ 212 w 334"/>
                        <a:gd name="T3" fmla="*/ 172 h 174"/>
                        <a:gd name="T4" fmla="*/ 253 w 334"/>
                        <a:gd name="T5" fmla="*/ 163 h 174"/>
                        <a:gd name="T6" fmla="*/ 286 w 334"/>
                        <a:gd name="T7" fmla="*/ 150 h 174"/>
                        <a:gd name="T8" fmla="*/ 312 w 334"/>
                        <a:gd name="T9" fmla="*/ 132 h 174"/>
                        <a:gd name="T10" fmla="*/ 329 w 334"/>
                        <a:gd name="T11" fmla="*/ 111 h 174"/>
                        <a:gd name="T12" fmla="*/ 334 w 334"/>
                        <a:gd name="T13" fmla="*/ 87 h 174"/>
                        <a:gd name="T14" fmla="*/ 329 w 334"/>
                        <a:gd name="T15" fmla="*/ 65 h 174"/>
                        <a:gd name="T16" fmla="*/ 312 w 334"/>
                        <a:gd name="T17" fmla="*/ 43 h 174"/>
                        <a:gd name="T18" fmla="*/ 286 w 334"/>
                        <a:gd name="T19" fmla="*/ 26 h 174"/>
                        <a:gd name="T20" fmla="*/ 253 w 334"/>
                        <a:gd name="T21" fmla="*/ 11 h 174"/>
                        <a:gd name="T22" fmla="*/ 212 w 334"/>
                        <a:gd name="T23" fmla="*/ 4 h 174"/>
                        <a:gd name="T24" fmla="*/ 167 w 334"/>
                        <a:gd name="T25" fmla="*/ 0 h 174"/>
                        <a:gd name="T26" fmla="*/ 123 w 334"/>
                        <a:gd name="T27" fmla="*/ 4 h 174"/>
                        <a:gd name="T28" fmla="*/ 82 w 334"/>
                        <a:gd name="T29" fmla="*/ 11 h 174"/>
                        <a:gd name="T30" fmla="*/ 49 w 334"/>
                        <a:gd name="T31" fmla="*/ 26 h 174"/>
                        <a:gd name="T32" fmla="*/ 23 w 334"/>
                        <a:gd name="T33" fmla="*/ 43 h 174"/>
                        <a:gd name="T34" fmla="*/ 6 w 334"/>
                        <a:gd name="T35" fmla="*/ 65 h 174"/>
                        <a:gd name="T36" fmla="*/ 0 w 334"/>
                        <a:gd name="T37" fmla="*/ 87 h 174"/>
                        <a:gd name="T38" fmla="*/ 6 w 334"/>
                        <a:gd name="T39" fmla="*/ 111 h 174"/>
                        <a:gd name="T40" fmla="*/ 23 w 334"/>
                        <a:gd name="T41" fmla="*/ 132 h 174"/>
                        <a:gd name="T42" fmla="*/ 49 w 334"/>
                        <a:gd name="T43" fmla="*/ 150 h 174"/>
                        <a:gd name="T44" fmla="*/ 82 w 334"/>
                        <a:gd name="T45" fmla="*/ 163 h 174"/>
                        <a:gd name="T46" fmla="*/ 123 w 334"/>
                        <a:gd name="T47" fmla="*/ 172 h 174"/>
                        <a:gd name="T48" fmla="*/ 167 w 334"/>
                        <a:gd name="T49" fmla="*/ 174 h 174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w 334"/>
                        <a:gd name="T76" fmla="*/ 0 h 174"/>
                        <a:gd name="T77" fmla="*/ 334 w 334"/>
                        <a:gd name="T78" fmla="*/ 174 h 174"/>
                      </a:gdLst>
                      <a:ahLst/>
                      <a:cxnLst>
                        <a:cxn ang="T50">
                          <a:pos x="T0" y="T1"/>
                        </a:cxn>
                        <a:cxn ang="T51">
                          <a:pos x="T2" y="T3"/>
                        </a:cxn>
                        <a:cxn ang="T52">
                          <a:pos x="T4" y="T5"/>
                        </a:cxn>
                        <a:cxn ang="T53">
                          <a:pos x="T6" y="T7"/>
                        </a:cxn>
                        <a:cxn ang="T54">
                          <a:pos x="T8" y="T9"/>
                        </a:cxn>
                        <a:cxn ang="T55">
                          <a:pos x="T10" y="T11"/>
                        </a:cxn>
                        <a:cxn ang="T56">
                          <a:pos x="T12" y="T13"/>
                        </a:cxn>
                        <a:cxn ang="T57">
                          <a:pos x="T14" y="T15"/>
                        </a:cxn>
                        <a:cxn ang="T58">
                          <a:pos x="T16" y="T17"/>
                        </a:cxn>
                        <a:cxn ang="T59">
                          <a:pos x="T18" y="T19"/>
                        </a:cxn>
                        <a:cxn ang="T60">
                          <a:pos x="T20" y="T21"/>
                        </a:cxn>
                        <a:cxn ang="T61">
                          <a:pos x="T22" y="T23"/>
                        </a:cxn>
                        <a:cxn ang="T62">
                          <a:pos x="T24" y="T25"/>
                        </a:cxn>
                        <a:cxn ang="T63">
                          <a:pos x="T26" y="T27"/>
                        </a:cxn>
                        <a:cxn ang="T64">
                          <a:pos x="T28" y="T29"/>
                        </a:cxn>
                        <a:cxn ang="T65">
                          <a:pos x="T30" y="T31"/>
                        </a:cxn>
                        <a:cxn ang="T66">
                          <a:pos x="T32" y="T33"/>
                        </a:cxn>
                        <a:cxn ang="T67">
                          <a:pos x="T34" y="T35"/>
                        </a:cxn>
                        <a:cxn ang="T68">
                          <a:pos x="T36" y="T37"/>
                        </a:cxn>
                        <a:cxn ang="T69">
                          <a:pos x="T38" y="T39"/>
                        </a:cxn>
                        <a:cxn ang="T70">
                          <a:pos x="T40" y="T41"/>
                        </a:cxn>
                        <a:cxn ang="T71">
                          <a:pos x="T42" y="T43"/>
                        </a:cxn>
                        <a:cxn ang="T72">
                          <a:pos x="T44" y="T45"/>
                        </a:cxn>
                        <a:cxn ang="T73">
                          <a:pos x="T46" y="T47"/>
                        </a:cxn>
                        <a:cxn ang="T74">
                          <a:pos x="T48" y="T49"/>
                        </a:cxn>
                      </a:cxnLst>
                      <a:rect l="T75" t="T76" r="T77" b="T78"/>
                      <a:pathLst>
                        <a:path w="334" h="174">
                          <a:moveTo>
                            <a:pt x="167" y="174"/>
                          </a:moveTo>
                          <a:lnTo>
                            <a:pt x="212" y="172"/>
                          </a:lnTo>
                          <a:lnTo>
                            <a:pt x="253" y="163"/>
                          </a:lnTo>
                          <a:lnTo>
                            <a:pt x="286" y="150"/>
                          </a:lnTo>
                          <a:lnTo>
                            <a:pt x="312" y="132"/>
                          </a:lnTo>
                          <a:lnTo>
                            <a:pt x="329" y="111"/>
                          </a:lnTo>
                          <a:lnTo>
                            <a:pt x="334" y="87"/>
                          </a:lnTo>
                          <a:lnTo>
                            <a:pt x="329" y="65"/>
                          </a:lnTo>
                          <a:lnTo>
                            <a:pt x="312" y="43"/>
                          </a:lnTo>
                          <a:lnTo>
                            <a:pt x="286" y="26"/>
                          </a:lnTo>
                          <a:lnTo>
                            <a:pt x="253" y="11"/>
                          </a:lnTo>
                          <a:lnTo>
                            <a:pt x="212" y="4"/>
                          </a:lnTo>
                          <a:lnTo>
                            <a:pt x="167" y="0"/>
                          </a:lnTo>
                          <a:lnTo>
                            <a:pt x="123" y="4"/>
                          </a:lnTo>
                          <a:lnTo>
                            <a:pt x="82" y="11"/>
                          </a:lnTo>
                          <a:lnTo>
                            <a:pt x="49" y="26"/>
                          </a:lnTo>
                          <a:lnTo>
                            <a:pt x="23" y="43"/>
                          </a:lnTo>
                          <a:lnTo>
                            <a:pt x="6" y="65"/>
                          </a:lnTo>
                          <a:lnTo>
                            <a:pt x="0" y="87"/>
                          </a:lnTo>
                          <a:lnTo>
                            <a:pt x="6" y="111"/>
                          </a:lnTo>
                          <a:lnTo>
                            <a:pt x="23" y="132"/>
                          </a:lnTo>
                          <a:lnTo>
                            <a:pt x="49" y="150"/>
                          </a:lnTo>
                          <a:lnTo>
                            <a:pt x="82" y="163"/>
                          </a:lnTo>
                          <a:lnTo>
                            <a:pt x="123" y="172"/>
                          </a:lnTo>
                          <a:lnTo>
                            <a:pt x="167" y="174"/>
                          </a:lnTo>
                          <a:close/>
                        </a:path>
                      </a:pathLst>
                    </a:custGeom>
                    <a:solidFill>
                      <a:srgbClr val="BFBFBF"/>
                    </a:solidFill>
                    <a:ln w="0">
                      <a:solidFill>
                        <a:srgbClr val="BFBFB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97" name="Freeform 241"/>
                    <p:cNvSpPr>
                      <a:spLocks/>
                    </p:cNvSpPr>
                    <p:nvPr/>
                  </p:nvSpPr>
                  <p:spPr bwMode="auto">
                    <a:xfrm>
                      <a:off x="1295" y="3235"/>
                      <a:ext cx="334" cy="174"/>
                    </a:xfrm>
                    <a:custGeom>
                      <a:avLst/>
                      <a:gdLst>
                        <a:gd name="T0" fmla="*/ 167 w 334"/>
                        <a:gd name="T1" fmla="*/ 174 h 174"/>
                        <a:gd name="T2" fmla="*/ 212 w 334"/>
                        <a:gd name="T3" fmla="*/ 172 h 174"/>
                        <a:gd name="T4" fmla="*/ 253 w 334"/>
                        <a:gd name="T5" fmla="*/ 163 h 174"/>
                        <a:gd name="T6" fmla="*/ 286 w 334"/>
                        <a:gd name="T7" fmla="*/ 150 h 174"/>
                        <a:gd name="T8" fmla="*/ 312 w 334"/>
                        <a:gd name="T9" fmla="*/ 132 h 174"/>
                        <a:gd name="T10" fmla="*/ 329 w 334"/>
                        <a:gd name="T11" fmla="*/ 111 h 174"/>
                        <a:gd name="T12" fmla="*/ 334 w 334"/>
                        <a:gd name="T13" fmla="*/ 87 h 174"/>
                        <a:gd name="T14" fmla="*/ 329 w 334"/>
                        <a:gd name="T15" fmla="*/ 65 h 174"/>
                        <a:gd name="T16" fmla="*/ 312 w 334"/>
                        <a:gd name="T17" fmla="*/ 43 h 174"/>
                        <a:gd name="T18" fmla="*/ 286 w 334"/>
                        <a:gd name="T19" fmla="*/ 26 h 174"/>
                        <a:gd name="T20" fmla="*/ 253 w 334"/>
                        <a:gd name="T21" fmla="*/ 11 h 174"/>
                        <a:gd name="T22" fmla="*/ 212 w 334"/>
                        <a:gd name="T23" fmla="*/ 4 h 174"/>
                        <a:gd name="T24" fmla="*/ 167 w 334"/>
                        <a:gd name="T25" fmla="*/ 0 h 174"/>
                        <a:gd name="T26" fmla="*/ 123 w 334"/>
                        <a:gd name="T27" fmla="*/ 4 h 174"/>
                        <a:gd name="T28" fmla="*/ 82 w 334"/>
                        <a:gd name="T29" fmla="*/ 11 h 174"/>
                        <a:gd name="T30" fmla="*/ 49 w 334"/>
                        <a:gd name="T31" fmla="*/ 26 h 174"/>
                        <a:gd name="T32" fmla="*/ 23 w 334"/>
                        <a:gd name="T33" fmla="*/ 43 h 174"/>
                        <a:gd name="T34" fmla="*/ 6 w 334"/>
                        <a:gd name="T35" fmla="*/ 65 h 174"/>
                        <a:gd name="T36" fmla="*/ 0 w 334"/>
                        <a:gd name="T37" fmla="*/ 87 h 174"/>
                        <a:gd name="T38" fmla="*/ 6 w 334"/>
                        <a:gd name="T39" fmla="*/ 111 h 174"/>
                        <a:gd name="T40" fmla="*/ 23 w 334"/>
                        <a:gd name="T41" fmla="*/ 132 h 174"/>
                        <a:gd name="T42" fmla="*/ 49 w 334"/>
                        <a:gd name="T43" fmla="*/ 150 h 174"/>
                        <a:gd name="T44" fmla="*/ 82 w 334"/>
                        <a:gd name="T45" fmla="*/ 163 h 174"/>
                        <a:gd name="T46" fmla="*/ 123 w 334"/>
                        <a:gd name="T47" fmla="*/ 172 h 174"/>
                        <a:gd name="T48" fmla="*/ 167 w 334"/>
                        <a:gd name="T49" fmla="*/ 174 h 174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w 334"/>
                        <a:gd name="T76" fmla="*/ 0 h 174"/>
                        <a:gd name="T77" fmla="*/ 334 w 334"/>
                        <a:gd name="T78" fmla="*/ 174 h 174"/>
                      </a:gdLst>
                      <a:ahLst/>
                      <a:cxnLst>
                        <a:cxn ang="T50">
                          <a:pos x="T0" y="T1"/>
                        </a:cxn>
                        <a:cxn ang="T51">
                          <a:pos x="T2" y="T3"/>
                        </a:cxn>
                        <a:cxn ang="T52">
                          <a:pos x="T4" y="T5"/>
                        </a:cxn>
                        <a:cxn ang="T53">
                          <a:pos x="T6" y="T7"/>
                        </a:cxn>
                        <a:cxn ang="T54">
                          <a:pos x="T8" y="T9"/>
                        </a:cxn>
                        <a:cxn ang="T55">
                          <a:pos x="T10" y="T11"/>
                        </a:cxn>
                        <a:cxn ang="T56">
                          <a:pos x="T12" y="T13"/>
                        </a:cxn>
                        <a:cxn ang="T57">
                          <a:pos x="T14" y="T15"/>
                        </a:cxn>
                        <a:cxn ang="T58">
                          <a:pos x="T16" y="T17"/>
                        </a:cxn>
                        <a:cxn ang="T59">
                          <a:pos x="T18" y="T19"/>
                        </a:cxn>
                        <a:cxn ang="T60">
                          <a:pos x="T20" y="T21"/>
                        </a:cxn>
                        <a:cxn ang="T61">
                          <a:pos x="T22" y="T23"/>
                        </a:cxn>
                        <a:cxn ang="T62">
                          <a:pos x="T24" y="T25"/>
                        </a:cxn>
                        <a:cxn ang="T63">
                          <a:pos x="T26" y="T27"/>
                        </a:cxn>
                        <a:cxn ang="T64">
                          <a:pos x="T28" y="T29"/>
                        </a:cxn>
                        <a:cxn ang="T65">
                          <a:pos x="T30" y="T31"/>
                        </a:cxn>
                        <a:cxn ang="T66">
                          <a:pos x="T32" y="T33"/>
                        </a:cxn>
                        <a:cxn ang="T67">
                          <a:pos x="T34" y="T35"/>
                        </a:cxn>
                        <a:cxn ang="T68">
                          <a:pos x="T36" y="T37"/>
                        </a:cxn>
                        <a:cxn ang="T69">
                          <a:pos x="T38" y="T39"/>
                        </a:cxn>
                        <a:cxn ang="T70">
                          <a:pos x="T40" y="T41"/>
                        </a:cxn>
                        <a:cxn ang="T71">
                          <a:pos x="T42" y="T43"/>
                        </a:cxn>
                        <a:cxn ang="T72">
                          <a:pos x="T44" y="T45"/>
                        </a:cxn>
                        <a:cxn ang="T73">
                          <a:pos x="T46" y="T47"/>
                        </a:cxn>
                        <a:cxn ang="T74">
                          <a:pos x="T48" y="T49"/>
                        </a:cxn>
                      </a:cxnLst>
                      <a:rect l="T75" t="T76" r="T77" b="T78"/>
                      <a:pathLst>
                        <a:path w="334" h="174">
                          <a:moveTo>
                            <a:pt x="167" y="174"/>
                          </a:moveTo>
                          <a:lnTo>
                            <a:pt x="212" y="172"/>
                          </a:lnTo>
                          <a:lnTo>
                            <a:pt x="253" y="163"/>
                          </a:lnTo>
                          <a:lnTo>
                            <a:pt x="286" y="150"/>
                          </a:lnTo>
                          <a:lnTo>
                            <a:pt x="312" y="132"/>
                          </a:lnTo>
                          <a:lnTo>
                            <a:pt x="329" y="111"/>
                          </a:lnTo>
                          <a:lnTo>
                            <a:pt x="334" y="87"/>
                          </a:lnTo>
                          <a:lnTo>
                            <a:pt x="329" y="65"/>
                          </a:lnTo>
                          <a:lnTo>
                            <a:pt x="312" y="43"/>
                          </a:lnTo>
                          <a:lnTo>
                            <a:pt x="286" y="26"/>
                          </a:lnTo>
                          <a:lnTo>
                            <a:pt x="253" y="11"/>
                          </a:lnTo>
                          <a:lnTo>
                            <a:pt x="212" y="4"/>
                          </a:lnTo>
                          <a:lnTo>
                            <a:pt x="167" y="0"/>
                          </a:lnTo>
                          <a:lnTo>
                            <a:pt x="123" y="4"/>
                          </a:lnTo>
                          <a:lnTo>
                            <a:pt x="82" y="11"/>
                          </a:lnTo>
                          <a:lnTo>
                            <a:pt x="49" y="26"/>
                          </a:lnTo>
                          <a:lnTo>
                            <a:pt x="23" y="43"/>
                          </a:lnTo>
                          <a:lnTo>
                            <a:pt x="6" y="65"/>
                          </a:lnTo>
                          <a:lnTo>
                            <a:pt x="0" y="87"/>
                          </a:lnTo>
                          <a:lnTo>
                            <a:pt x="6" y="111"/>
                          </a:lnTo>
                          <a:lnTo>
                            <a:pt x="23" y="132"/>
                          </a:lnTo>
                          <a:lnTo>
                            <a:pt x="49" y="150"/>
                          </a:lnTo>
                          <a:lnTo>
                            <a:pt x="82" y="163"/>
                          </a:lnTo>
                          <a:lnTo>
                            <a:pt x="123" y="172"/>
                          </a:lnTo>
                          <a:lnTo>
                            <a:pt x="167" y="174"/>
                          </a:lnTo>
                        </a:path>
                      </a:pathLst>
                    </a:cu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98" name="Freeform 242"/>
                    <p:cNvSpPr>
                      <a:spLocks/>
                    </p:cNvSpPr>
                    <p:nvPr/>
                  </p:nvSpPr>
                  <p:spPr bwMode="auto">
                    <a:xfrm>
                      <a:off x="1327" y="3218"/>
                      <a:ext cx="273" cy="163"/>
                    </a:xfrm>
                    <a:custGeom>
                      <a:avLst/>
                      <a:gdLst>
                        <a:gd name="T0" fmla="*/ 135 w 273"/>
                        <a:gd name="T1" fmla="*/ 163 h 163"/>
                        <a:gd name="T2" fmla="*/ 172 w 273"/>
                        <a:gd name="T3" fmla="*/ 162 h 163"/>
                        <a:gd name="T4" fmla="*/ 204 w 273"/>
                        <a:gd name="T5" fmla="*/ 154 h 163"/>
                        <a:gd name="T6" fmla="*/ 232 w 273"/>
                        <a:gd name="T7" fmla="*/ 143 h 163"/>
                        <a:gd name="T8" fmla="*/ 254 w 273"/>
                        <a:gd name="T9" fmla="*/ 128 h 163"/>
                        <a:gd name="T10" fmla="*/ 267 w 273"/>
                        <a:gd name="T11" fmla="*/ 112 h 163"/>
                        <a:gd name="T12" fmla="*/ 273 w 273"/>
                        <a:gd name="T13" fmla="*/ 93 h 163"/>
                        <a:gd name="T14" fmla="*/ 267 w 273"/>
                        <a:gd name="T15" fmla="*/ 73 h 163"/>
                        <a:gd name="T16" fmla="*/ 254 w 273"/>
                        <a:gd name="T17" fmla="*/ 50 h 163"/>
                        <a:gd name="T18" fmla="*/ 232 w 273"/>
                        <a:gd name="T19" fmla="*/ 32 h 163"/>
                        <a:gd name="T20" fmla="*/ 204 w 273"/>
                        <a:gd name="T21" fmla="*/ 15 h 163"/>
                        <a:gd name="T22" fmla="*/ 172 w 273"/>
                        <a:gd name="T23" fmla="*/ 4 h 163"/>
                        <a:gd name="T24" fmla="*/ 135 w 273"/>
                        <a:gd name="T25" fmla="*/ 0 h 163"/>
                        <a:gd name="T26" fmla="*/ 100 w 273"/>
                        <a:gd name="T27" fmla="*/ 4 h 163"/>
                        <a:gd name="T28" fmla="*/ 67 w 273"/>
                        <a:gd name="T29" fmla="*/ 15 h 163"/>
                        <a:gd name="T30" fmla="*/ 41 w 273"/>
                        <a:gd name="T31" fmla="*/ 32 h 163"/>
                        <a:gd name="T32" fmla="*/ 18 w 273"/>
                        <a:gd name="T33" fmla="*/ 50 h 163"/>
                        <a:gd name="T34" fmla="*/ 5 w 273"/>
                        <a:gd name="T35" fmla="*/ 73 h 163"/>
                        <a:gd name="T36" fmla="*/ 0 w 273"/>
                        <a:gd name="T37" fmla="*/ 93 h 163"/>
                        <a:gd name="T38" fmla="*/ 5 w 273"/>
                        <a:gd name="T39" fmla="*/ 112 h 163"/>
                        <a:gd name="T40" fmla="*/ 18 w 273"/>
                        <a:gd name="T41" fmla="*/ 128 h 163"/>
                        <a:gd name="T42" fmla="*/ 41 w 273"/>
                        <a:gd name="T43" fmla="*/ 143 h 163"/>
                        <a:gd name="T44" fmla="*/ 67 w 273"/>
                        <a:gd name="T45" fmla="*/ 154 h 163"/>
                        <a:gd name="T46" fmla="*/ 100 w 273"/>
                        <a:gd name="T47" fmla="*/ 162 h 163"/>
                        <a:gd name="T48" fmla="*/ 135 w 273"/>
                        <a:gd name="T49" fmla="*/ 163 h 163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w 273"/>
                        <a:gd name="T76" fmla="*/ 0 h 163"/>
                        <a:gd name="T77" fmla="*/ 273 w 273"/>
                        <a:gd name="T78" fmla="*/ 163 h 163"/>
                      </a:gdLst>
                      <a:ahLst/>
                      <a:cxnLst>
                        <a:cxn ang="T50">
                          <a:pos x="T0" y="T1"/>
                        </a:cxn>
                        <a:cxn ang="T51">
                          <a:pos x="T2" y="T3"/>
                        </a:cxn>
                        <a:cxn ang="T52">
                          <a:pos x="T4" y="T5"/>
                        </a:cxn>
                        <a:cxn ang="T53">
                          <a:pos x="T6" y="T7"/>
                        </a:cxn>
                        <a:cxn ang="T54">
                          <a:pos x="T8" y="T9"/>
                        </a:cxn>
                        <a:cxn ang="T55">
                          <a:pos x="T10" y="T11"/>
                        </a:cxn>
                        <a:cxn ang="T56">
                          <a:pos x="T12" y="T13"/>
                        </a:cxn>
                        <a:cxn ang="T57">
                          <a:pos x="T14" y="T15"/>
                        </a:cxn>
                        <a:cxn ang="T58">
                          <a:pos x="T16" y="T17"/>
                        </a:cxn>
                        <a:cxn ang="T59">
                          <a:pos x="T18" y="T19"/>
                        </a:cxn>
                        <a:cxn ang="T60">
                          <a:pos x="T20" y="T21"/>
                        </a:cxn>
                        <a:cxn ang="T61">
                          <a:pos x="T22" y="T23"/>
                        </a:cxn>
                        <a:cxn ang="T62">
                          <a:pos x="T24" y="T25"/>
                        </a:cxn>
                        <a:cxn ang="T63">
                          <a:pos x="T26" y="T27"/>
                        </a:cxn>
                        <a:cxn ang="T64">
                          <a:pos x="T28" y="T29"/>
                        </a:cxn>
                        <a:cxn ang="T65">
                          <a:pos x="T30" y="T31"/>
                        </a:cxn>
                        <a:cxn ang="T66">
                          <a:pos x="T32" y="T33"/>
                        </a:cxn>
                        <a:cxn ang="T67">
                          <a:pos x="T34" y="T35"/>
                        </a:cxn>
                        <a:cxn ang="T68">
                          <a:pos x="T36" y="T37"/>
                        </a:cxn>
                        <a:cxn ang="T69">
                          <a:pos x="T38" y="T39"/>
                        </a:cxn>
                        <a:cxn ang="T70">
                          <a:pos x="T40" y="T41"/>
                        </a:cxn>
                        <a:cxn ang="T71">
                          <a:pos x="T42" y="T43"/>
                        </a:cxn>
                        <a:cxn ang="T72">
                          <a:pos x="T44" y="T45"/>
                        </a:cxn>
                        <a:cxn ang="T73">
                          <a:pos x="T46" y="T47"/>
                        </a:cxn>
                        <a:cxn ang="T74">
                          <a:pos x="T48" y="T49"/>
                        </a:cxn>
                      </a:cxnLst>
                      <a:rect l="T75" t="T76" r="T77" b="T78"/>
                      <a:pathLst>
                        <a:path w="273" h="163">
                          <a:moveTo>
                            <a:pt x="135" y="163"/>
                          </a:moveTo>
                          <a:lnTo>
                            <a:pt x="172" y="162"/>
                          </a:lnTo>
                          <a:lnTo>
                            <a:pt x="204" y="154"/>
                          </a:lnTo>
                          <a:lnTo>
                            <a:pt x="232" y="143"/>
                          </a:lnTo>
                          <a:lnTo>
                            <a:pt x="254" y="128"/>
                          </a:lnTo>
                          <a:lnTo>
                            <a:pt x="267" y="112"/>
                          </a:lnTo>
                          <a:lnTo>
                            <a:pt x="273" y="93"/>
                          </a:lnTo>
                          <a:lnTo>
                            <a:pt x="267" y="73"/>
                          </a:lnTo>
                          <a:lnTo>
                            <a:pt x="254" y="50"/>
                          </a:lnTo>
                          <a:lnTo>
                            <a:pt x="232" y="32"/>
                          </a:lnTo>
                          <a:lnTo>
                            <a:pt x="204" y="15"/>
                          </a:lnTo>
                          <a:lnTo>
                            <a:pt x="172" y="4"/>
                          </a:lnTo>
                          <a:lnTo>
                            <a:pt x="135" y="0"/>
                          </a:lnTo>
                          <a:lnTo>
                            <a:pt x="100" y="4"/>
                          </a:lnTo>
                          <a:lnTo>
                            <a:pt x="67" y="15"/>
                          </a:lnTo>
                          <a:lnTo>
                            <a:pt x="41" y="32"/>
                          </a:lnTo>
                          <a:lnTo>
                            <a:pt x="18" y="50"/>
                          </a:lnTo>
                          <a:lnTo>
                            <a:pt x="5" y="73"/>
                          </a:lnTo>
                          <a:lnTo>
                            <a:pt x="0" y="93"/>
                          </a:lnTo>
                          <a:lnTo>
                            <a:pt x="5" y="112"/>
                          </a:lnTo>
                          <a:lnTo>
                            <a:pt x="18" y="128"/>
                          </a:lnTo>
                          <a:lnTo>
                            <a:pt x="41" y="143"/>
                          </a:lnTo>
                          <a:lnTo>
                            <a:pt x="67" y="154"/>
                          </a:lnTo>
                          <a:lnTo>
                            <a:pt x="100" y="162"/>
                          </a:lnTo>
                          <a:lnTo>
                            <a:pt x="135" y="163"/>
                          </a:lnTo>
                          <a:close/>
                        </a:path>
                      </a:pathLst>
                    </a:custGeom>
                    <a:solidFill>
                      <a:srgbClr val="404040"/>
                    </a:solidFill>
                    <a:ln w="0">
                      <a:solidFill>
                        <a:srgbClr val="40404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99" name="Freeform 243"/>
                    <p:cNvSpPr>
                      <a:spLocks/>
                    </p:cNvSpPr>
                    <p:nvPr/>
                  </p:nvSpPr>
                  <p:spPr bwMode="auto">
                    <a:xfrm>
                      <a:off x="1340" y="3218"/>
                      <a:ext cx="247" cy="149"/>
                    </a:xfrm>
                    <a:custGeom>
                      <a:avLst/>
                      <a:gdLst>
                        <a:gd name="T0" fmla="*/ 122 w 247"/>
                        <a:gd name="T1" fmla="*/ 149 h 149"/>
                        <a:gd name="T2" fmla="*/ 161 w 247"/>
                        <a:gd name="T3" fmla="*/ 145 h 149"/>
                        <a:gd name="T4" fmla="*/ 195 w 247"/>
                        <a:gd name="T5" fmla="*/ 136 h 149"/>
                        <a:gd name="T6" fmla="*/ 222 w 247"/>
                        <a:gd name="T7" fmla="*/ 123 h 149"/>
                        <a:gd name="T8" fmla="*/ 239 w 247"/>
                        <a:gd name="T9" fmla="*/ 104 h 149"/>
                        <a:gd name="T10" fmla="*/ 247 w 247"/>
                        <a:gd name="T11" fmla="*/ 86 h 149"/>
                        <a:gd name="T12" fmla="*/ 241 w 247"/>
                        <a:gd name="T13" fmla="*/ 67 h 149"/>
                        <a:gd name="T14" fmla="*/ 228 w 247"/>
                        <a:gd name="T15" fmla="*/ 47 h 149"/>
                        <a:gd name="T16" fmla="*/ 209 w 247"/>
                        <a:gd name="T17" fmla="*/ 30 h 149"/>
                        <a:gd name="T18" fmla="*/ 185 w 247"/>
                        <a:gd name="T19" fmla="*/ 15 h 149"/>
                        <a:gd name="T20" fmla="*/ 156 w 247"/>
                        <a:gd name="T21" fmla="*/ 4 h 149"/>
                        <a:gd name="T22" fmla="*/ 122 w 247"/>
                        <a:gd name="T23" fmla="*/ 0 h 149"/>
                        <a:gd name="T24" fmla="*/ 91 w 247"/>
                        <a:gd name="T25" fmla="*/ 4 h 149"/>
                        <a:gd name="T26" fmla="*/ 61 w 247"/>
                        <a:gd name="T27" fmla="*/ 15 h 149"/>
                        <a:gd name="T28" fmla="*/ 37 w 247"/>
                        <a:gd name="T29" fmla="*/ 30 h 149"/>
                        <a:gd name="T30" fmla="*/ 17 w 247"/>
                        <a:gd name="T31" fmla="*/ 47 h 149"/>
                        <a:gd name="T32" fmla="*/ 5 w 247"/>
                        <a:gd name="T33" fmla="*/ 67 h 149"/>
                        <a:gd name="T34" fmla="*/ 0 w 247"/>
                        <a:gd name="T35" fmla="*/ 86 h 149"/>
                        <a:gd name="T36" fmla="*/ 7 w 247"/>
                        <a:gd name="T37" fmla="*/ 104 h 149"/>
                        <a:gd name="T38" fmla="*/ 24 w 247"/>
                        <a:gd name="T39" fmla="*/ 123 h 149"/>
                        <a:gd name="T40" fmla="*/ 50 w 247"/>
                        <a:gd name="T41" fmla="*/ 136 h 149"/>
                        <a:gd name="T42" fmla="*/ 85 w 247"/>
                        <a:gd name="T43" fmla="*/ 145 h 149"/>
                        <a:gd name="T44" fmla="*/ 122 w 247"/>
                        <a:gd name="T45" fmla="*/ 149 h 149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w 247"/>
                        <a:gd name="T70" fmla="*/ 0 h 149"/>
                        <a:gd name="T71" fmla="*/ 247 w 247"/>
                        <a:gd name="T72" fmla="*/ 149 h 149"/>
                      </a:gdLst>
                      <a:ahLst/>
                      <a:cxnLst>
                        <a:cxn ang="T46">
                          <a:pos x="T0" y="T1"/>
                        </a:cxn>
                        <a:cxn ang="T47">
                          <a:pos x="T2" y="T3"/>
                        </a:cxn>
                        <a:cxn ang="T48">
                          <a:pos x="T4" y="T5"/>
                        </a:cxn>
                        <a:cxn ang="T49">
                          <a:pos x="T6" y="T7"/>
                        </a:cxn>
                        <a:cxn ang="T50">
                          <a:pos x="T8" y="T9"/>
                        </a:cxn>
                        <a:cxn ang="T51">
                          <a:pos x="T10" y="T11"/>
                        </a:cxn>
                        <a:cxn ang="T52">
                          <a:pos x="T12" y="T13"/>
                        </a:cxn>
                        <a:cxn ang="T53">
                          <a:pos x="T14" y="T15"/>
                        </a:cxn>
                        <a:cxn ang="T54">
                          <a:pos x="T16" y="T17"/>
                        </a:cxn>
                        <a:cxn ang="T55">
                          <a:pos x="T18" y="T19"/>
                        </a:cxn>
                        <a:cxn ang="T56">
                          <a:pos x="T20" y="T21"/>
                        </a:cxn>
                        <a:cxn ang="T57">
                          <a:pos x="T22" y="T23"/>
                        </a:cxn>
                        <a:cxn ang="T58">
                          <a:pos x="T24" y="T25"/>
                        </a:cxn>
                        <a:cxn ang="T59">
                          <a:pos x="T26" y="T27"/>
                        </a:cxn>
                        <a:cxn ang="T60">
                          <a:pos x="T28" y="T29"/>
                        </a:cxn>
                        <a:cxn ang="T61">
                          <a:pos x="T30" y="T31"/>
                        </a:cxn>
                        <a:cxn ang="T62">
                          <a:pos x="T32" y="T33"/>
                        </a:cxn>
                        <a:cxn ang="T63">
                          <a:pos x="T34" y="T35"/>
                        </a:cxn>
                        <a:cxn ang="T64">
                          <a:pos x="T36" y="T37"/>
                        </a:cxn>
                        <a:cxn ang="T65">
                          <a:pos x="T38" y="T39"/>
                        </a:cxn>
                        <a:cxn ang="T66">
                          <a:pos x="T40" y="T41"/>
                        </a:cxn>
                        <a:cxn ang="T67">
                          <a:pos x="T42" y="T43"/>
                        </a:cxn>
                        <a:cxn ang="T68">
                          <a:pos x="T44" y="T45"/>
                        </a:cxn>
                      </a:cxnLst>
                      <a:rect l="T69" t="T70" r="T71" b="T72"/>
                      <a:pathLst>
                        <a:path w="247" h="149">
                          <a:moveTo>
                            <a:pt x="122" y="149"/>
                          </a:moveTo>
                          <a:lnTo>
                            <a:pt x="161" y="145"/>
                          </a:lnTo>
                          <a:lnTo>
                            <a:pt x="195" y="136"/>
                          </a:lnTo>
                          <a:lnTo>
                            <a:pt x="222" y="123"/>
                          </a:lnTo>
                          <a:lnTo>
                            <a:pt x="239" y="104"/>
                          </a:lnTo>
                          <a:lnTo>
                            <a:pt x="247" y="86"/>
                          </a:lnTo>
                          <a:lnTo>
                            <a:pt x="241" y="67"/>
                          </a:lnTo>
                          <a:lnTo>
                            <a:pt x="228" y="47"/>
                          </a:lnTo>
                          <a:lnTo>
                            <a:pt x="209" y="30"/>
                          </a:lnTo>
                          <a:lnTo>
                            <a:pt x="185" y="15"/>
                          </a:lnTo>
                          <a:lnTo>
                            <a:pt x="156" y="4"/>
                          </a:lnTo>
                          <a:lnTo>
                            <a:pt x="122" y="0"/>
                          </a:lnTo>
                          <a:lnTo>
                            <a:pt x="91" y="4"/>
                          </a:lnTo>
                          <a:lnTo>
                            <a:pt x="61" y="15"/>
                          </a:lnTo>
                          <a:lnTo>
                            <a:pt x="37" y="30"/>
                          </a:lnTo>
                          <a:lnTo>
                            <a:pt x="17" y="47"/>
                          </a:lnTo>
                          <a:lnTo>
                            <a:pt x="5" y="67"/>
                          </a:lnTo>
                          <a:lnTo>
                            <a:pt x="0" y="86"/>
                          </a:lnTo>
                          <a:lnTo>
                            <a:pt x="7" y="104"/>
                          </a:lnTo>
                          <a:lnTo>
                            <a:pt x="24" y="123"/>
                          </a:lnTo>
                          <a:lnTo>
                            <a:pt x="50" y="136"/>
                          </a:lnTo>
                          <a:lnTo>
                            <a:pt x="85" y="145"/>
                          </a:lnTo>
                          <a:lnTo>
                            <a:pt x="122" y="149"/>
                          </a:lnTo>
                          <a:close/>
                        </a:path>
                      </a:pathLst>
                    </a:custGeom>
                    <a:solidFill>
                      <a:srgbClr val="585858"/>
                    </a:solidFill>
                    <a:ln w="0">
                      <a:solidFill>
                        <a:srgbClr val="585858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00" name="Freeform 244"/>
                    <p:cNvSpPr>
                      <a:spLocks/>
                    </p:cNvSpPr>
                    <p:nvPr/>
                  </p:nvSpPr>
                  <p:spPr bwMode="auto">
                    <a:xfrm>
                      <a:off x="1355" y="3220"/>
                      <a:ext cx="217" cy="132"/>
                    </a:xfrm>
                    <a:custGeom>
                      <a:avLst/>
                      <a:gdLst>
                        <a:gd name="T0" fmla="*/ 109 w 217"/>
                        <a:gd name="T1" fmla="*/ 132 h 132"/>
                        <a:gd name="T2" fmla="*/ 143 w 217"/>
                        <a:gd name="T3" fmla="*/ 128 h 132"/>
                        <a:gd name="T4" fmla="*/ 172 w 217"/>
                        <a:gd name="T5" fmla="*/ 121 h 132"/>
                        <a:gd name="T6" fmla="*/ 196 w 217"/>
                        <a:gd name="T7" fmla="*/ 108 h 132"/>
                        <a:gd name="T8" fmla="*/ 211 w 217"/>
                        <a:gd name="T9" fmla="*/ 93 h 132"/>
                        <a:gd name="T10" fmla="*/ 217 w 217"/>
                        <a:gd name="T11" fmla="*/ 74 h 132"/>
                        <a:gd name="T12" fmla="*/ 211 w 217"/>
                        <a:gd name="T13" fmla="*/ 56 h 132"/>
                        <a:gd name="T14" fmla="*/ 196 w 217"/>
                        <a:gd name="T15" fmla="*/ 35 h 132"/>
                        <a:gd name="T16" fmla="*/ 172 w 217"/>
                        <a:gd name="T17" fmla="*/ 17 h 132"/>
                        <a:gd name="T18" fmla="*/ 143 w 217"/>
                        <a:gd name="T19" fmla="*/ 4 h 132"/>
                        <a:gd name="T20" fmla="*/ 109 w 217"/>
                        <a:gd name="T21" fmla="*/ 0 h 132"/>
                        <a:gd name="T22" fmla="*/ 74 w 217"/>
                        <a:gd name="T23" fmla="*/ 4 h 132"/>
                        <a:gd name="T24" fmla="*/ 44 w 217"/>
                        <a:gd name="T25" fmla="*/ 17 h 132"/>
                        <a:gd name="T26" fmla="*/ 20 w 217"/>
                        <a:gd name="T27" fmla="*/ 35 h 132"/>
                        <a:gd name="T28" fmla="*/ 5 w 217"/>
                        <a:gd name="T29" fmla="*/ 56 h 132"/>
                        <a:gd name="T30" fmla="*/ 0 w 217"/>
                        <a:gd name="T31" fmla="*/ 74 h 132"/>
                        <a:gd name="T32" fmla="*/ 5 w 217"/>
                        <a:gd name="T33" fmla="*/ 93 h 132"/>
                        <a:gd name="T34" fmla="*/ 20 w 217"/>
                        <a:gd name="T35" fmla="*/ 108 h 132"/>
                        <a:gd name="T36" fmla="*/ 44 w 217"/>
                        <a:gd name="T37" fmla="*/ 121 h 132"/>
                        <a:gd name="T38" fmla="*/ 74 w 217"/>
                        <a:gd name="T39" fmla="*/ 128 h 132"/>
                        <a:gd name="T40" fmla="*/ 109 w 217"/>
                        <a:gd name="T41" fmla="*/ 132 h 132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w 217"/>
                        <a:gd name="T64" fmla="*/ 0 h 132"/>
                        <a:gd name="T65" fmla="*/ 217 w 217"/>
                        <a:gd name="T66" fmla="*/ 132 h 132"/>
                      </a:gdLst>
                      <a:ahLst/>
                      <a:cxnLst>
                        <a:cxn ang="T42">
                          <a:pos x="T0" y="T1"/>
                        </a:cxn>
                        <a:cxn ang="T43">
                          <a:pos x="T2" y="T3"/>
                        </a:cxn>
                        <a:cxn ang="T44">
                          <a:pos x="T4" y="T5"/>
                        </a:cxn>
                        <a:cxn ang="T45">
                          <a:pos x="T6" y="T7"/>
                        </a:cxn>
                        <a:cxn ang="T46">
                          <a:pos x="T8" y="T9"/>
                        </a:cxn>
                        <a:cxn ang="T47">
                          <a:pos x="T10" y="T11"/>
                        </a:cxn>
                        <a:cxn ang="T48">
                          <a:pos x="T12" y="T13"/>
                        </a:cxn>
                        <a:cxn ang="T49">
                          <a:pos x="T14" y="T15"/>
                        </a:cxn>
                        <a:cxn ang="T50">
                          <a:pos x="T16" y="T17"/>
                        </a:cxn>
                        <a:cxn ang="T51">
                          <a:pos x="T18" y="T19"/>
                        </a:cxn>
                        <a:cxn ang="T52">
                          <a:pos x="T20" y="T21"/>
                        </a:cxn>
                        <a:cxn ang="T53">
                          <a:pos x="T22" y="T23"/>
                        </a:cxn>
                        <a:cxn ang="T54">
                          <a:pos x="T24" y="T25"/>
                        </a:cxn>
                        <a:cxn ang="T55">
                          <a:pos x="T26" y="T27"/>
                        </a:cxn>
                        <a:cxn ang="T56">
                          <a:pos x="T28" y="T29"/>
                        </a:cxn>
                        <a:cxn ang="T57">
                          <a:pos x="T30" y="T31"/>
                        </a:cxn>
                        <a:cxn ang="T58">
                          <a:pos x="T32" y="T33"/>
                        </a:cxn>
                        <a:cxn ang="T59">
                          <a:pos x="T34" y="T35"/>
                        </a:cxn>
                        <a:cxn ang="T60">
                          <a:pos x="T36" y="T37"/>
                        </a:cxn>
                        <a:cxn ang="T61">
                          <a:pos x="T38" y="T39"/>
                        </a:cxn>
                        <a:cxn ang="T62">
                          <a:pos x="T40" y="T41"/>
                        </a:cxn>
                      </a:cxnLst>
                      <a:rect l="T63" t="T64" r="T65" b="T66"/>
                      <a:pathLst>
                        <a:path w="217" h="132">
                          <a:moveTo>
                            <a:pt x="109" y="132"/>
                          </a:moveTo>
                          <a:lnTo>
                            <a:pt x="143" y="128"/>
                          </a:lnTo>
                          <a:lnTo>
                            <a:pt x="172" y="121"/>
                          </a:lnTo>
                          <a:lnTo>
                            <a:pt x="196" y="108"/>
                          </a:lnTo>
                          <a:lnTo>
                            <a:pt x="211" y="93"/>
                          </a:lnTo>
                          <a:lnTo>
                            <a:pt x="217" y="74"/>
                          </a:lnTo>
                          <a:lnTo>
                            <a:pt x="211" y="56"/>
                          </a:lnTo>
                          <a:lnTo>
                            <a:pt x="196" y="35"/>
                          </a:lnTo>
                          <a:lnTo>
                            <a:pt x="172" y="17"/>
                          </a:lnTo>
                          <a:lnTo>
                            <a:pt x="143" y="4"/>
                          </a:lnTo>
                          <a:lnTo>
                            <a:pt x="109" y="0"/>
                          </a:lnTo>
                          <a:lnTo>
                            <a:pt x="74" y="4"/>
                          </a:lnTo>
                          <a:lnTo>
                            <a:pt x="44" y="17"/>
                          </a:lnTo>
                          <a:lnTo>
                            <a:pt x="20" y="35"/>
                          </a:lnTo>
                          <a:lnTo>
                            <a:pt x="5" y="56"/>
                          </a:lnTo>
                          <a:lnTo>
                            <a:pt x="0" y="74"/>
                          </a:lnTo>
                          <a:lnTo>
                            <a:pt x="5" y="93"/>
                          </a:lnTo>
                          <a:lnTo>
                            <a:pt x="20" y="108"/>
                          </a:lnTo>
                          <a:lnTo>
                            <a:pt x="44" y="121"/>
                          </a:lnTo>
                          <a:lnTo>
                            <a:pt x="74" y="128"/>
                          </a:lnTo>
                          <a:lnTo>
                            <a:pt x="109" y="132"/>
                          </a:lnTo>
                          <a:close/>
                        </a:path>
                      </a:pathLst>
                    </a:custGeom>
                    <a:solidFill>
                      <a:srgbClr val="707070"/>
                    </a:solidFill>
                    <a:ln w="0">
                      <a:solidFill>
                        <a:srgbClr val="70707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01" name="Freeform 245"/>
                    <p:cNvSpPr>
                      <a:spLocks/>
                    </p:cNvSpPr>
                    <p:nvPr/>
                  </p:nvSpPr>
                  <p:spPr bwMode="auto">
                    <a:xfrm>
                      <a:off x="1368" y="3220"/>
                      <a:ext cx="191" cy="117"/>
                    </a:xfrm>
                    <a:custGeom>
                      <a:avLst/>
                      <a:gdLst>
                        <a:gd name="T0" fmla="*/ 96 w 191"/>
                        <a:gd name="T1" fmla="*/ 117 h 117"/>
                        <a:gd name="T2" fmla="*/ 126 w 191"/>
                        <a:gd name="T3" fmla="*/ 115 h 117"/>
                        <a:gd name="T4" fmla="*/ 152 w 191"/>
                        <a:gd name="T5" fmla="*/ 108 h 117"/>
                        <a:gd name="T6" fmla="*/ 172 w 191"/>
                        <a:gd name="T7" fmla="*/ 97 h 117"/>
                        <a:gd name="T8" fmla="*/ 187 w 191"/>
                        <a:gd name="T9" fmla="*/ 84 h 117"/>
                        <a:gd name="T10" fmla="*/ 191 w 191"/>
                        <a:gd name="T11" fmla="*/ 67 h 117"/>
                        <a:gd name="T12" fmla="*/ 187 w 191"/>
                        <a:gd name="T13" fmla="*/ 50 h 117"/>
                        <a:gd name="T14" fmla="*/ 172 w 191"/>
                        <a:gd name="T15" fmla="*/ 32 h 117"/>
                        <a:gd name="T16" fmla="*/ 152 w 191"/>
                        <a:gd name="T17" fmla="*/ 17 h 117"/>
                        <a:gd name="T18" fmla="*/ 126 w 191"/>
                        <a:gd name="T19" fmla="*/ 6 h 117"/>
                        <a:gd name="T20" fmla="*/ 96 w 191"/>
                        <a:gd name="T21" fmla="*/ 0 h 117"/>
                        <a:gd name="T22" fmla="*/ 65 w 191"/>
                        <a:gd name="T23" fmla="*/ 6 h 117"/>
                        <a:gd name="T24" fmla="*/ 39 w 191"/>
                        <a:gd name="T25" fmla="*/ 17 h 117"/>
                        <a:gd name="T26" fmla="*/ 18 w 191"/>
                        <a:gd name="T27" fmla="*/ 32 h 117"/>
                        <a:gd name="T28" fmla="*/ 3 w 191"/>
                        <a:gd name="T29" fmla="*/ 50 h 117"/>
                        <a:gd name="T30" fmla="*/ 0 w 191"/>
                        <a:gd name="T31" fmla="*/ 67 h 117"/>
                        <a:gd name="T32" fmla="*/ 3 w 191"/>
                        <a:gd name="T33" fmla="*/ 84 h 117"/>
                        <a:gd name="T34" fmla="*/ 18 w 191"/>
                        <a:gd name="T35" fmla="*/ 97 h 117"/>
                        <a:gd name="T36" fmla="*/ 39 w 191"/>
                        <a:gd name="T37" fmla="*/ 108 h 117"/>
                        <a:gd name="T38" fmla="*/ 65 w 191"/>
                        <a:gd name="T39" fmla="*/ 115 h 117"/>
                        <a:gd name="T40" fmla="*/ 96 w 191"/>
                        <a:gd name="T41" fmla="*/ 117 h 117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w 191"/>
                        <a:gd name="T64" fmla="*/ 0 h 117"/>
                        <a:gd name="T65" fmla="*/ 191 w 191"/>
                        <a:gd name="T66" fmla="*/ 117 h 117"/>
                      </a:gdLst>
                      <a:ahLst/>
                      <a:cxnLst>
                        <a:cxn ang="T42">
                          <a:pos x="T0" y="T1"/>
                        </a:cxn>
                        <a:cxn ang="T43">
                          <a:pos x="T2" y="T3"/>
                        </a:cxn>
                        <a:cxn ang="T44">
                          <a:pos x="T4" y="T5"/>
                        </a:cxn>
                        <a:cxn ang="T45">
                          <a:pos x="T6" y="T7"/>
                        </a:cxn>
                        <a:cxn ang="T46">
                          <a:pos x="T8" y="T9"/>
                        </a:cxn>
                        <a:cxn ang="T47">
                          <a:pos x="T10" y="T11"/>
                        </a:cxn>
                        <a:cxn ang="T48">
                          <a:pos x="T12" y="T13"/>
                        </a:cxn>
                        <a:cxn ang="T49">
                          <a:pos x="T14" y="T15"/>
                        </a:cxn>
                        <a:cxn ang="T50">
                          <a:pos x="T16" y="T17"/>
                        </a:cxn>
                        <a:cxn ang="T51">
                          <a:pos x="T18" y="T19"/>
                        </a:cxn>
                        <a:cxn ang="T52">
                          <a:pos x="T20" y="T21"/>
                        </a:cxn>
                        <a:cxn ang="T53">
                          <a:pos x="T22" y="T23"/>
                        </a:cxn>
                        <a:cxn ang="T54">
                          <a:pos x="T24" y="T25"/>
                        </a:cxn>
                        <a:cxn ang="T55">
                          <a:pos x="T26" y="T27"/>
                        </a:cxn>
                        <a:cxn ang="T56">
                          <a:pos x="T28" y="T29"/>
                        </a:cxn>
                        <a:cxn ang="T57">
                          <a:pos x="T30" y="T31"/>
                        </a:cxn>
                        <a:cxn ang="T58">
                          <a:pos x="T32" y="T33"/>
                        </a:cxn>
                        <a:cxn ang="T59">
                          <a:pos x="T34" y="T35"/>
                        </a:cxn>
                        <a:cxn ang="T60">
                          <a:pos x="T36" y="T37"/>
                        </a:cxn>
                        <a:cxn ang="T61">
                          <a:pos x="T38" y="T39"/>
                        </a:cxn>
                        <a:cxn ang="T62">
                          <a:pos x="T40" y="T41"/>
                        </a:cxn>
                      </a:cxnLst>
                      <a:rect l="T63" t="T64" r="T65" b="T66"/>
                      <a:pathLst>
                        <a:path w="191" h="117">
                          <a:moveTo>
                            <a:pt x="96" y="117"/>
                          </a:moveTo>
                          <a:lnTo>
                            <a:pt x="126" y="115"/>
                          </a:lnTo>
                          <a:lnTo>
                            <a:pt x="152" y="108"/>
                          </a:lnTo>
                          <a:lnTo>
                            <a:pt x="172" y="97"/>
                          </a:lnTo>
                          <a:lnTo>
                            <a:pt x="187" y="84"/>
                          </a:lnTo>
                          <a:lnTo>
                            <a:pt x="191" y="67"/>
                          </a:lnTo>
                          <a:lnTo>
                            <a:pt x="187" y="50"/>
                          </a:lnTo>
                          <a:lnTo>
                            <a:pt x="172" y="32"/>
                          </a:lnTo>
                          <a:lnTo>
                            <a:pt x="152" y="17"/>
                          </a:lnTo>
                          <a:lnTo>
                            <a:pt x="126" y="6"/>
                          </a:lnTo>
                          <a:lnTo>
                            <a:pt x="96" y="0"/>
                          </a:lnTo>
                          <a:lnTo>
                            <a:pt x="65" y="6"/>
                          </a:lnTo>
                          <a:lnTo>
                            <a:pt x="39" y="17"/>
                          </a:lnTo>
                          <a:lnTo>
                            <a:pt x="18" y="32"/>
                          </a:lnTo>
                          <a:lnTo>
                            <a:pt x="3" y="50"/>
                          </a:lnTo>
                          <a:lnTo>
                            <a:pt x="0" y="67"/>
                          </a:lnTo>
                          <a:lnTo>
                            <a:pt x="3" y="84"/>
                          </a:lnTo>
                          <a:lnTo>
                            <a:pt x="18" y="97"/>
                          </a:lnTo>
                          <a:lnTo>
                            <a:pt x="39" y="108"/>
                          </a:lnTo>
                          <a:lnTo>
                            <a:pt x="65" y="115"/>
                          </a:lnTo>
                          <a:lnTo>
                            <a:pt x="96" y="117"/>
                          </a:lnTo>
                          <a:close/>
                        </a:path>
                      </a:pathLst>
                    </a:custGeom>
                    <a:solidFill>
                      <a:srgbClr val="878787"/>
                    </a:solidFill>
                    <a:ln w="0">
                      <a:solidFill>
                        <a:srgbClr val="878787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02" name="Freeform 246"/>
                    <p:cNvSpPr>
                      <a:spLocks/>
                    </p:cNvSpPr>
                    <p:nvPr/>
                  </p:nvSpPr>
                  <p:spPr bwMode="auto">
                    <a:xfrm>
                      <a:off x="1381" y="3222"/>
                      <a:ext cx="165" cy="100"/>
                    </a:xfrm>
                    <a:custGeom>
                      <a:avLst/>
                      <a:gdLst>
                        <a:gd name="T0" fmla="*/ 83 w 165"/>
                        <a:gd name="T1" fmla="*/ 100 h 100"/>
                        <a:gd name="T2" fmla="*/ 109 w 165"/>
                        <a:gd name="T3" fmla="*/ 98 h 100"/>
                        <a:gd name="T4" fmla="*/ 131 w 165"/>
                        <a:gd name="T5" fmla="*/ 93 h 100"/>
                        <a:gd name="T6" fmla="*/ 150 w 165"/>
                        <a:gd name="T7" fmla="*/ 83 h 100"/>
                        <a:gd name="T8" fmla="*/ 161 w 165"/>
                        <a:gd name="T9" fmla="*/ 70 h 100"/>
                        <a:gd name="T10" fmla="*/ 165 w 165"/>
                        <a:gd name="T11" fmla="*/ 57 h 100"/>
                        <a:gd name="T12" fmla="*/ 161 w 165"/>
                        <a:gd name="T13" fmla="*/ 43 h 100"/>
                        <a:gd name="T14" fmla="*/ 150 w 165"/>
                        <a:gd name="T15" fmla="*/ 26 h 100"/>
                        <a:gd name="T16" fmla="*/ 131 w 165"/>
                        <a:gd name="T17" fmla="*/ 13 h 100"/>
                        <a:gd name="T18" fmla="*/ 109 w 165"/>
                        <a:gd name="T19" fmla="*/ 4 h 100"/>
                        <a:gd name="T20" fmla="*/ 83 w 165"/>
                        <a:gd name="T21" fmla="*/ 0 h 100"/>
                        <a:gd name="T22" fmla="*/ 57 w 165"/>
                        <a:gd name="T23" fmla="*/ 4 h 100"/>
                        <a:gd name="T24" fmla="*/ 33 w 165"/>
                        <a:gd name="T25" fmla="*/ 13 h 100"/>
                        <a:gd name="T26" fmla="*/ 16 w 165"/>
                        <a:gd name="T27" fmla="*/ 26 h 100"/>
                        <a:gd name="T28" fmla="*/ 3 w 165"/>
                        <a:gd name="T29" fmla="*/ 43 h 100"/>
                        <a:gd name="T30" fmla="*/ 0 w 165"/>
                        <a:gd name="T31" fmla="*/ 57 h 100"/>
                        <a:gd name="T32" fmla="*/ 3 w 165"/>
                        <a:gd name="T33" fmla="*/ 70 h 100"/>
                        <a:gd name="T34" fmla="*/ 16 w 165"/>
                        <a:gd name="T35" fmla="*/ 83 h 100"/>
                        <a:gd name="T36" fmla="*/ 33 w 165"/>
                        <a:gd name="T37" fmla="*/ 93 h 100"/>
                        <a:gd name="T38" fmla="*/ 57 w 165"/>
                        <a:gd name="T39" fmla="*/ 98 h 100"/>
                        <a:gd name="T40" fmla="*/ 83 w 165"/>
                        <a:gd name="T41" fmla="*/ 100 h 100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w 165"/>
                        <a:gd name="T64" fmla="*/ 0 h 100"/>
                        <a:gd name="T65" fmla="*/ 165 w 165"/>
                        <a:gd name="T66" fmla="*/ 100 h 100"/>
                      </a:gdLst>
                      <a:ahLst/>
                      <a:cxnLst>
                        <a:cxn ang="T42">
                          <a:pos x="T0" y="T1"/>
                        </a:cxn>
                        <a:cxn ang="T43">
                          <a:pos x="T2" y="T3"/>
                        </a:cxn>
                        <a:cxn ang="T44">
                          <a:pos x="T4" y="T5"/>
                        </a:cxn>
                        <a:cxn ang="T45">
                          <a:pos x="T6" y="T7"/>
                        </a:cxn>
                        <a:cxn ang="T46">
                          <a:pos x="T8" y="T9"/>
                        </a:cxn>
                        <a:cxn ang="T47">
                          <a:pos x="T10" y="T11"/>
                        </a:cxn>
                        <a:cxn ang="T48">
                          <a:pos x="T12" y="T13"/>
                        </a:cxn>
                        <a:cxn ang="T49">
                          <a:pos x="T14" y="T15"/>
                        </a:cxn>
                        <a:cxn ang="T50">
                          <a:pos x="T16" y="T17"/>
                        </a:cxn>
                        <a:cxn ang="T51">
                          <a:pos x="T18" y="T19"/>
                        </a:cxn>
                        <a:cxn ang="T52">
                          <a:pos x="T20" y="T21"/>
                        </a:cxn>
                        <a:cxn ang="T53">
                          <a:pos x="T22" y="T23"/>
                        </a:cxn>
                        <a:cxn ang="T54">
                          <a:pos x="T24" y="T25"/>
                        </a:cxn>
                        <a:cxn ang="T55">
                          <a:pos x="T26" y="T27"/>
                        </a:cxn>
                        <a:cxn ang="T56">
                          <a:pos x="T28" y="T29"/>
                        </a:cxn>
                        <a:cxn ang="T57">
                          <a:pos x="T30" y="T31"/>
                        </a:cxn>
                        <a:cxn ang="T58">
                          <a:pos x="T32" y="T33"/>
                        </a:cxn>
                        <a:cxn ang="T59">
                          <a:pos x="T34" y="T35"/>
                        </a:cxn>
                        <a:cxn ang="T60">
                          <a:pos x="T36" y="T37"/>
                        </a:cxn>
                        <a:cxn ang="T61">
                          <a:pos x="T38" y="T39"/>
                        </a:cxn>
                        <a:cxn ang="T62">
                          <a:pos x="T40" y="T41"/>
                        </a:cxn>
                      </a:cxnLst>
                      <a:rect l="T63" t="T64" r="T65" b="T66"/>
                      <a:pathLst>
                        <a:path w="165" h="100">
                          <a:moveTo>
                            <a:pt x="83" y="100"/>
                          </a:moveTo>
                          <a:lnTo>
                            <a:pt x="109" y="98"/>
                          </a:lnTo>
                          <a:lnTo>
                            <a:pt x="131" y="93"/>
                          </a:lnTo>
                          <a:lnTo>
                            <a:pt x="150" y="83"/>
                          </a:lnTo>
                          <a:lnTo>
                            <a:pt x="161" y="70"/>
                          </a:lnTo>
                          <a:lnTo>
                            <a:pt x="165" y="57"/>
                          </a:lnTo>
                          <a:lnTo>
                            <a:pt x="161" y="43"/>
                          </a:lnTo>
                          <a:lnTo>
                            <a:pt x="150" y="26"/>
                          </a:lnTo>
                          <a:lnTo>
                            <a:pt x="131" y="13"/>
                          </a:lnTo>
                          <a:lnTo>
                            <a:pt x="109" y="4"/>
                          </a:lnTo>
                          <a:lnTo>
                            <a:pt x="83" y="0"/>
                          </a:lnTo>
                          <a:lnTo>
                            <a:pt x="57" y="4"/>
                          </a:lnTo>
                          <a:lnTo>
                            <a:pt x="33" y="13"/>
                          </a:lnTo>
                          <a:lnTo>
                            <a:pt x="16" y="26"/>
                          </a:lnTo>
                          <a:lnTo>
                            <a:pt x="3" y="43"/>
                          </a:lnTo>
                          <a:lnTo>
                            <a:pt x="0" y="57"/>
                          </a:lnTo>
                          <a:lnTo>
                            <a:pt x="3" y="70"/>
                          </a:lnTo>
                          <a:lnTo>
                            <a:pt x="16" y="83"/>
                          </a:lnTo>
                          <a:lnTo>
                            <a:pt x="33" y="93"/>
                          </a:lnTo>
                          <a:lnTo>
                            <a:pt x="57" y="98"/>
                          </a:lnTo>
                          <a:lnTo>
                            <a:pt x="83" y="100"/>
                          </a:lnTo>
                          <a:close/>
                        </a:path>
                      </a:pathLst>
                    </a:custGeom>
                    <a:solidFill>
                      <a:srgbClr val="9F9F9F"/>
                    </a:solidFill>
                    <a:ln w="0">
                      <a:solidFill>
                        <a:srgbClr val="9F9F9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03" name="Freeform 247"/>
                    <p:cNvSpPr>
                      <a:spLocks/>
                    </p:cNvSpPr>
                    <p:nvPr/>
                  </p:nvSpPr>
                  <p:spPr bwMode="auto">
                    <a:xfrm>
                      <a:off x="1394" y="3224"/>
                      <a:ext cx="139" cy="83"/>
                    </a:xfrm>
                    <a:custGeom>
                      <a:avLst/>
                      <a:gdLst>
                        <a:gd name="T0" fmla="*/ 70 w 139"/>
                        <a:gd name="T1" fmla="*/ 83 h 83"/>
                        <a:gd name="T2" fmla="*/ 96 w 139"/>
                        <a:gd name="T3" fmla="*/ 81 h 83"/>
                        <a:gd name="T4" fmla="*/ 118 w 139"/>
                        <a:gd name="T5" fmla="*/ 72 h 83"/>
                        <a:gd name="T6" fmla="*/ 133 w 139"/>
                        <a:gd name="T7" fmla="*/ 61 h 83"/>
                        <a:gd name="T8" fmla="*/ 139 w 139"/>
                        <a:gd name="T9" fmla="*/ 46 h 83"/>
                        <a:gd name="T10" fmla="*/ 133 w 139"/>
                        <a:gd name="T11" fmla="*/ 31 h 83"/>
                        <a:gd name="T12" fmla="*/ 118 w 139"/>
                        <a:gd name="T13" fmla="*/ 17 h 83"/>
                        <a:gd name="T14" fmla="*/ 96 w 139"/>
                        <a:gd name="T15" fmla="*/ 4 h 83"/>
                        <a:gd name="T16" fmla="*/ 70 w 139"/>
                        <a:gd name="T17" fmla="*/ 0 h 83"/>
                        <a:gd name="T18" fmla="*/ 42 w 139"/>
                        <a:gd name="T19" fmla="*/ 4 h 83"/>
                        <a:gd name="T20" fmla="*/ 20 w 139"/>
                        <a:gd name="T21" fmla="*/ 17 h 83"/>
                        <a:gd name="T22" fmla="*/ 5 w 139"/>
                        <a:gd name="T23" fmla="*/ 31 h 83"/>
                        <a:gd name="T24" fmla="*/ 0 w 139"/>
                        <a:gd name="T25" fmla="*/ 46 h 83"/>
                        <a:gd name="T26" fmla="*/ 5 w 139"/>
                        <a:gd name="T27" fmla="*/ 61 h 83"/>
                        <a:gd name="T28" fmla="*/ 20 w 139"/>
                        <a:gd name="T29" fmla="*/ 72 h 83"/>
                        <a:gd name="T30" fmla="*/ 42 w 139"/>
                        <a:gd name="T31" fmla="*/ 81 h 83"/>
                        <a:gd name="T32" fmla="*/ 70 w 139"/>
                        <a:gd name="T33" fmla="*/ 83 h 83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w 139"/>
                        <a:gd name="T52" fmla="*/ 0 h 83"/>
                        <a:gd name="T53" fmla="*/ 139 w 139"/>
                        <a:gd name="T54" fmla="*/ 83 h 83"/>
                      </a:gdLst>
                      <a:ahLst/>
                      <a:cxnLst>
                        <a:cxn ang="T34">
                          <a:pos x="T0" y="T1"/>
                        </a:cxn>
                        <a:cxn ang="T35">
                          <a:pos x="T2" y="T3"/>
                        </a:cxn>
                        <a:cxn ang="T36">
                          <a:pos x="T4" y="T5"/>
                        </a:cxn>
                        <a:cxn ang="T37">
                          <a:pos x="T6" y="T7"/>
                        </a:cxn>
                        <a:cxn ang="T38">
                          <a:pos x="T8" y="T9"/>
                        </a:cxn>
                        <a:cxn ang="T39">
                          <a:pos x="T10" y="T11"/>
                        </a:cxn>
                        <a:cxn ang="T40">
                          <a:pos x="T12" y="T13"/>
                        </a:cxn>
                        <a:cxn ang="T41">
                          <a:pos x="T14" y="T15"/>
                        </a:cxn>
                        <a:cxn ang="T42">
                          <a:pos x="T16" y="T17"/>
                        </a:cxn>
                        <a:cxn ang="T43">
                          <a:pos x="T18" y="T19"/>
                        </a:cxn>
                        <a:cxn ang="T44">
                          <a:pos x="T20" y="T21"/>
                        </a:cxn>
                        <a:cxn ang="T45">
                          <a:pos x="T22" y="T23"/>
                        </a:cxn>
                        <a:cxn ang="T46">
                          <a:pos x="T24" y="T25"/>
                        </a:cxn>
                        <a:cxn ang="T47">
                          <a:pos x="T26" y="T27"/>
                        </a:cxn>
                        <a:cxn ang="T48">
                          <a:pos x="T28" y="T29"/>
                        </a:cxn>
                        <a:cxn ang="T49">
                          <a:pos x="T30" y="T31"/>
                        </a:cxn>
                        <a:cxn ang="T50">
                          <a:pos x="T32" y="T33"/>
                        </a:cxn>
                      </a:cxnLst>
                      <a:rect l="T51" t="T52" r="T53" b="T54"/>
                      <a:pathLst>
                        <a:path w="139" h="83">
                          <a:moveTo>
                            <a:pt x="70" y="83"/>
                          </a:moveTo>
                          <a:lnTo>
                            <a:pt x="96" y="81"/>
                          </a:lnTo>
                          <a:lnTo>
                            <a:pt x="118" y="72"/>
                          </a:lnTo>
                          <a:lnTo>
                            <a:pt x="133" y="61"/>
                          </a:lnTo>
                          <a:lnTo>
                            <a:pt x="139" y="46"/>
                          </a:lnTo>
                          <a:lnTo>
                            <a:pt x="133" y="31"/>
                          </a:lnTo>
                          <a:lnTo>
                            <a:pt x="118" y="17"/>
                          </a:lnTo>
                          <a:lnTo>
                            <a:pt x="96" y="4"/>
                          </a:lnTo>
                          <a:lnTo>
                            <a:pt x="70" y="0"/>
                          </a:lnTo>
                          <a:lnTo>
                            <a:pt x="42" y="4"/>
                          </a:lnTo>
                          <a:lnTo>
                            <a:pt x="20" y="17"/>
                          </a:lnTo>
                          <a:lnTo>
                            <a:pt x="5" y="31"/>
                          </a:lnTo>
                          <a:lnTo>
                            <a:pt x="0" y="46"/>
                          </a:lnTo>
                          <a:lnTo>
                            <a:pt x="5" y="61"/>
                          </a:lnTo>
                          <a:lnTo>
                            <a:pt x="20" y="72"/>
                          </a:lnTo>
                          <a:lnTo>
                            <a:pt x="42" y="81"/>
                          </a:lnTo>
                          <a:lnTo>
                            <a:pt x="70" y="83"/>
                          </a:lnTo>
                          <a:close/>
                        </a:path>
                      </a:pathLst>
                    </a:custGeom>
                    <a:solidFill>
                      <a:srgbClr val="B7B7B7"/>
                    </a:solidFill>
                    <a:ln w="0">
                      <a:solidFill>
                        <a:srgbClr val="B7B7B7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04" name="Freeform 248"/>
                    <p:cNvSpPr>
                      <a:spLocks/>
                    </p:cNvSpPr>
                    <p:nvPr/>
                  </p:nvSpPr>
                  <p:spPr bwMode="auto">
                    <a:xfrm>
                      <a:off x="1407" y="3224"/>
                      <a:ext cx="113" cy="68"/>
                    </a:xfrm>
                    <a:custGeom>
                      <a:avLst/>
                      <a:gdLst>
                        <a:gd name="T0" fmla="*/ 57 w 113"/>
                        <a:gd name="T1" fmla="*/ 68 h 68"/>
                        <a:gd name="T2" fmla="*/ 79 w 113"/>
                        <a:gd name="T3" fmla="*/ 67 h 68"/>
                        <a:gd name="T4" fmla="*/ 96 w 113"/>
                        <a:gd name="T5" fmla="*/ 61 h 68"/>
                        <a:gd name="T6" fmla="*/ 109 w 113"/>
                        <a:gd name="T7" fmla="*/ 50 h 68"/>
                        <a:gd name="T8" fmla="*/ 113 w 113"/>
                        <a:gd name="T9" fmla="*/ 39 h 68"/>
                        <a:gd name="T10" fmla="*/ 109 w 113"/>
                        <a:gd name="T11" fmla="*/ 26 h 68"/>
                        <a:gd name="T12" fmla="*/ 96 w 113"/>
                        <a:gd name="T13" fmla="*/ 13 h 68"/>
                        <a:gd name="T14" fmla="*/ 79 w 113"/>
                        <a:gd name="T15" fmla="*/ 4 h 68"/>
                        <a:gd name="T16" fmla="*/ 57 w 113"/>
                        <a:gd name="T17" fmla="*/ 0 h 68"/>
                        <a:gd name="T18" fmla="*/ 35 w 113"/>
                        <a:gd name="T19" fmla="*/ 4 h 68"/>
                        <a:gd name="T20" fmla="*/ 16 w 113"/>
                        <a:gd name="T21" fmla="*/ 13 h 68"/>
                        <a:gd name="T22" fmla="*/ 5 w 113"/>
                        <a:gd name="T23" fmla="*/ 26 h 68"/>
                        <a:gd name="T24" fmla="*/ 0 w 113"/>
                        <a:gd name="T25" fmla="*/ 39 h 68"/>
                        <a:gd name="T26" fmla="*/ 5 w 113"/>
                        <a:gd name="T27" fmla="*/ 50 h 68"/>
                        <a:gd name="T28" fmla="*/ 16 w 113"/>
                        <a:gd name="T29" fmla="*/ 61 h 68"/>
                        <a:gd name="T30" fmla="*/ 35 w 113"/>
                        <a:gd name="T31" fmla="*/ 67 h 68"/>
                        <a:gd name="T32" fmla="*/ 57 w 113"/>
                        <a:gd name="T33" fmla="*/ 68 h 68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w 113"/>
                        <a:gd name="T52" fmla="*/ 0 h 68"/>
                        <a:gd name="T53" fmla="*/ 113 w 113"/>
                        <a:gd name="T54" fmla="*/ 68 h 68"/>
                      </a:gdLst>
                      <a:ahLst/>
                      <a:cxnLst>
                        <a:cxn ang="T34">
                          <a:pos x="T0" y="T1"/>
                        </a:cxn>
                        <a:cxn ang="T35">
                          <a:pos x="T2" y="T3"/>
                        </a:cxn>
                        <a:cxn ang="T36">
                          <a:pos x="T4" y="T5"/>
                        </a:cxn>
                        <a:cxn ang="T37">
                          <a:pos x="T6" y="T7"/>
                        </a:cxn>
                        <a:cxn ang="T38">
                          <a:pos x="T8" y="T9"/>
                        </a:cxn>
                        <a:cxn ang="T39">
                          <a:pos x="T10" y="T11"/>
                        </a:cxn>
                        <a:cxn ang="T40">
                          <a:pos x="T12" y="T13"/>
                        </a:cxn>
                        <a:cxn ang="T41">
                          <a:pos x="T14" y="T15"/>
                        </a:cxn>
                        <a:cxn ang="T42">
                          <a:pos x="T16" y="T17"/>
                        </a:cxn>
                        <a:cxn ang="T43">
                          <a:pos x="T18" y="T19"/>
                        </a:cxn>
                        <a:cxn ang="T44">
                          <a:pos x="T20" y="T21"/>
                        </a:cxn>
                        <a:cxn ang="T45">
                          <a:pos x="T22" y="T23"/>
                        </a:cxn>
                        <a:cxn ang="T46">
                          <a:pos x="T24" y="T25"/>
                        </a:cxn>
                        <a:cxn ang="T47">
                          <a:pos x="T26" y="T27"/>
                        </a:cxn>
                        <a:cxn ang="T48">
                          <a:pos x="T28" y="T29"/>
                        </a:cxn>
                        <a:cxn ang="T49">
                          <a:pos x="T30" y="T31"/>
                        </a:cxn>
                        <a:cxn ang="T50">
                          <a:pos x="T32" y="T33"/>
                        </a:cxn>
                      </a:cxnLst>
                      <a:rect l="T51" t="T52" r="T53" b="T54"/>
                      <a:pathLst>
                        <a:path w="113" h="68">
                          <a:moveTo>
                            <a:pt x="57" y="68"/>
                          </a:moveTo>
                          <a:lnTo>
                            <a:pt x="79" y="67"/>
                          </a:lnTo>
                          <a:lnTo>
                            <a:pt x="96" y="61"/>
                          </a:lnTo>
                          <a:lnTo>
                            <a:pt x="109" y="50"/>
                          </a:lnTo>
                          <a:lnTo>
                            <a:pt x="113" y="39"/>
                          </a:lnTo>
                          <a:lnTo>
                            <a:pt x="109" y="26"/>
                          </a:lnTo>
                          <a:lnTo>
                            <a:pt x="96" y="13"/>
                          </a:lnTo>
                          <a:lnTo>
                            <a:pt x="79" y="4"/>
                          </a:lnTo>
                          <a:lnTo>
                            <a:pt x="57" y="0"/>
                          </a:lnTo>
                          <a:lnTo>
                            <a:pt x="35" y="4"/>
                          </a:lnTo>
                          <a:lnTo>
                            <a:pt x="16" y="13"/>
                          </a:lnTo>
                          <a:lnTo>
                            <a:pt x="5" y="26"/>
                          </a:lnTo>
                          <a:lnTo>
                            <a:pt x="0" y="39"/>
                          </a:lnTo>
                          <a:lnTo>
                            <a:pt x="5" y="50"/>
                          </a:lnTo>
                          <a:lnTo>
                            <a:pt x="16" y="61"/>
                          </a:lnTo>
                          <a:lnTo>
                            <a:pt x="35" y="67"/>
                          </a:lnTo>
                          <a:lnTo>
                            <a:pt x="57" y="68"/>
                          </a:lnTo>
                          <a:close/>
                        </a:path>
                      </a:pathLst>
                    </a:custGeom>
                    <a:solidFill>
                      <a:srgbClr val="CFCFCF"/>
                    </a:solidFill>
                    <a:ln w="0">
                      <a:solidFill>
                        <a:srgbClr val="CFCFC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05" name="Freeform 249"/>
                    <p:cNvSpPr>
                      <a:spLocks/>
                    </p:cNvSpPr>
                    <p:nvPr/>
                  </p:nvSpPr>
                  <p:spPr bwMode="auto">
                    <a:xfrm>
                      <a:off x="1422" y="3226"/>
                      <a:ext cx="85" cy="52"/>
                    </a:xfrm>
                    <a:custGeom>
                      <a:avLst/>
                      <a:gdLst>
                        <a:gd name="T0" fmla="*/ 42 w 85"/>
                        <a:gd name="T1" fmla="*/ 52 h 52"/>
                        <a:gd name="T2" fmla="*/ 64 w 85"/>
                        <a:gd name="T3" fmla="*/ 50 h 52"/>
                        <a:gd name="T4" fmla="*/ 79 w 85"/>
                        <a:gd name="T5" fmla="*/ 41 h 52"/>
                        <a:gd name="T6" fmla="*/ 85 w 85"/>
                        <a:gd name="T7" fmla="*/ 29 h 52"/>
                        <a:gd name="T8" fmla="*/ 83 w 85"/>
                        <a:gd name="T9" fmla="*/ 20 h 52"/>
                        <a:gd name="T10" fmla="*/ 72 w 85"/>
                        <a:gd name="T11" fmla="*/ 9 h 52"/>
                        <a:gd name="T12" fmla="*/ 59 w 85"/>
                        <a:gd name="T13" fmla="*/ 3 h 52"/>
                        <a:gd name="T14" fmla="*/ 42 w 85"/>
                        <a:gd name="T15" fmla="*/ 0 h 52"/>
                        <a:gd name="T16" fmla="*/ 25 w 85"/>
                        <a:gd name="T17" fmla="*/ 3 h 52"/>
                        <a:gd name="T18" fmla="*/ 11 w 85"/>
                        <a:gd name="T19" fmla="*/ 9 h 52"/>
                        <a:gd name="T20" fmla="*/ 1 w 85"/>
                        <a:gd name="T21" fmla="*/ 20 h 52"/>
                        <a:gd name="T22" fmla="*/ 0 w 85"/>
                        <a:gd name="T23" fmla="*/ 29 h 52"/>
                        <a:gd name="T24" fmla="*/ 5 w 85"/>
                        <a:gd name="T25" fmla="*/ 41 h 52"/>
                        <a:gd name="T26" fmla="*/ 20 w 85"/>
                        <a:gd name="T27" fmla="*/ 50 h 52"/>
                        <a:gd name="T28" fmla="*/ 42 w 85"/>
                        <a:gd name="T29" fmla="*/ 52 h 52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w 85"/>
                        <a:gd name="T46" fmla="*/ 0 h 52"/>
                        <a:gd name="T47" fmla="*/ 85 w 85"/>
                        <a:gd name="T48" fmla="*/ 52 h 52"/>
                      </a:gdLst>
                      <a:ahLst/>
                      <a:cxnLst>
                        <a:cxn ang="T30">
                          <a:pos x="T0" y="T1"/>
                        </a:cxn>
                        <a:cxn ang="T31">
                          <a:pos x="T2" y="T3"/>
                        </a:cxn>
                        <a:cxn ang="T32">
                          <a:pos x="T4" y="T5"/>
                        </a:cxn>
                        <a:cxn ang="T33">
                          <a:pos x="T6" y="T7"/>
                        </a:cxn>
                        <a:cxn ang="T34">
                          <a:pos x="T8" y="T9"/>
                        </a:cxn>
                        <a:cxn ang="T35">
                          <a:pos x="T10" y="T11"/>
                        </a:cxn>
                        <a:cxn ang="T36">
                          <a:pos x="T12" y="T13"/>
                        </a:cxn>
                        <a:cxn ang="T37">
                          <a:pos x="T14" y="T15"/>
                        </a:cxn>
                        <a:cxn ang="T38">
                          <a:pos x="T16" y="T17"/>
                        </a:cxn>
                        <a:cxn ang="T39">
                          <a:pos x="T18" y="T19"/>
                        </a:cxn>
                        <a:cxn ang="T40">
                          <a:pos x="T20" y="T21"/>
                        </a:cxn>
                        <a:cxn ang="T41">
                          <a:pos x="T22" y="T23"/>
                        </a:cxn>
                        <a:cxn ang="T42">
                          <a:pos x="T24" y="T25"/>
                        </a:cxn>
                        <a:cxn ang="T43">
                          <a:pos x="T26" y="T27"/>
                        </a:cxn>
                        <a:cxn ang="T44">
                          <a:pos x="T28" y="T29"/>
                        </a:cxn>
                      </a:cxnLst>
                      <a:rect l="T45" t="T46" r="T47" b="T48"/>
                      <a:pathLst>
                        <a:path w="85" h="52">
                          <a:moveTo>
                            <a:pt x="42" y="52"/>
                          </a:moveTo>
                          <a:lnTo>
                            <a:pt x="64" y="50"/>
                          </a:lnTo>
                          <a:lnTo>
                            <a:pt x="79" y="41"/>
                          </a:lnTo>
                          <a:lnTo>
                            <a:pt x="85" y="29"/>
                          </a:lnTo>
                          <a:lnTo>
                            <a:pt x="83" y="20"/>
                          </a:lnTo>
                          <a:lnTo>
                            <a:pt x="72" y="9"/>
                          </a:lnTo>
                          <a:lnTo>
                            <a:pt x="59" y="3"/>
                          </a:lnTo>
                          <a:lnTo>
                            <a:pt x="42" y="0"/>
                          </a:lnTo>
                          <a:lnTo>
                            <a:pt x="25" y="3"/>
                          </a:lnTo>
                          <a:lnTo>
                            <a:pt x="11" y="9"/>
                          </a:lnTo>
                          <a:lnTo>
                            <a:pt x="1" y="20"/>
                          </a:lnTo>
                          <a:lnTo>
                            <a:pt x="0" y="29"/>
                          </a:lnTo>
                          <a:lnTo>
                            <a:pt x="5" y="41"/>
                          </a:lnTo>
                          <a:lnTo>
                            <a:pt x="20" y="50"/>
                          </a:lnTo>
                          <a:lnTo>
                            <a:pt x="42" y="52"/>
                          </a:lnTo>
                          <a:close/>
                        </a:path>
                      </a:pathLst>
                    </a:custGeom>
                    <a:solidFill>
                      <a:srgbClr val="E7E7E7"/>
                    </a:solidFill>
                    <a:ln w="0">
                      <a:solidFill>
                        <a:srgbClr val="E7E7E7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06" name="Freeform 250"/>
                    <p:cNvSpPr>
                      <a:spLocks/>
                    </p:cNvSpPr>
                    <p:nvPr/>
                  </p:nvSpPr>
                  <p:spPr bwMode="auto">
                    <a:xfrm>
                      <a:off x="1434" y="3228"/>
                      <a:ext cx="60" cy="35"/>
                    </a:xfrm>
                    <a:custGeom>
                      <a:avLst/>
                      <a:gdLst>
                        <a:gd name="T0" fmla="*/ 30 w 60"/>
                        <a:gd name="T1" fmla="*/ 35 h 35"/>
                        <a:gd name="T2" fmla="*/ 45 w 60"/>
                        <a:gd name="T3" fmla="*/ 33 h 35"/>
                        <a:gd name="T4" fmla="*/ 56 w 60"/>
                        <a:gd name="T5" fmla="*/ 27 h 35"/>
                        <a:gd name="T6" fmla="*/ 60 w 60"/>
                        <a:gd name="T7" fmla="*/ 20 h 35"/>
                        <a:gd name="T8" fmla="*/ 56 w 60"/>
                        <a:gd name="T9" fmla="*/ 11 h 35"/>
                        <a:gd name="T10" fmla="*/ 45 w 60"/>
                        <a:gd name="T11" fmla="*/ 1 h 35"/>
                        <a:gd name="T12" fmla="*/ 30 w 60"/>
                        <a:gd name="T13" fmla="*/ 0 h 35"/>
                        <a:gd name="T14" fmla="*/ 15 w 60"/>
                        <a:gd name="T15" fmla="*/ 1 h 35"/>
                        <a:gd name="T16" fmla="*/ 4 w 60"/>
                        <a:gd name="T17" fmla="*/ 11 h 35"/>
                        <a:gd name="T18" fmla="*/ 0 w 60"/>
                        <a:gd name="T19" fmla="*/ 20 h 35"/>
                        <a:gd name="T20" fmla="*/ 4 w 60"/>
                        <a:gd name="T21" fmla="*/ 27 h 35"/>
                        <a:gd name="T22" fmla="*/ 15 w 60"/>
                        <a:gd name="T23" fmla="*/ 33 h 35"/>
                        <a:gd name="T24" fmla="*/ 30 w 60"/>
                        <a:gd name="T25" fmla="*/ 35 h 35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w 60"/>
                        <a:gd name="T40" fmla="*/ 0 h 35"/>
                        <a:gd name="T41" fmla="*/ 60 w 60"/>
                        <a:gd name="T42" fmla="*/ 35 h 35"/>
                      </a:gdLst>
                      <a:ahLst/>
                      <a:cxnLst>
                        <a:cxn ang="T26">
                          <a:pos x="T0" y="T1"/>
                        </a:cxn>
                        <a:cxn ang="T27">
                          <a:pos x="T2" y="T3"/>
                        </a:cxn>
                        <a:cxn ang="T28">
                          <a:pos x="T4" y="T5"/>
                        </a:cxn>
                        <a:cxn ang="T29">
                          <a:pos x="T6" y="T7"/>
                        </a:cxn>
                        <a:cxn ang="T30">
                          <a:pos x="T8" y="T9"/>
                        </a:cxn>
                        <a:cxn ang="T31">
                          <a:pos x="T10" y="T11"/>
                        </a:cxn>
                        <a:cxn ang="T32">
                          <a:pos x="T12" y="T13"/>
                        </a:cxn>
                        <a:cxn ang="T33">
                          <a:pos x="T14" y="T15"/>
                        </a:cxn>
                        <a:cxn ang="T34">
                          <a:pos x="T16" y="T17"/>
                        </a:cxn>
                        <a:cxn ang="T35">
                          <a:pos x="T18" y="T19"/>
                        </a:cxn>
                        <a:cxn ang="T36">
                          <a:pos x="T20" y="T21"/>
                        </a:cxn>
                        <a:cxn ang="T37">
                          <a:pos x="T22" y="T23"/>
                        </a:cxn>
                        <a:cxn ang="T38">
                          <a:pos x="T24" y="T25"/>
                        </a:cxn>
                      </a:cxnLst>
                      <a:rect l="T39" t="T40" r="T41" b="T42"/>
                      <a:pathLst>
                        <a:path w="60" h="35">
                          <a:moveTo>
                            <a:pt x="30" y="35"/>
                          </a:moveTo>
                          <a:lnTo>
                            <a:pt x="45" y="33"/>
                          </a:lnTo>
                          <a:lnTo>
                            <a:pt x="56" y="27"/>
                          </a:lnTo>
                          <a:lnTo>
                            <a:pt x="60" y="20"/>
                          </a:lnTo>
                          <a:lnTo>
                            <a:pt x="56" y="11"/>
                          </a:lnTo>
                          <a:lnTo>
                            <a:pt x="45" y="1"/>
                          </a:lnTo>
                          <a:lnTo>
                            <a:pt x="30" y="0"/>
                          </a:lnTo>
                          <a:lnTo>
                            <a:pt x="15" y="1"/>
                          </a:lnTo>
                          <a:lnTo>
                            <a:pt x="4" y="11"/>
                          </a:lnTo>
                          <a:lnTo>
                            <a:pt x="0" y="20"/>
                          </a:lnTo>
                          <a:lnTo>
                            <a:pt x="4" y="27"/>
                          </a:lnTo>
                          <a:lnTo>
                            <a:pt x="15" y="33"/>
                          </a:lnTo>
                          <a:lnTo>
                            <a:pt x="30" y="35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0">
                      <a:solidFill>
                        <a:srgbClr val="FFFF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</p:grpSp>
            </p:grpSp>
          </p:grpSp>
          <p:grpSp>
            <p:nvGrpSpPr>
              <p:cNvPr id="17" name="Group 343"/>
              <p:cNvGrpSpPr/>
              <p:nvPr/>
            </p:nvGrpSpPr>
            <p:grpSpPr>
              <a:xfrm>
                <a:off x="1862778" y="3550629"/>
                <a:ext cx="844708" cy="257028"/>
                <a:chOff x="5563489" y="3481924"/>
                <a:chExt cx="844708" cy="257028"/>
              </a:xfrm>
            </p:grpSpPr>
            <p:sp>
              <p:nvSpPr>
                <p:cNvPr id="20" name="Freeform 281"/>
                <p:cNvSpPr>
                  <a:spLocks/>
                </p:cNvSpPr>
                <p:nvPr/>
              </p:nvSpPr>
              <p:spPr bwMode="auto">
                <a:xfrm>
                  <a:off x="5563489" y="3581185"/>
                  <a:ext cx="571965" cy="157767"/>
                </a:xfrm>
                <a:custGeom>
                  <a:avLst/>
                  <a:gdLst>
                    <a:gd name="T0" fmla="*/ 0 w 432"/>
                    <a:gd name="T1" fmla="*/ 124 h 124"/>
                    <a:gd name="T2" fmla="*/ 432 w 432"/>
                    <a:gd name="T3" fmla="*/ 80 h 124"/>
                    <a:gd name="T4" fmla="*/ 352 w 432"/>
                    <a:gd name="T5" fmla="*/ 0 h 124"/>
                    <a:gd name="T6" fmla="*/ 0 w 432"/>
                    <a:gd name="T7" fmla="*/ 124 h 124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432"/>
                    <a:gd name="T13" fmla="*/ 0 h 124"/>
                    <a:gd name="T14" fmla="*/ 432 w 432"/>
                    <a:gd name="T15" fmla="*/ 124 h 124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432" h="124">
                      <a:moveTo>
                        <a:pt x="0" y="124"/>
                      </a:moveTo>
                      <a:lnTo>
                        <a:pt x="432" y="80"/>
                      </a:lnTo>
                      <a:lnTo>
                        <a:pt x="352" y="0"/>
                      </a:lnTo>
                      <a:lnTo>
                        <a:pt x="0" y="124"/>
                      </a:lnTo>
                      <a:close/>
                    </a:path>
                  </a:pathLst>
                </a:custGeom>
                <a:solidFill>
                  <a:srgbClr val="BFBFBF"/>
                </a:solidFill>
                <a:ln w="0">
                  <a:solidFill>
                    <a:srgbClr val="BFBFB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21" name="Freeform 283"/>
                <p:cNvSpPr>
                  <a:spLocks/>
                </p:cNvSpPr>
                <p:nvPr/>
              </p:nvSpPr>
              <p:spPr bwMode="auto">
                <a:xfrm>
                  <a:off x="6245345" y="3539199"/>
                  <a:ext cx="67524" cy="143771"/>
                </a:xfrm>
                <a:custGeom>
                  <a:avLst/>
                  <a:gdLst>
                    <a:gd name="T0" fmla="*/ 51 w 51"/>
                    <a:gd name="T1" fmla="*/ 113 h 113"/>
                    <a:gd name="T2" fmla="*/ 51 w 51"/>
                    <a:gd name="T3" fmla="*/ 31 h 113"/>
                    <a:gd name="T4" fmla="*/ 0 w 51"/>
                    <a:gd name="T5" fmla="*/ 0 h 113"/>
                    <a:gd name="T6" fmla="*/ 0 w 51"/>
                    <a:gd name="T7" fmla="*/ 81 h 113"/>
                    <a:gd name="T8" fmla="*/ 51 w 51"/>
                    <a:gd name="T9" fmla="*/ 113 h 11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51"/>
                    <a:gd name="T16" fmla="*/ 0 h 113"/>
                    <a:gd name="T17" fmla="*/ 51 w 51"/>
                    <a:gd name="T18" fmla="*/ 113 h 11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51" h="113">
                      <a:moveTo>
                        <a:pt x="51" y="113"/>
                      </a:moveTo>
                      <a:lnTo>
                        <a:pt x="51" y="31"/>
                      </a:lnTo>
                      <a:lnTo>
                        <a:pt x="0" y="0"/>
                      </a:lnTo>
                      <a:lnTo>
                        <a:pt x="0" y="81"/>
                      </a:lnTo>
                      <a:lnTo>
                        <a:pt x="51" y="11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22" name="Freeform 284"/>
                <p:cNvSpPr>
                  <a:spLocks/>
                </p:cNvSpPr>
                <p:nvPr/>
              </p:nvSpPr>
              <p:spPr bwMode="auto">
                <a:xfrm>
                  <a:off x="6312869" y="3536654"/>
                  <a:ext cx="95328" cy="148861"/>
                </a:xfrm>
                <a:custGeom>
                  <a:avLst/>
                  <a:gdLst>
                    <a:gd name="T0" fmla="*/ 0 w 72"/>
                    <a:gd name="T1" fmla="*/ 117 h 117"/>
                    <a:gd name="T2" fmla="*/ 0 w 72"/>
                    <a:gd name="T3" fmla="*/ 33 h 117"/>
                    <a:gd name="T4" fmla="*/ 72 w 72"/>
                    <a:gd name="T5" fmla="*/ 0 h 117"/>
                    <a:gd name="T6" fmla="*/ 72 w 72"/>
                    <a:gd name="T7" fmla="*/ 83 h 117"/>
                    <a:gd name="T8" fmla="*/ 0 w 72"/>
                    <a:gd name="T9" fmla="*/ 117 h 11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2"/>
                    <a:gd name="T16" fmla="*/ 0 h 117"/>
                    <a:gd name="T17" fmla="*/ 72 w 72"/>
                    <a:gd name="T18" fmla="*/ 117 h 117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2" h="117">
                      <a:moveTo>
                        <a:pt x="0" y="117"/>
                      </a:moveTo>
                      <a:lnTo>
                        <a:pt x="0" y="33"/>
                      </a:lnTo>
                      <a:lnTo>
                        <a:pt x="72" y="0"/>
                      </a:lnTo>
                      <a:lnTo>
                        <a:pt x="72" y="83"/>
                      </a:lnTo>
                      <a:lnTo>
                        <a:pt x="0" y="117"/>
                      </a:lnTo>
                      <a:close/>
                    </a:path>
                  </a:pathLst>
                </a:custGeom>
                <a:solidFill>
                  <a:srgbClr val="707070"/>
                </a:solidFill>
                <a:ln w="0">
                  <a:solidFill>
                    <a:srgbClr val="70707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23" name="Freeform 286"/>
                <p:cNvSpPr>
                  <a:spLocks/>
                </p:cNvSpPr>
                <p:nvPr/>
              </p:nvSpPr>
              <p:spPr bwMode="auto">
                <a:xfrm>
                  <a:off x="6059986" y="3484489"/>
                  <a:ext cx="348210" cy="94151"/>
                </a:xfrm>
                <a:custGeom>
                  <a:avLst/>
                  <a:gdLst>
                    <a:gd name="T0" fmla="*/ 72 w 263"/>
                    <a:gd name="T1" fmla="*/ 6 h 74"/>
                    <a:gd name="T2" fmla="*/ 0 w 263"/>
                    <a:gd name="T3" fmla="*/ 39 h 74"/>
                    <a:gd name="T4" fmla="*/ 68 w 263"/>
                    <a:gd name="T5" fmla="*/ 72 h 74"/>
                    <a:gd name="T6" fmla="*/ 139 w 263"/>
                    <a:gd name="T7" fmla="*/ 39 h 74"/>
                    <a:gd name="T8" fmla="*/ 191 w 263"/>
                    <a:gd name="T9" fmla="*/ 74 h 74"/>
                    <a:gd name="T10" fmla="*/ 263 w 263"/>
                    <a:gd name="T11" fmla="*/ 39 h 74"/>
                    <a:gd name="T12" fmla="*/ 194 w 263"/>
                    <a:gd name="T13" fmla="*/ 0 h 74"/>
                    <a:gd name="T14" fmla="*/ 126 w 263"/>
                    <a:gd name="T15" fmla="*/ 32 h 74"/>
                    <a:gd name="T16" fmla="*/ 72 w 263"/>
                    <a:gd name="T17" fmla="*/ 6 h 7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263"/>
                    <a:gd name="T28" fmla="*/ 0 h 74"/>
                    <a:gd name="T29" fmla="*/ 263 w 263"/>
                    <a:gd name="T30" fmla="*/ 74 h 74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263" h="74">
                      <a:moveTo>
                        <a:pt x="72" y="6"/>
                      </a:moveTo>
                      <a:lnTo>
                        <a:pt x="0" y="39"/>
                      </a:lnTo>
                      <a:lnTo>
                        <a:pt x="68" y="72"/>
                      </a:lnTo>
                      <a:lnTo>
                        <a:pt x="139" y="39"/>
                      </a:lnTo>
                      <a:lnTo>
                        <a:pt x="191" y="74"/>
                      </a:lnTo>
                      <a:lnTo>
                        <a:pt x="263" y="39"/>
                      </a:lnTo>
                      <a:lnTo>
                        <a:pt x="194" y="0"/>
                      </a:lnTo>
                      <a:lnTo>
                        <a:pt x="126" y="32"/>
                      </a:lnTo>
                      <a:lnTo>
                        <a:pt x="72" y="6"/>
                      </a:lnTo>
                    </a:path>
                  </a:pathLst>
                </a:custGeom>
                <a:noFill/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24" name="Freeform 287"/>
                <p:cNvSpPr>
                  <a:spLocks/>
                </p:cNvSpPr>
                <p:nvPr/>
              </p:nvSpPr>
              <p:spPr bwMode="auto">
                <a:xfrm>
                  <a:off x="5885219" y="3536654"/>
                  <a:ext cx="95328" cy="148861"/>
                </a:xfrm>
                <a:custGeom>
                  <a:avLst/>
                  <a:gdLst>
                    <a:gd name="T0" fmla="*/ 72 w 72"/>
                    <a:gd name="T1" fmla="*/ 117 h 117"/>
                    <a:gd name="T2" fmla="*/ 72 w 72"/>
                    <a:gd name="T3" fmla="*/ 33 h 117"/>
                    <a:gd name="T4" fmla="*/ 0 w 72"/>
                    <a:gd name="T5" fmla="*/ 0 h 117"/>
                    <a:gd name="T6" fmla="*/ 0 w 72"/>
                    <a:gd name="T7" fmla="*/ 83 h 117"/>
                    <a:gd name="T8" fmla="*/ 72 w 72"/>
                    <a:gd name="T9" fmla="*/ 117 h 11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2"/>
                    <a:gd name="T16" fmla="*/ 0 h 117"/>
                    <a:gd name="T17" fmla="*/ 72 w 72"/>
                    <a:gd name="T18" fmla="*/ 117 h 117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2" h="117">
                      <a:moveTo>
                        <a:pt x="72" y="117"/>
                      </a:moveTo>
                      <a:lnTo>
                        <a:pt x="72" y="33"/>
                      </a:lnTo>
                      <a:lnTo>
                        <a:pt x="0" y="0"/>
                      </a:lnTo>
                      <a:lnTo>
                        <a:pt x="0" y="83"/>
                      </a:lnTo>
                      <a:lnTo>
                        <a:pt x="72" y="117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25" name="Freeform 291"/>
                <p:cNvSpPr>
                  <a:spLocks/>
                </p:cNvSpPr>
                <p:nvPr/>
              </p:nvSpPr>
              <p:spPr bwMode="auto">
                <a:xfrm>
                  <a:off x="6063958" y="3543016"/>
                  <a:ext cx="96652" cy="148861"/>
                </a:xfrm>
                <a:custGeom>
                  <a:avLst/>
                  <a:gdLst>
                    <a:gd name="T0" fmla="*/ 73 w 73"/>
                    <a:gd name="T1" fmla="*/ 117 h 117"/>
                    <a:gd name="T2" fmla="*/ 73 w 73"/>
                    <a:gd name="T3" fmla="*/ 36 h 117"/>
                    <a:gd name="T4" fmla="*/ 0 w 73"/>
                    <a:gd name="T5" fmla="*/ 0 h 117"/>
                    <a:gd name="T6" fmla="*/ 0 w 73"/>
                    <a:gd name="T7" fmla="*/ 84 h 117"/>
                    <a:gd name="T8" fmla="*/ 73 w 73"/>
                    <a:gd name="T9" fmla="*/ 117 h 11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3"/>
                    <a:gd name="T16" fmla="*/ 0 h 117"/>
                    <a:gd name="T17" fmla="*/ 73 w 73"/>
                    <a:gd name="T18" fmla="*/ 117 h 117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3" h="117">
                      <a:moveTo>
                        <a:pt x="73" y="117"/>
                      </a:moveTo>
                      <a:lnTo>
                        <a:pt x="73" y="36"/>
                      </a:lnTo>
                      <a:lnTo>
                        <a:pt x="0" y="0"/>
                      </a:lnTo>
                      <a:lnTo>
                        <a:pt x="0" y="84"/>
                      </a:lnTo>
                      <a:lnTo>
                        <a:pt x="73" y="117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26" name="Freeform 290"/>
                <p:cNvSpPr>
                  <a:spLocks/>
                </p:cNvSpPr>
                <p:nvPr/>
              </p:nvSpPr>
              <p:spPr bwMode="auto">
                <a:xfrm>
                  <a:off x="5885219" y="3481924"/>
                  <a:ext cx="348210" cy="94151"/>
                </a:xfrm>
                <a:custGeom>
                  <a:avLst/>
                  <a:gdLst>
                    <a:gd name="T0" fmla="*/ 74 w 263"/>
                    <a:gd name="T1" fmla="*/ 6 h 74"/>
                    <a:gd name="T2" fmla="*/ 0 w 263"/>
                    <a:gd name="T3" fmla="*/ 39 h 74"/>
                    <a:gd name="T4" fmla="*/ 68 w 263"/>
                    <a:gd name="T5" fmla="*/ 72 h 74"/>
                    <a:gd name="T6" fmla="*/ 139 w 263"/>
                    <a:gd name="T7" fmla="*/ 39 h 74"/>
                    <a:gd name="T8" fmla="*/ 193 w 263"/>
                    <a:gd name="T9" fmla="*/ 74 h 74"/>
                    <a:gd name="T10" fmla="*/ 263 w 263"/>
                    <a:gd name="T11" fmla="*/ 39 h 74"/>
                    <a:gd name="T12" fmla="*/ 194 w 263"/>
                    <a:gd name="T13" fmla="*/ 0 h 74"/>
                    <a:gd name="T14" fmla="*/ 128 w 263"/>
                    <a:gd name="T15" fmla="*/ 32 h 74"/>
                    <a:gd name="T16" fmla="*/ 74 w 263"/>
                    <a:gd name="T17" fmla="*/ 6 h 7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263"/>
                    <a:gd name="T28" fmla="*/ 0 h 74"/>
                    <a:gd name="T29" fmla="*/ 263 w 263"/>
                    <a:gd name="T30" fmla="*/ 74 h 74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263" h="74">
                      <a:moveTo>
                        <a:pt x="74" y="6"/>
                      </a:moveTo>
                      <a:lnTo>
                        <a:pt x="0" y="39"/>
                      </a:lnTo>
                      <a:lnTo>
                        <a:pt x="68" y="72"/>
                      </a:lnTo>
                      <a:lnTo>
                        <a:pt x="139" y="39"/>
                      </a:lnTo>
                      <a:lnTo>
                        <a:pt x="193" y="74"/>
                      </a:lnTo>
                      <a:lnTo>
                        <a:pt x="263" y="39"/>
                      </a:lnTo>
                      <a:lnTo>
                        <a:pt x="194" y="0"/>
                      </a:lnTo>
                      <a:lnTo>
                        <a:pt x="128" y="32"/>
                      </a:lnTo>
                      <a:lnTo>
                        <a:pt x="74" y="6"/>
                      </a:lnTo>
                    </a:path>
                  </a:pathLst>
                </a:custGeom>
                <a:noFill/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27" name="Freeform 282"/>
                <p:cNvSpPr>
                  <a:spLocks/>
                </p:cNvSpPr>
                <p:nvPr/>
              </p:nvSpPr>
              <p:spPr bwMode="auto">
                <a:xfrm>
                  <a:off x="6159285" y="3535383"/>
                  <a:ext cx="95327" cy="148861"/>
                </a:xfrm>
                <a:custGeom>
                  <a:avLst/>
                  <a:gdLst>
                    <a:gd name="T0" fmla="*/ 0 w 72"/>
                    <a:gd name="T1" fmla="*/ 117 h 117"/>
                    <a:gd name="T2" fmla="*/ 0 w 72"/>
                    <a:gd name="T3" fmla="*/ 33 h 117"/>
                    <a:gd name="T4" fmla="*/ 72 w 72"/>
                    <a:gd name="T5" fmla="*/ 0 h 117"/>
                    <a:gd name="T6" fmla="*/ 72 w 72"/>
                    <a:gd name="T7" fmla="*/ 83 h 117"/>
                    <a:gd name="T8" fmla="*/ 0 w 72"/>
                    <a:gd name="T9" fmla="*/ 117 h 11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2"/>
                    <a:gd name="T16" fmla="*/ 0 h 117"/>
                    <a:gd name="T17" fmla="*/ 72 w 72"/>
                    <a:gd name="T18" fmla="*/ 117 h 117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2" h="117">
                      <a:moveTo>
                        <a:pt x="0" y="117"/>
                      </a:moveTo>
                      <a:lnTo>
                        <a:pt x="0" y="33"/>
                      </a:lnTo>
                      <a:lnTo>
                        <a:pt x="72" y="0"/>
                      </a:lnTo>
                      <a:lnTo>
                        <a:pt x="72" y="83"/>
                      </a:lnTo>
                      <a:lnTo>
                        <a:pt x="0" y="117"/>
                      </a:lnTo>
                      <a:close/>
                    </a:path>
                  </a:pathLst>
                </a:custGeom>
                <a:solidFill>
                  <a:srgbClr val="707070"/>
                </a:solidFill>
                <a:ln w="0">
                  <a:solidFill>
                    <a:srgbClr val="70707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28" name="Freeform 290"/>
                <p:cNvSpPr>
                  <a:spLocks/>
                </p:cNvSpPr>
                <p:nvPr/>
              </p:nvSpPr>
              <p:spPr bwMode="auto">
                <a:xfrm>
                  <a:off x="5897135" y="3483218"/>
                  <a:ext cx="348210" cy="94151"/>
                </a:xfrm>
                <a:custGeom>
                  <a:avLst/>
                  <a:gdLst>
                    <a:gd name="T0" fmla="*/ 74 w 263"/>
                    <a:gd name="T1" fmla="*/ 6 h 74"/>
                    <a:gd name="T2" fmla="*/ 0 w 263"/>
                    <a:gd name="T3" fmla="*/ 39 h 74"/>
                    <a:gd name="T4" fmla="*/ 68 w 263"/>
                    <a:gd name="T5" fmla="*/ 72 h 74"/>
                    <a:gd name="T6" fmla="*/ 139 w 263"/>
                    <a:gd name="T7" fmla="*/ 39 h 74"/>
                    <a:gd name="T8" fmla="*/ 193 w 263"/>
                    <a:gd name="T9" fmla="*/ 74 h 74"/>
                    <a:gd name="T10" fmla="*/ 263 w 263"/>
                    <a:gd name="T11" fmla="*/ 39 h 74"/>
                    <a:gd name="T12" fmla="*/ 194 w 263"/>
                    <a:gd name="T13" fmla="*/ 0 h 74"/>
                    <a:gd name="T14" fmla="*/ 128 w 263"/>
                    <a:gd name="T15" fmla="*/ 32 h 74"/>
                    <a:gd name="T16" fmla="*/ 74 w 263"/>
                    <a:gd name="T17" fmla="*/ 6 h 7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263"/>
                    <a:gd name="T28" fmla="*/ 0 h 74"/>
                    <a:gd name="T29" fmla="*/ 263 w 263"/>
                    <a:gd name="T30" fmla="*/ 74 h 74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263" h="74">
                      <a:moveTo>
                        <a:pt x="74" y="6"/>
                      </a:moveTo>
                      <a:lnTo>
                        <a:pt x="0" y="39"/>
                      </a:lnTo>
                      <a:lnTo>
                        <a:pt x="68" y="72"/>
                      </a:lnTo>
                      <a:lnTo>
                        <a:pt x="139" y="39"/>
                      </a:lnTo>
                      <a:lnTo>
                        <a:pt x="193" y="74"/>
                      </a:lnTo>
                      <a:lnTo>
                        <a:pt x="263" y="39"/>
                      </a:lnTo>
                      <a:lnTo>
                        <a:pt x="194" y="0"/>
                      </a:lnTo>
                      <a:lnTo>
                        <a:pt x="128" y="32"/>
                      </a:lnTo>
                      <a:lnTo>
                        <a:pt x="74" y="6"/>
                      </a:lnTo>
                    </a:path>
                  </a:pathLst>
                </a:custGeom>
                <a:noFill/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29" name="Freeform 288"/>
                <p:cNvSpPr>
                  <a:spLocks/>
                </p:cNvSpPr>
                <p:nvPr/>
              </p:nvSpPr>
              <p:spPr bwMode="auto">
                <a:xfrm>
                  <a:off x="5981384" y="3547469"/>
                  <a:ext cx="94004" cy="148861"/>
                </a:xfrm>
                <a:custGeom>
                  <a:avLst/>
                  <a:gdLst>
                    <a:gd name="T0" fmla="*/ 0 w 71"/>
                    <a:gd name="T1" fmla="*/ 117 h 117"/>
                    <a:gd name="T2" fmla="*/ 0 w 71"/>
                    <a:gd name="T3" fmla="*/ 33 h 117"/>
                    <a:gd name="T4" fmla="*/ 71 w 71"/>
                    <a:gd name="T5" fmla="*/ 0 h 117"/>
                    <a:gd name="T6" fmla="*/ 71 w 71"/>
                    <a:gd name="T7" fmla="*/ 83 h 117"/>
                    <a:gd name="T8" fmla="*/ 0 w 71"/>
                    <a:gd name="T9" fmla="*/ 117 h 11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1"/>
                    <a:gd name="T16" fmla="*/ 0 h 117"/>
                    <a:gd name="T17" fmla="*/ 71 w 71"/>
                    <a:gd name="T18" fmla="*/ 117 h 117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1" h="117">
                      <a:moveTo>
                        <a:pt x="0" y="117"/>
                      </a:moveTo>
                      <a:lnTo>
                        <a:pt x="0" y="33"/>
                      </a:lnTo>
                      <a:lnTo>
                        <a:pt x="71" y="0"/>
                      </a:lnTo>
                      <a:lnTo>
                        <a:pt x="71" y="83"/>
                      </a:lnTo>
                      <a:lnTo>
                        <a:pt x="0" y="117"/>
                      </a:lnTo>
                      <a:close/>
                    </a:path>
                  </a:pathLst>
                </a:custGeom>
                <a:solidFill>
                  <a:srgbClr val="707070"/>
                </a:solidFill>
                <a:ln w="0">
                  <a:solidFill>
                    <a:srgbClr val="70707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  <p:sp>
            <p:nvSpPr>
              <p:cNvPr id="18" name="Freeform 289"/>
              <p:cNvSpPr>
                <a:spLocks/>
              </p:cNvSpPr>
              <p:nvPr/>
            </p:nvSpPr>
            <p:spPr bwMode="auto">
              <a:xfrm>
                <a:off x="2184508" y="3550629"/>
                <a:ext cx="348210" cy="94151"/>
              </a:xfrm>
              <a:custGeom>
                <a:avLst/>
                <a:gdLst>
                  <a:gd name="T0" fmla="*/ 74 w 263"/>
                  <a:gd name="T1" fmla="*/ 6 h 74"/>
                  <a:gd name="T2" fmla="*/ 0 w 263"/>
                  <a:gd name="T3" fmla="*/ 39 h 74"/>
                  <a:gd name="T4" fmla="*/ 68 w 263"/>
                  <a:gd name="T5" fmla="*/ 72 h 74"/>
                  <a:gd name="T6" fmla="*/ 139 w 263"/>
                  <a:gd name="T7" fmla="*/ 39 h 74"/>
                  <a:gd name="T8" fmla="*/ 193 w 263"/>
                  <a:gd name="T9" fmla="*/ 74 h 74"/>
                  <a:gd name="T10" fmla="*/ 263 w 263"/>
                  <a:gd name="T11" fmla="*/ 39 h 74"/>
                  <a:gd name="T12" fmla="*/ 194 w 263"/>
                  <a:gd name="T13" fmla="*/ 0 h 74"/>
                  <a:gd name="T14" fmla="*/ 128 w 263"/>
                  <a:gd name="T15" fmla="*/ 32 h 74"/>
                  <a:gd name="T16" fmla="*/ 74 w 263"/>
                  <a:gd name="T17" fmla="*/ 6 h 7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63"/>
                  <a:gd name="T28" fmla="*/ 0 h 74"/>
                  <a:gd name="T29" fmla="*/ 263 w 263"/>
                  <a:gd name="T30" fmla="*/ 74 h 7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63" h="74">
                    <a:moveTo>
                      <a:pt x="74" y="6"/>
                    </a:moveTo>
                    <a:lnTo>
                      <a:pt x="0" y="39"/>
                    </a:lnTo>
                    <a:lnTo>
                      <a:pt x="68" y="72"/>
                    </a:lnTo>
                    <a:lnTo>
                      <a:pt x="139" y="39"/>
                    </a:lnTo>
                    <a:lnTo>
                      <a:pt x="193" y="74"/>
                    </a:lnTo>
                    <a:lnTo>
                      <a:pt x="263" y="39"/>
                    </a:lnTo>
                    <a:lnTo>
                      <a:pt x="194" y="0"/>
                    </a:lnTo>
                    <a:lnTo>
                      <a:pt x="128" y="32"/>
                    </a:lnTo>
                    <a:lnTo>
                      <a:pt x="74" y="6"/>
                    </a:lnTo>
                    <a:close/>
                  </a:path>
                </a:pathLst>
              </a:custGeom>
              <a:solidFill>
                <a:srgbClr val="ABABAB"/>
              </a:solidFill>
              <a:ln w="0">
                <a:solidFill>
                  <a:srgbClr val="ABABAB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9" name="Freeform 289"/>
              <p:cNvSpPr>
                <a:spLocks/>
              </p:cNvSpPr>
              <p:nvPr/>
            </p:nvSpPr>
            <p:spPr bwMode="auto">
              <a:xfrm>
                <a:off x="2359276" y="3562100"/>
                <a:ext cx="348210" cy="94151"/>
              </a:xfrm>
              <a:custGeom>
                <a:avLst/>
                <a:gdLst>
                  <a:gd name="T0" fmla="*/ 74 w 263"/>
                  <a:gd name="T1" fmla="*/ 6 h 74"/>
                  <a:gd name="T2" fmla="*/ 0 w 263"/>
                  <a:gd name="T3" fmla="*/ 39 h 74"/>
                  <a:gd name="T4" fmla="*/ 68 w 263"/>
                  <a:gd name="T5" fmla="*/ 72 h 74"/>
                  <a:gd name="T6" fmla="*/ 139 w 263"/>
                  <a:gd name="T7" fmla="*/ 39 h 74"/>
                  <a:gd name="T8" fmla="*/ 193 w 263"/>
                  <a:gd name="T9" fmla="*/ 74 h 74"/>
                  <a:gd name="T10" fmla="*/ 263 w 263"/>
                  <a:gd name="T11" fmla="*/ 39 h 74"/>
                  <a:gd name="T12" fmla="*/ 194 w 263"/>
                  <a:gd name="T13" fmla="*/ 0 h 74"/>
                  <a:gd name="T14" fmla="*/ 128 w 263"/>
                  <a:gd name="T15" fmla="*/ 32 h 74"/>
                  <a:gd name="T16" fmla="*/ 74 w 263"/>
                  <a:gd name="T17" fmla="*/ 6 h 7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63"/>
                  <a:gd name="T28" fmla="*/ 0 h 74"/>
                  <a:gd name="T29" fmla="*/ 263 w 263"/>
                  <a:gd name="T30" fmla="*/ 74 h 7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63" h="74">
                    <a:moveTo>
                      <a:pt x="74" y="6"/>
                    </a:moveTo>
                    <a:lnTo>
                      <a:pt x="0" y="39"/>
                    </a:lnTo>
                    <a:lnTo>
                      <a:pt x="68" y="72"/>
                    </a:lnTo>
                    <a:lnTo>
                      <a:pt x="139" y="39"/>
                    </a:lnTo>
                    <a:lnTo>
                      <a:pt x="193" y="74"/>
                    </a:lnTo>
                    <a:lnTo>
                      <a:pt x="263" y="39"/>
                    </a:lnTo>
                    <a:lnTo>
                      <a:pt x="194" y="0"/>
                    </a:lnTo>
                    <a:lnTo>
                      <a:pt x="128" y="32"/>
                    </a:lnTo>
                    <a:lnTo>
                      <a:pt x="74" y="6"/>
                    </a:lnTo>
                    <a:close/>
                  </a:path>
                </a:pathLst>
              </a:custGeom>
              <a:solidFill>
                <a:srgbClr val="ABABAB"/>
              </a:solidFill>
              <a:ln w="0">
                <a:solidFill>
                  <a:srgbClr val="ABABAB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Arial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14" name="Freeform 174"/>
            <p:cNvSpPr>
              <a:spLocks/>
            </p:cNvSpPr>
            <p:nvPr/>
          </p:nvSpPr>
          <p:spPr bwMode="auto">
            <a:xfrm>
              <a:off x="6710710" y="4694399"/>
              <a:ext cx="84057" cy="106531"/>
            </a:xfrm>
            <a:custGeom>
              <a:avLst/>
              <a:gdLst>
                <a:gd name="T0" fmla="*/ 69 w 69"/>
                <a:gd name="T1" fmla="*/ 0 h 91"/>
                <a:gd name="T2" fmla="*/ 0 w 69"/>
                <a:gd name="T3" fmla="*/ 39 h 91"/>
                <a:gd name="T4" fmla="*/ 0 w 69"/>
                <a:gd name="T5" fmla="*/ 91 h 91"/>
                <a:gd name="T6" fmla="*/ 69 w 69"/>
                <a:gd name="T7" fmla="*/ 52 h 91"/>
                <a:gd name="T8" fmla="*/ 69 w 69"/>
                <a:gd name="T9" fmla="*/ 0 h 9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9"/>
                <a:gd name="T16" fmla="*/ 0 h 91"/>
                <a:gd name="T17" fmla="*/ 69 w 69"/>
                <a:gd name="T18" fmla="*/ 91 h 9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9" h="91">
                  <a:moveTo>
                    <a:pt x="69" y="0"/>
                  </a:moveTo>
                  <a:lnTo>
                    <a:pt x="0" y="39"/>
                  </a:lnTo>
                  <a:lnTo>
                    <a:pt x="0" y="91"/>
                  </a:lnTo>
                  <a:lnTo>
                    <a:pt x="69" y="52"/>
                  </a:lnTo>
                  <a:lnTo>
                    <a:pt x="69" y="0"/>
                  </a:lnTo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" name="Freeform 173"/>
            <p:cNvSpPr>
              <a:spLocks/>
            </p:cNvSpPr>
            <p:nvPr/>
          </p:nvSpPr>
          <p:spPr bwMode="auto">
            <a:xfrm>
              <a:off x="6712445" y="4699438"/>
              <a:ext cx="84057" cy="106531"/>
            </a:xfrm>
            <a:custGeom>
              <a:avLst/>
              <a:gdLst>
                <a:gd name="T0" fmla="*/ 69 w 69"/>
                <a:gd name="T1" fmla="*/ 0 h 91"/>
                <a:gd name="T2" fmla="*/ 0 w 69"/>
                <a:gd name="T3" fmla="*/ 39 h 91"/>
                <a:gd name="T4" fmla="*/ 0 w 69"/>
                <a:gd name="T5" fmla="*/ 91 h 91"/>
                <a:gd name="T6" fmla="*/ 69 w 69"/>
                <a:gd name="T7" fmla="*/ 52 h 91"/>
                <a:gd name="T8" fmla="*/ 69 w 69"/>
                <a:gd name="T9" fmla="*/ 0 h 9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9"/>
                <a:gd name="T16" fmla="*/ 0 h 91"/>
                <a:gd name="T17" fmla="*/ 69 w 69"/>
                <a:gd name="T18" fmla="*/ 91 h 9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9" h="91">
                  <a:moveTo>
                    <a:pt x="69" y="0"/>
                  </a:moveTo>
                  <a:lnTo>
                    <a:pt x="0" y="39"/>
                  </a:lnTo>
                  <a:lnTo>
                    <a:pt x="0" y="91"/>
                  </a:lnTo>
                  <a:lnTo>
                    <a:pt x="69" y="52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FFFF00"/>
            </a:solidFill>
            <a:ln w="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314" name="Rectangle 313"/>
          <p:cNvSpPr/>
          <p:nvPr/>
        </p:nvSpPr>
        <p:spPr>
          <a:xfrm>
            <a:off x="228600" y="3431298"/>
            <a:ext cx="7162800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lvl="0" indent="-228600" fontAlgn="base">
              <a:lnSpc>
                <a:spcPct val="80000"/>
              </a:lnSpc>
              <a:spcBef>
                <a:spcPts val="2400"/>
              </a:spcBef>
              <a:spcAft>
                <a:spcPct val="0"/>
              </a:spcAft>
            </a:pPr>
            <a:r>
              <a:rPr lang="en-US" sz="1600" b="1" u="sng" kern="0" dirty="0" smtClean="0">
                <a:solidFill>
                  <a:srgbClr val="002060"/>
                </a:solidFill>
                <a:latin typeface="Arial"/>
                <a:cs typeface="Arial" pitchFamily="34" charset="0"/>
              </a:rPr>
              <a:t>Defining the Science Program: </a:t>
            </a:r>
          </a:p>
          <a:p>
            <a:pPr marL="576263" lvl="1" indent="-233363" fontAlgn="base">
              <a:lnSpc>
                <a:spcPct val="80000"/>
              </a:lnSpc>
              <a:spcBef>
                <a:spcPts val="1200"/>
              </a:spcBef>
              <a:spcAft>
                <a:spcPct val="0"/>
              </a:spcAft>
              <a:buFontTx/>
              <a:buChar char="–"/>
            </a:pPr>
            <a:r>
              <a:rPr lang="en-US" sz="1400" b="1" kern="0" dirty="0" smtClean="0">
                <a:solidFill>
                  <a:srgbClr val="000000"/>
                </a:solidFill>
                <a:latin typeface="Arial"/>
                <a:cs typeface="Arial" pitchFamily="34" charset="0"/>
              </a:rPr>
              <a:t>Highest priority in 2007 NSAC Long Range Plan</a:t>
            </a:r>
          </a:p>
          <a:p>
            <a:pPr marL="576263" lvl="1" indent="-233363" fontAlgn="base">
              <a:lnSpc>
                <a:spcPct val="80000"/>
              </a:lnSpc>
              <a:spcBef>
                <a:spcPts val="1200"/>
              </a:spcBef>
              <a:spcAft>
                <a:spcPct val="0"/>
              </a:spcAft>
              <a:buFontTx/>
              <a:buChar char="–"/>
            </a:pPr>
            <a:r>
              <a:rPr lang="en-US" sz="1400" b="1" kern="0" dirty="0" smtClean="0">
                <a:solidFill>
                  <a:srgbClr val="000000"/>
                </a:solidFill>
                <a:latin typeface="Arial"/>
                <a:cs typeface="Arial" pitchFamily="34" charset="0"/>
              </a:rPr>
              <a:t>Seven Reviews: </a:t>
            </a:r>
            <a:r>
              <a:rPr lang="en-US" sz="1400" kern="0" dirty="0" err="1" smtClean="0">
                <a:solidFill>
                  <a:srgbClr val="000000"/>
                </a:solidFill>
                <a:latin typeface="Arial"/>
                <a:cs typeface="Arial" pitchFamily="34" charset="0"/>
              </a:rPr>
              <a:t>JLab</a:t>
            </a:r>
            <a:r>
              <a:rPr lang="en-US" sz="1400" b="1" kern="0" dirty="0" smtClean="0">
                <a:solidFill>
                  <a:srgbClr val="000000"/>
                </a:solidFill>
                <a:latin typeface="Arial"/>
                <a:cs typeface="Arial" pitchFamily="34" charset="0"/>
              </a:rPr>
              <a:t> </a:t>
            </a:r>
            <a:r>
              <a:rPr lang="en-US" sz="1400" kern="0" dirty="0" smtClean="0">
                <a:solidFill>
                  <a:srgbClr val="000000"/>
                </a:solidFill>
                <a:latin typeface="Arial"/>
                <a:cs typeface="Arial" pitchFamily="34" charset="0"/>
              </a:rPr>
              <a:t>Program Advisory Committees (PAC) 2006 through 2011</a:t>
            </a:r>
            <a:endParaRPr lang="en-US" sz="1400" kern="0" dirty="0" smtClean="0">
              <a:solidFill>
                <a:srgbClr val="008000"/>
              </a:solidFill>
              <a:latin typeface="Arial"/>
              <a:cs typeface="Arial" pitchFamily="34" charset="0"/>
            </a:endParaRPr>
          </a:p>
          <a:p>
            <a:pPr marL="576263" lvl="1" indent="-233363" fontAlgn="base">
              <a:lnSpc>
                <a:spcPct val="80000"/>
              </a:lnSpc>
              <a:spcBef>
                <a:spcPts val="1200"/>
              </a:spcBef>
              <a:spcAft>
                <a:spcPct val="0"/>
              </a:spcAft>
              <a:buFontTx/>
              <a:buChar char="–"/>
            </a:pPr>
            <a:r>
              <a:rPr lang="en-US" sz="1400" b="1" kern="0" dirty="0" smtClean="0">
                <a:solidFill>
                  <a:srgbClr val="000000"/>
                </a:solidFill>
                <a:latin typeface="Arial"/>
                <a:cs typeface="Arial" pitchFamily="34" charset="0"/>
              </a:rPr>
              <a:t>Results</a:t>
            </a:r>
            <a:r>
              <a:rPr lang="en-US" sz="1400" kern="0" dirty="0" smtClean="0">
                <a:solidFill>
                  <a:srgbClr val="000000"/>
                </a:solidFill>
                <a:latin typeface="Arial"/>
                <a:cs typeface="Arial" pitchFamily="34" charset="0"/>
              </a:rPr>
              <a:t>: </a:t>
            </a:r>
            <a:r>
              <a:rPr lang="en-US" sz="1400" b="1" i="1" kern="0" dirty="0" smtClean="0">
                <a:solidFill>
                  <a:srgbClr val="000000"/>
                </a:solidFill>
                <a:latin typeface="Arial"/>
                <a:cs typeface="Arial" pitchFamily="34" charset="0"/>
              </a:rPr>
              <a:t>48 experiments approved ; 7 conditionally approved</a:t>
            </a:r>
          </a:p>
          <a:p>
            <a:pPr marL="576263" lvl="1" indent="-233363" fontAlgn="base">
              <a:lnSpc>
                <a:spcPct val="80000"/>
              </a:lnSpc>
              <a:spcBef>
                <a:spcPts val="1200"/>
              </a:spcBef>
              <a:spcAft>
                <a:spcPct val="0"/>
              </a:spcAft>
              <a:buFontTx/>
              <a:buChar char="–"/>
            </a:pPr>
            <a:r>
              <a:rPr lang="en-US" sz="1400" b="1" kern="0" dirty="0" smtClean="0">
                <a:solidFill>
                  <a:srgbClr val="000000"/>
                </a:solidFill>
                <a:latin typeface="Arial"/>
                <a:cs typeface="Arial" pitchFamily="34" charset="0"/>
              </a:rPr>
              <a:t>PAC39 scheduled June 2012</a:t>
            </a:r>
          </a:p>
          <a:p>
            <a:pPr marL="576263" lvl="1" indent="-233363" fontAlgn="base">
              <a:lnSpc>
                <a:spcPct val="80000"/>
              </a:lnSpc>
              <a:spcBef>
                <a:spcPts val="1200"/>
              </a:spcBef>
              <a:spcAft>
                <a:spcPct val="0"/>
              </a:spcAft>
              <a:buFontTx/>
              <a:buChar char="–"/>
            </a:pPr>
            <a:r>
              <a:rPr lang="en-US" sz="1400" b="1" kern="0" dirty="0" smtClean="0">
                <a:solidFill>
                  <a:srgbClr val="000000"/>
                </a:solidFill>
                <a:latin typeface="Arial"/>
                <a:cs typeface="Arial" pitchFamily="34" charset="0"/>
              </a:rPr>
              <a:t>White paper for 2012 NSAC subcommittee (in progress)</a:t>
            </a:r>
          </a:p>
          <a:p>
            <a:pPr marL="228600" lvl="0" indent="-228600" algn="ctr" fontAlgn="base">
              <a:lnSpc>
                <a:spcPct val="80000"/>
              </a:lnSpc>
              <a:spcBef>
                <a:spcPts val="2400"/>
              </a:spcBef>
              <a:spcAft>
                <a:spcPct val="0"/>
              </a:spcAft>
            </a:pPr>
            <a:r>
              <a:rPr lang="en-US" sz="1400" b="1" i="1" kern="0" dirty="0" smtClean="0">
                <a:solidFill>
                  <a:srgbClr val="0000FF"/>
                </a:solidFill>
                <a:latin typeface="Arial"/>
                <a:cs typeface="Arial" pitchFamily="34" charset="0"/>
              </a:rPr>
              <a:t>Experiments for 4 Halls approved for more than </a:t>
            </a:r>
          </a:p>
          <a:p>
            <a:pPr marL="228600" lvl="0" indent="-228600" algn="ctr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</a:pPr>
            <a:r>
              <a:rPr lang="en-US" sz="1400" b="1" i="1" kern="0" dirty="0" smtClean="0">
                <a:solidFill>
                  <a:srgbClr val="0000FF"/>
                </a:solidFill>
                <a:latin typeface="Arial"/>
                <a:cs typeface="Arial" pitchFamily="34" charset="0"/>
              </a:rPr>
              <a:t>five years of operation beginning in FY15</a:t>
            </a:r>
            <a:endParaRPr lang="en-US" sz="1400" b="1" i="1" kern="0" dirty="0" smtClean="0">
              <a:solidFill>
                <a:srgbClr val="008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75347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5008" y="113731"/>
            <a:ext cx="8229600" cy="710138"/>
          </a:xfrm>
        </p:spPr>
        <p:txBody>
          <a:bodyPr/>
          <a:lstStyle/>
          <a:p>
            <a:r>
              <a:rPr lang="en-US" b="1" dirty="0" smtClean="0">
                <a:latin typeface="Arial" pitchFamily="34" charset="0"/>
                <a:cs typeface="Arial" pitchFamily="34" charset="0"/>
              </a:rPr>
              <a:t>“White Paper”</a:t>
            </a:r>
            <a:endParaRPr lang="en-US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28600" y="921068"/>
            <a:ext cx="8915400" cy="5283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000"/>
              </a:spcAft>
            </a:pP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Physics Opportunities with the </a:t>
            </a:r>
          </a:p>
          <a:p>
            <a:pPr algn="ctr">
              <a:spcAft>
                <a:spcPts val="1800"/>
              </a:spcAft>
            </a:pP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12 </a:t>
            </a:r>
            <a:r>
              <a:rPr lang="en-US" sz="2400" b="1" dirty="0" err="1" smtClean="0">
                <a:latin typeface="Arial" pitchFamily="34" charset="0"/>
                <a:cs typeface="Arial" pitchFamily="34" charset="0"/>
              </a:rPr>
              <a:t>GeV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 Upgrade at Jefferson Lab</a:t>
            </a:r>
          </a:p>
          <a:p>
            <a:pPr marL="573088" indent="-573088" algn="l">
              <a:buClr>
                <a:schemeClr val="tx1"/>
              </a:buClr>
              <a:buFont typeface="Wingdings" pitchFamily="2" charset="2"/>
              <a:buChar char="Ø"/>
            </a:pPr>
            <a:r>
              <a:rPr lang="en-US" dirty="0" smtClean="0">
                <a:latin typeface="Arial  "/>
              </a:rPr>
              <a:t>Preparation for 2012 NSAC activity</a:t>
            </a:r>
          </a:p>
          <a:p>
            <a:pPr marL="573088" indent="-573088" algn="l">
              <a:buClr>
                <a:schemeClr val="tx1"/>
              </a:buClr>
              <a:buFont typeface="Wingdings" pitchFamily="2" charset="2"/>
              <a:buChar char="Ø"/>
            </a:pPr>
            <a:r>
              <a:rPr lang="en-US" dirty="0" smtClean="0">
                <a:latin typeface="Arial  "/>
              </a:rPr>
              <a:t>Update physics case for “NSAC audience”</a:t>
            </a:r>
            <a:endParaRPr lang="en-US" sz="2400" b="1" dirty="0" smtClean="0">
              <a:latin typeface="Arial  "/>
              <a:cs typeface="Arial" pitchFamily="34" charset="0"/>
            </a:endParaRPr>
          </a:p>
          <a:p>
            <a:pPr>
              <a:spcAft>
                <a:spcPts val="1000"/>
              </a:spcAft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 </a:t>
            </a:r>
          </a:p>
          <a:p>
            <a:pPr marL="288925" lvl="0" indent="-288925" algn="l">
              <a:spcAft>
                <a:spcPts val="1000"/>
              </a:spcAft>
              <a:buFont typeface="Arial" pitchFamily="34" charset="0"/>
              <a:buChar char="•"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Overview (3) – Pennington/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Ent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/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BMcK</a:t>
            </a:r>
            <a:endParaRPr lang="en-US" sz="2400" dirty="0" smtClean="0">
              <a:latin typeface="Arial" pitchFamily="34" charset="0"/>
              <a:cs typeface="Arial" pitchFamily="34" charset="0"/>
            </a:endParaRPr>
          </a:p>
          <a:p>
            <a:pPr marL="288925" lvl="0" indent="-288925" algn="l">
              <a:spcAft>
                <a:spcPts val="1000"/>
              </a:spcAft>
              <a:buFont typeface="Arial" pitchFamily="34" charset="0"/>
              <a:buChar char="•"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Meson Spectroscopy and Structure (5) – Meyer,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Dudek</a:t>
            </a:r>
            <a:endParaRPr lang="en-US" sz="2400" dirty="0" smtClean="0">
              <a:latin typeface="Arial" pitchFamily="34" charset="0"/>
              <a:cs typeface="Arial" pitchFamily="34" charset="0"/>
            </a:endParaRPr>
          </a:p>
          <a:p>
            <a:pPr marL="288925" lvl="0" indent="-288925" algn="l">
              <a:spcAft>
                <a:spcPts val="1000"/>
              </a:spcAft>
              <a:buFont typeface="Arial" pitchFamily="34" charset="0"/>
              <a:buChar char="•"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Nucleon Structure and Spectroscopy (10) –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Meziani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, Richards</a:t>
            </a:r>
          </a:p>
          <a:p>
            <a:pPr marL="288925" lvl="0" indent="-288925" algn="l">
              <a:spcAft>
                <a:spcPts val="1000"/>
              </a:spcAft>
              <a:buFont typeface="Arial" pitchFamily="34" charset="0"/>
              <a:buChar char="•"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QCD and Nuclei (5) – Weinstein, Miller</a:t>
            </a:r>
          </a:p>
          <a:p>
            <a:pPr marL="288925" lvl="0" indent="-288925" algn="l">
              <a:spcAft>
                <a:spcPts val="1000"/>
              </a:spcAft>
              <a:buFont typeface="Arial" pitchFamily="34" charset="0"/>
              <a:buChar char="•"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The Standard Model and Beyond (5) – Kumar,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Essig</a:t>
            </a:r>
            <a:endParaRPr lang="en-US" sz="2400" dirty="0" smtClean="0">
              <a:latin typeface="Arial" pitchFamily="34" charset="0"/>
              <a:cs typeface="Arial" pitchFamily="34" charset="0"/>
            </a:endParaRPr>
          </a:p>
          <a:p>
            <a:pPr marL="288925" lvl="0" indent="-288925" algn="l">
              <a:spcAft>
                <a:spcPts val="1000"/>
              </a:spcAft>
              <a:buFont typeface="Arial" pitchFamily="34" charset="0"/>
              <a:buChar char="•"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Appendix A: Experimental Equipment (10) – Young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8693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685800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A Laboratory for Nuclear Science 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29798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71800" y="1905000"/>
            <a:ext cx="3581400" cy="2545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4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29400" y="685800"/>
            <a:ext cx="2071687" cy="2209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11" name="Picture 4" descr="ev2_sid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86200" y="4572000"/>
            <a:ext cx="1876324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38200" y="2743200"/>
            <a:ext cx="1169966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3" descr="CSSMcover1280x1024lattice"/>
          <p:cNvPicPr>
            <a:picLocks noChangeAspect="1" noChangeArrowheads="1"/>
          </p:cNvPicPr>
          <p:nvPr/>
        </p:nvPicPr>
        <p:blipFill>
          <a:blip r:embed="rId6" cstate="print"/>
          <a:srcRect t="6697"/>
          <a:stretch>
            <a:fillRect/>
          </a:stretch>
        </p:blipFill>
        <p:spPr bwMode="auto">
          <a:xfrm>
            <a:off x="1524000" y="4876800"/>
            <a:ext cx="1676400" cy="12509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988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810000" y="914400"/>
            <a:ext cx="1657350" cy="13869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400800" y="3581400"/>
            <a:ext cx="2447734" cy="6144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297990" name="Picture 6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371600" y="914400"/>
            <a:ext cx="2045443" cy="1457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5153" name="Picture 1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714020" y="4648200"/>
            <a:ext cx="151558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" name="Content Placeholder 2"/>
          <p:cNvSpPr txBox="1">
            <a:spLocks/>
          </p:cNvSpPr>
          <p:nvPr/>
        </p:nvSpPr>
        <p:spPr>
          <a:xfrm>
            <a:off x="0" y="787166"/>
            <a:ext cx="9144000" cy="5689833"/>
          </a:xfrm>
          <a:prstGeom prst="rect">
            <a:avLst/>
          </a:prstGeom>
          <a:solidFill>
            <a:srgbClr val="F4D3A6">
              <a:alpha val="87843"/>
            </a:srgbClr>
          </a:solidFill>
        </p:spPr>
        <p:txBody>
          <a:bodyPr/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Aft>
                <a:spcPct val="0"/>
              </a:spcAft>
              <a:buClr>
                <a:srgbClr val="C00000"/>
              </a:buClr>
              <a:buSzTx/>
              <a:buFontTx/>
              <a:buChar char="•"/>
              <a:tabLst/>
              <a:defRPr/>
            </a:pPr>
            <a:endParaRPr kumimoji="0" lang="en-US" sz="1000" b="1" i="0" u="none" strike="noStrike" kern="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914400" marR="0" lvl="0" indent="-571500" algn="l" defTabSz="914400" rtl="0" eaLnBrk="1" fontAlgn="base" latinLnBrk="0" hangingPunct="1">
              <a:lnSpc>
                <a:spcPct val="100000"/>
              </a:lnSpc>
              <a:spcAft>
                <a:spcPct val="0"/>
              </a:spcAft>
              <a:buClr>
                <a:srgbClr val="C00000"/>
              </a:buClr>
              <a:buSzTx/>
              <a:buFontTx/>
              <a:buChar char="•"/>
              <a:tabLst/>
              <a:defRPr/>
            </a:pP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The Jefferson Lab electron accelerator is  a unique world-leading facility for nuclear physics research and related applications</a:t>
            </a:r>
          </a:p>
          <a:p>
            <a:pPr marL="914400" marR="0" lvl="0" indent="-571500" algn="l" defTabSz="914400" rtl="0" eaLnBrk="1" fontAlgn="base" latinLnBrk="0" hangingPunct="1">
              <a:lnSpc>
                <a:spcPct val="100000"/>
              </a:lnSpc>
              <a:spcAft>
                <a:spcPct val="0"/>
              </a:spcAft>
              <a:buClr>
                <a:srgbClr val="C00000"/>
              </a:buClr>
              <a:buSzTx/>
              <a:buFontTx/>
              <a:buChar char="•"/>
              <a:tabLst/>
              <a:defRPr/>
            </a:pPr>
            <a:endParaRPr kumimoji="0" lang="en-US" sz="1600" b="1" i="0" u="none" strike="noStrike" kern="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914400" marR="0" lvl="0" indent="-571500" algn="l" defTabSz="914400" rtl="0" eaLnBrk="1" fontAlgn="base" latinLnBrk="0" hangingPunct="1">
              <a:lnSpc>
                <a:spcPct val="100000"/>
              </a:lnSpc>
              <a:spcAft>
                <a:spcPct val="0"/>
              </a:spcAft>
              <a:buClr>
                <a:srgbClr val="C00000"/>
              </a:buClr>
              <a:buSzTx/>
              <a:buFontTx/>
              <a:buChar char="•"/>
              <a:tabLst/>
              <a:defRPr/>
            </a:pP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12 </a:t>
            </a:r>
            <a:r>
              <a:rPr kumimoji="0" lang="en-US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GeV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Upgrade ensures</a:t>
            </a:r>
            <a:r>
              <a:rPr kumimoji="0" lang="en-US" sz="2000" b="1" i="0" u="none" strike="noStrike" kern="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at least  a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decade of excellent opportunities for discovery</a:t>
            </a:r>
          </a:p>
          <a:p>
            <a:pPr marL="1371600" lvl="0" indent="-457200" fontAlgn="base">
              <a:spcAft>
                <a:spcPct val="0"/>
              </a:spcAft>
              <a:buClr>
                <a:srgbClr val="C00000"/>
              </a:buClr>
              <a:defRPr/>
            </a:pPr>
            <a:r>
              <a:rPr lang="en-US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– </a:t>
            </a:r>
            <a:r>
              <a:rPr lang="en-US" sz="2000" b="1" kern="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	New vistas in QCD</a:t>
            </a:r>
          </a:p>
          <a:p>
            <a:pPr marL="1371600" lvl="0" indent="-457200" fontAlgn="base">
              <a:spcAft>
                <a:spcPct val="0"/>
              </a:spcAft>
              <a:buClr>
                <a:srgbClr val="C00000"/>
              </a:buClr>
              <a:defRPr/>
            </a:pPr>
            <a:r>
              <a:rPr lang="en-US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– </a:t>
            </a:r>
            <a:r>
              <a:rPr kumimoji="0" lang="en-US" sz="2000" b="1" i="0" u="none" strike="noStrike" kern="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	Growing program Beyond the Standard Model</a:t>
            </a:r>
            <a:endParaRPr kumimoji="0" lang="en-US" sz="2000" b="1" i="0" u="none" strike="noStrike" kern="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685800" marR="0" lvl="0" indent="-342900" algn="l" defTabSz="914400" rtl="0" eaLnBrk="1" fontAlgn="base" latinLnBrk="0" hangingPunct="1">
              <a:lnSpc>
                <a:spcPct val="100000"/>
              </a:lnSpc>
              <a:spcAft>
                <a:spcPct val="0"/>
              </a:spcAft>
              <a:buClr>
                <a:srgbClr val="C00000"/>
              </a:buClr>
              <a:buSzTx/>
              <a:buFontTx/>
              <a:buChar char="•"/>
              <a:tabLst/>
              <a:defRPr/>
            </a:pPr>
            <a:endParaRPr kumimoji="0" lang="en-US" sz="1600" b="1" i="0" u="none" strike="noStrike" kern="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914400" marR="0" lvl="0" indent="-571500" algn="l" defTabSz="914400" rtl="0" eaLnBrk="1" fontAlgn="base" latinLnBrk="0" hangingPunct="1">
              <a:lnSpc>
                <a:spcPct val="100000"/>
              </a:lnSpc>
              <a:spcAft>
                <a:spcPct val="0"/>
              </a:spcAft>
              <a:buClr>
                <a:srgbClr val="C00000"/>
              </a:buClr>
              <a:buSzTx/>
              <a:buFontTx/>
              <a:buChar char="•"/>
              <a:tabLst/>
              <a:defRPr/>
            </a:pP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EIC moving</a:t>
            </a:r>
            <a:r>
              <a:rPr kumimoji="0" lang="en-US" sz="2000" b="1" i="0" u="none" strike="noStrike" kern="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forward:</a:t>
            </a:r>
          </a:p>
          <a:p>
            <a:pPr marL="1371600" lvl="0" indent="-457200" fontAlgn="base">
              <a:spcAft>
                <a:spcPct val="0"/>
              </a:spcAft>
              <a:buClr>
                <a:srgbClr val="C00000"/>
              </a:buClr>
              <a:defRPr/>
            </a:pPr>
            <a:r>
              <a:rPr lang="en-US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–</a:t>
            </a:r>
            <a:r>
              <a:rPr lang="en-US" sz="2000" b="1" kern="0" baseline="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	Strong science</a:t>
            </a:r>
            <a:r>
              <a:rPr lang="en-US" sz="2000" b="1" kern="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case, much builds on </a:t>
            </a:r>
            <a:r>
              <a:rPr lang="en-US" sz="2000" b="1" kern="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JLab</a:t>
            </a:r>
            <a:r>
              <a:rPr lang="en-US" sz="2000" b="1" kern="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12 </a:t>
            </a:r>
            <a:r>
              <a:rPr lang="en-US" sz="2000" b="1" kern="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GeV</a:t>
            </a:r>
            <a:r>
              <a:rPr lang="en-US" sz="2000" b="1" kern="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program</a:t>
            </a:r>
          </a:p>
          <a:p>
            <a:pPr marL="1371600" lvl="0" indent="-457200" fontAlgn="base">
              <a:spcAft>
                <a:spcPct val="0"/>
              </a:spcAft>
              <a:buClr>
                <a:srgbClr val="C00000"/>
              </a:buClr>
              <a:defRPr/>
            </a:pPr>
            <a:r>
              <a:rPr lang="en-US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–</a:t>
            </a:r>
            <a:r>
              <a:rPr kumimoji="0" lang="en-US" sz="2000" b="1" i="0" u="none" strike="noStrike" kern="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	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MEIC design well developed – time scale following 12 </a:t>
            </a:r>
            <a:r>
              <a:rPr kumimoji="0" lang="en-US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GeV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program is “natural”</a:t>
            </a:r>
          </a:p>
          <a:p>
            <a:pPr marL="685800" marR="0" lvl="0" indent="-342900" algn="l" defTabSz="914400" rtl="0" eaLnBrk="1" fontAlgn="base" latinLnBrk="0" hangingPunct="1">
              <a:lnSpc>
                <a:spcPct val="100000"/>
              </a:lnSpc>
              <a:spcAft>
                <a:spcPct val="0"/>
              </a:spcAft>
              <a:buClr>
                <a:srgbClr val="C00000"/>
              </a:buClr>
              <a:buSzTx/>
              <a:tabLst/>
              <a:defRPr/>
            </a:pPr>
            <a:endParaRPr lang="en-US" sz="2000" b="1" kern="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914400" marR="0" lvl="0" indent="-571500" algn="l" defTabSz="914400" rtl="0" eaLnBrk="1" fontAlgn="base" latinLnBrk="0" hangingPunct="1">
              <a:lnSpc>
                <a:spcPct val="100000"/>
              </a:lnSpc>
              <a:spcAft>
                <a:spcPct val="0"/>
              </a:spcAft>
              <a:buClr>
                <a:srgbClr val="C00000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Accelerator Science</a:t>
            </a:r>
            <a:r>
              <a:rPr kumimoji="0" lang="en-US" sz="2000" b="1" i="0" u="none" strike="noStrike" kern="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and Technology</a:t>
            </a:r>
          </a:p>
          <a:p>
            <a:pPr marL="914400" lvl="0" indent="-571500" fontAlgn="base">
              <a:spcAft>
                <a:spcPct val="0"/>
              </a:spcAft>
              <a:buClr>
                <a:srgbClr val="C00000"/>
              </a:buClr>
              <a:tabLst>
                <a:tab pos="1371600" algn="l"/>
              </a:tabLst>
              <a:defRPr/>
            </a:pPr>
            <a:r>
              <a:rPr lang="en-US" sz="2000" b="1" kern="0" baseline="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–</a:t>
            </a:r>
            <a:r>
              <a:rPr lang="en-US" sz="2000" b="1" kern="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kern="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en-US" sz="2000" b="1" kern="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JLab</a:t>
            </a:r>
            <a:r>
              <a:rPr lang="en-US" sz="2000" b="1" kern="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: CEBAF and FEL</a:t>
            </a:r>
          </a:p>
          <a:p>
            <a:pPr marL="914400" lvl="0" indent="-571500" fontAlgn="base">
              <a:spcAft>
                <a:spcPct val="0"/>
              </a:spcAft>
              <a:buClr>
                <a:srgbClr val="C00000"/>
              </a:buClr>
              <a:tabLst>
                <a:tab pos="1371600" algn="l"/>
              </a:tabLst>
              <a:defRPr/>
            </a:pPr>
            <a:r>
              <a:rPr lang="en-US" sz="2000" b="1" kern="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en-US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–</a:t>
            </a:r>
            <a:r>
              <a:rPr lang="en-US" sz="2000" b="1" kern="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	SRF development</a:t>
            </a:r>
          </a:p>
          <a:p>
            <a:pPr marL="914400" lvl="0" indent="-571500" fontAlgn="base">
              <a:spcAft>
                <a:spcPct val="0"/>
              </a:spcAft>
              <a:buClr>
                <a:srgbClr val="C00000"/>
              </a:buClr>
              <a:tabLst>
                <a:tab pos="1371600" algn="l"/>
              </a:tabLst>
              <a:defRPr/>
            </a:pP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	</a:t>
            </a:r>
            <a: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–</a:t>
            </a:r>
            <a:r>
              <a:rPr lang="en-US" sz="2000" b="1" kern="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kern="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Support for</a:t>
            </a:r>
            <a:r>
              <a:rPr kumimoji="0" lang="en-US" sz="2000" b="1" i="0" u="none" strike="noStrike" kern="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DOE-SC (and other) projects</a:t>
            </a:r>
            <a:endParaRPr kumimoji="0" lang="en-US" sz="2000" b="1" i="0" u="none" strike="noStrike" kern="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685800" marR="0" lvl="0" indent="-342900" algn="l" defTabSz="914400" rtl="0" eaLnBrk="1" fontAlgn="base" latinLnBrk="0" hangingPunct="1">
              <a:lnSpc>
                <a:spcPct val="100000"/>
              </a:lnSpc>
              <a:spcAft>
                <a:spcPct val="0"/>
              </a:spcAft>
              <a:buClr>
                <a:srgbClr val="C00000"/>
              </a:buClr>
              <a:buSzTx/>
              <a:buFontTx/>
              <a:buChar char="•"/>
              <a:tabLst/>
              <a:defRPr/>
            </a:pPr>
            <a:endParaRPr kumimoji="0" lang="en-US" sz="1600" b="1" i="0" u="none" strike="noStrike" kern="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0" y="152400"/>
            <a:ext cx="9144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kern="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Jefferson Lab </a:t>
            </a:r>
            <a:r>
              <a:rPr lang="en-US" sz="3200" b="1" kern="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Open House – May 19, 2012</a:t>
            </a:r>
            <a:endParaRPr lang="en-US" sz="3200" b="1" kern="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16419" name="Picture 3" descr="C:\Users\stewartm\Desktop\OPEN HOUSE PHOTOS\7250926448_e67dd9a67f_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891" y="838200"/>
            <a:ext cx="2971800" cy="1981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6421" name="Picture 5" descr="C:\Users\stewartm\Desktop\OPEN HOUSE PHOTOS\7250966176_8a2b3d8ab1_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1295400"/>
            <a:ext cx="2990088" cy="19933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6423" name="Picture 7" descr="C:\Users\stewartm\Desktop\OPEN HOUSE PHOTOS\7251146372_5e2aa0a90c_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6575" y="2895600"/>
            <a:ext cx="2977055" cy="19847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6420" name="Picture 4" descr="C:\Users\stewartm\Desktop\OPEN HOUSE PHOTOS\7250964310_5b0fe1453a_o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7900" y="838200"/>
            <a:ext cx="2971800" cy="1981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3124200"/>
            <a:ext cx="3200400" cy="2133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316422" name="Picture 6" descr="C:\Users\stewartm\Desktop\OPEN HOUSE PHOTOS\7251006468_c5a244da56_o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67"/>
          <a:stretch/>
        </p:blipFill>
        <p:spPr bwMode="auto">
          <a:xfrm>
            <a:off x="6324600" y="4508798"/>
            <a:ext cx="2667000" cy="1905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6424" name="Picture 8" descr="C:\Users\stewartm\Desktop\OPEN HOUSE PHOTOS\7250967128_c00a6790cb_o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4547336"/>
            <a:ext cx="2819400" cy="1879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5552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286000"/>
            <a:ext cx="7772400" cy="914400"/>
          </a:xfrm>
        </p:spPr>
        <p:txBody>
          <a:bodyPr/>
          <a:lstStyle/>
          <a:p>
            <a:r>
              <a:rPr lang="en-US" dirty="0" smtClean="0"/>
              <a:t>Back-ups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"/>
          <p:cNvGrpSpPr/>
          <p:nvPr/>
        </p:nvGrpSpPr>
        <p:grpSpPr>
          <a:xfrm>
            <a:off x="5164336" y="3349037"/>
            <a:ext cx="2335044" cy="1850480"/>
            <a:chOff x="4386796" y="3349037"/>
            <a:chExt cx="2335044" cy="1850480"/>
          </a:xfrm>
        </p:grpSpPr>
        <p:sp>
          <p:nvSpPr>
            <p:cNvPr id="5" name="TextBox 4"/>
            <p:cNvSpPr txBox="1"/>
            <p:nvPr/>
          </p:nvSpPr>
          <p:spPr>
            <a:xfrm>
              <a:off x="4386796" y="4553186"/>
              <a:ext cx="2335044" cy="646331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>
                  <a:alpha val="99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>
                  <a:latin typeface="Arial"/>
                  <a:cs typeface="Arial"/>
                </a:rPr>
                <a:t>World Record Q</a:t>
              </a:r>
              <a:r>
                <a:rPr lang="en-US" baseline="-25000" dirty="0" smtClean="0">
                  <a:latin typeface="Arial"/>
                  <a:cs typeface="Arial"/>
                </a:rPr>
                <a:t>0</a:t>
              </a:r>
            </a:p>
            <a:p>
              <a:pPr algn="ctr"/>
              <a:r>
                <a:rPr lang="en-US" dirty="0" smtClean="0">
                  <a:latin typeface="Arial"/>
                  <a:cs typeface="Arial"/>
                </a:rPr>
                <a:t>4.6x10</a:t>
              </a:r>
              <a:r>
                <a:rPr lang="en-US" baseline="30000" dirty="0" smtClean="0">
                  <a:latin typeface="Arial"/>
                  <a:cs typeface="Arial"/>
                </a:rPr>
                <a:t>10</a:t>
              </a:r>
              <a:r>
                <a:rPr lang="en-US" dirty="0" smtClean="0">
                  <a:latin typeface="Arial"/>
                  <a:cs typeface="Arial"/>
                </a:rPr>
                <a:t> </a:t>
              </a:r>
              <a:r>
                <a:rPr lang="en-US" dirty="0">
                  <a:latin typeface="Arial"/>
                  <a:cs typeface="Arial"/>
                </a:rPr>
                <a:t>@</a:t>
              </a:r>
              <a:r>
                <a:rPr lang="en-US" dirty="0" smtClean="0">
                  <a:latin typeface="Arial"/>
                  <a:cs typeface="Arial"/>
                </a:rPr>
                <a:t> 20 MV/m</a:t>
              </a:r>
              <a:endParaRPr lang="en-US" dirty="0">
                <a:latin typeface="Arial"/>
                <a:cs typeface="Arial"/>
              </a:endParaRPr>
            </a:p>
          </p:txBody>
        </p:sp>
        <p:sp>
          <p:nvSpPr>
            <p:cNvPr id="6" name="Up Arrow 5"/>
            <p:cNvSpPr/>
            <p:nvPr/>
          </p:nvSpPr>
          <p:spPr bwMode="auto">
            <a:xfrm>
              <a:off x="5164667" y="3349037"/>
              <a:ext cx="762000" cy="1204149"/>
            </a:xfrm>
            <a:prstGeom prst="upArrow">
              <a:avLst/>
            </a:pr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962024" y="1057274"/>
            <a:ext cx="7572376" cy="4981575"/>
            <a:chOff x="385547" y="-38610"/>
            <a:chExt cx="8402515" cy="5960098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 cstate="print"/>
            <a:srcRect l="1658" t="2678" r="2296" b="3929"/>
            <a:stretch/>
          </p:blipFill>
          <p:spPr>
            <a:xfrm>
              <a:off x="385547" y="-38610"/>
              <a:ext cx="7958608" cy="596009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grpSp>
          <p:nvGrpSpPr>
            <p:cNvPr id="3" name="Group 9"/>
            <p:cNvGrpSpPr/>
            <p:nvPr/>
          </p:nvGrpSpPr>
          <p:grpSpPr>
            <a:xfrm>
              <a:off x="473907" y="-27213"/>
              <a:ext cx="8314155" cy="1039414"/>
              <a:chOff x="473907" y="-27213"/>
              <a:chExt cx="8314155" cy="1039414"/>
            </a:xfrm>
          </p:grpSpPr>
          <p:sp>
            <p:nvSpPr>
              <p:cNvPr id="9" name="Oval 8"/>
              <p:cNvSpPr/>
              <p:nvPr/>
            </p:nvSpPr>
            <p:spPr bwMode="auto">
              <a:xfrm>
                <a:off x="1090706" y="428627"/>
                <a:ext cx="4851501" cy="583574"/>
              </a:xfrm>
              <a:prstGeom prst="ellipse">
                <a:avLst/>
              </a:prstGeom>
              <a:noFill/>
              <a:ln w="476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"/>
                </a:endParaRPr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473907" y="-27213"/>
                <a:ext cx="8314155" cy="4418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solidFill>
                      <a:srgbClr val="FF0000"/>
                    </a:solidFill>
                    <a:latin typeface="Arial"/>
                    <a:cs typeface="Arial"/>
                  </a:rPr>
                  <a:t>Lower cost Niobium due to fewer purification and preparation steps</a:t>
                </a:r>
                <a:endParaRPr lang="en-US" dirty="0">
                  <a:solidFill>
                    <a:srgbClr val="FF0000"/>
                  </a:solidFill>
                  <a:latin typeface="Arial"/>
                  <a:cs typeface="Arial"/>
                </a:endParaRPr>
              </a:p>
            </p:txBody>
          </p:sp>
        </p:grpSp>
      </p:grpSp>
      <p:sp>
        <p:nvSpPr>
          <p:cNvPr id="17" name="Title 1"/>
          <p:cNvSpPr txBox="1">
            <a:spLocks/>
          </p:cNvSpPr>
          <p:nvPr/>
        </p:nvSpPr>
        <p:spPr>
          <a:xfrm>
            <a:off x="685800" y="76200"/>
            <a:ext cx="7772400" cy="762000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9pPr>
          </a:lstStyle>
          <a:p>
            <a:r>
              <a:rPr lang="en-US" dirty="0" smtClean="0"/>
              <a:t>SRF Cavity Development</a:t>
            </a:r>
            <a:endParaRPr lang="en-US" dirty="0"/>
          </a:p>
        </p:txBody>
      </p:sp>
      <p:grpSp>
        <p:nvGrpSpPr>
          <p:cNvPr id="19" name="Group 18"/>
          <p:cNvGrpSpPr/>
          <p:nvPr/>
        </p:nvGrpSpPr>
        <p:grpSpPr>
          <a:xfrm>
            <a:off x="4785760" y="3501437"/>
            <a:ext cx="2335044" cy="1698080"/>
            <a:chOff x="4386796" y="3349037"/>
            <a:chExt cx="2335044" cy="1850480"/>
          </a:xfrm>
        </p:grpSpPr>
        <p:sp>
          <p:nvSpPr>
            <p:cNvPr id="20" name="TextBox 19"/>
            <p:cNvSpPr txBox="1"/>
            <p:nvPr/>
          </p:nvSpPr>
          <p:spPr>
            <a:xfrm>
              <a:off x="4386796" y="4553186"/>
              <a:ext cx="2335044" cy="646331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>
                  <a:alpha val="99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>
                  <a:latin typeface="Arial"/>
                  <a:cs typeface="Arial"/>
                </a:rPr>
                <a:t>World Record Q</a:t>
              </a:r>
              <a:r>
                <a:rPr lang="en-US" baseline="-25000" dirty="0" smtClean="0">
                  <a:latin typeface="Arial"/>
                  <a:cs typeface="Arial"/>
                </a:rPr>
                <a:t>0</a:t>
              </a:r>
            </a:p>
            <a:p>
              <a:pPr algn="ctr"/>
              <a:r>
                <a:rPr lang="en-US" dirty="0" smtClean="0">
                  <a:latin typeface="Arial"/>
                  <a:cs typeface="Arial"/>
                </a:rPr>
                <a:t>4.6x10</a:t>
              </a:r>
              <a:r>
                <a:rPr lang="en-US" baseline="30000" dirty="0" smtClean="0">
                  <a:latin typeface="Arial"/>
                  <a:cs typeface="Arial"/>
                </a:rPr>
                <a:t>10</a:t>
              </a:r>
              <a:r>
                <a:rPr lang="en-US" dirty="0" smtClean="0">
                  <a:latin typeface="Arial"/>
                  <a:cs typeface="Arial"/>
                </a:rPr>
                <a:t> </a:t>
              </a:r>
              <a:r>
                <a:rPr lang="en-US" dirty="0">
                  <a:latin typeface="Arial"/>
                  <a:cs typeface="Arial"/>
                </a:rPr>
                <a:t>@</a:t>
              </a:r>
              <a:r>
                <a:rPr lang="en-US" dirty="0" smtClean="0">
                  <a:latin typeface="Arial"/>
                  <a:cs typeface="Arial"/>
                </a:rPr>
                <a:t> 20 MV/m</a:t>
              </a:r>
              <a:endParaRPr lang="en-US" dirty="0">
                <a:latin typeface="Arial"/>
                <a:cs typeface="Arial"/>
              </a:endParaRPr>
            </a:p>
          </p:txBody>
        </p:sp>
        <p:sp>
          <p:nvSpPr>
            <p:cNvPr id="21" name="Up Arrow 20"/>
            <p:cNvSpPr/>
            <p:nvPr/>
          </p:nvSpPr>
          <p:spPr bwMode="auto">
            <a:xfrm>
              <a:off x="5164667" y="3349037"/>
              <a:ext cx="762000" cy="1204149"/>
            </a:xfrm>
            <a:prstGeom prst="upArrow">
              <a:avLst/>
            </a:pr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91790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68684565"/>
              </p:ext>
            </p:extLst>
          </p:nvPr>
        </p:nvGraphicFramePr>
        <p:xfrm>
          <a:off x="76200" y="990600"/>
          <a:ext cx="8915400" cy="4984430"/>
        </p:xfrm>
        <a:graphic>
          <a:graphicData uri="http://schemas.openxmlformats.org/drawingml/2006/table">
            <a:tbl>
              <a:tblPr firstRow="1" bandRow="1"/>
              <a:tblGrid>
                <a:gridCol w="8915400"/>
              </a:tblGrid>
              <a:tr h="4984430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  <a:defRPr/>
                      </a:pPr>
                      <a:r>
                        <a:rPr kumimoji="0" lang="en-US" sz="1400" b="1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Created to build and Operate the Continuous Electron Beam Accelerator Facility (CEBAF), world-unique user facility for Nuclear Physics:</a:t>
                      </a:r>
                    </a:p>
                    <a:p>
                      <a:pPr marL="742950" marR="0" lvl="1" indent="-28575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tabLst/>
                        <a:defRPr/>
                      </a:pPr>
                      <a:r>
                        <a:rPr kumimoji="0" lang="en-US" sz="12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Mission is to gain a deeper understanding of the structure of matter </a:t>
                      </a:r>
                    </a:p>
                    <a:p>
                      <a:pPr marL="1200150" marR="0" lvl="2" indent="-28575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kumimoji="0" lang="en-US" sz="12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Through advances in fundamental research in nuclear physics </a:t>
                      </a:r>
                    </a:p>
                    <a:p>
                      <a:pPr marL="1657350" marR="0" lvl="3" indent="-28575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kumimoji="0" lang="en-US" sz="12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Through advances in accelerator science and technology</a:t>
                      </a:r>
                    </a:p>
                    <a:p>
                      <a:pPr marL="742950" marR="0" lvl="1" indent="-28575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tabLst/>
                        <a:defRPr/>
                      </a:pPr>
                      <a:r>
                        <a:rPr kumimoji="0" lang="en-US" sz="12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itchFamily="34" charset="0"/>
                          <a:cs typeface="Arial" pitchFamily="34" charset="0"/>
                        </a:rPr>
                        <a:t>In operation since 1995</a:t>
                      </a:r>
                    </a:p>
                    <a:p>
                      <a:pPr marL="742950" marR="0" lvl="1" indent="-28575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tabLst/>
                        <a:defRPr/>
                      </a:pPr>
                      <a:r>
                        <a:rPr kumimoji="0" lang="en-US" sz="12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itchFamily="34" charset="0"/>
                          <a:cs typeface="Arial" pitchFamily="34" charset="0"/>
                        </a:rPr>
                        <a:t>1,376 Active Users</a:t>
                      </a:r>
                    </a:p>
                    <a:p>
                      <a:pPr marL="742950" marR="0" lvl="1" indent="-28575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tabLst/>
                        <a:defRPr/>
                      </a:pPr>
                      <a:r>
                        <a:rPr kumimoji="0" lang="en-US" sz="12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itchFamily="34" charset="0"/>
                          <a:cs typeface="Arial" pitchFamily="34" charset="0"/>
                        </a:rPr>
                        <a:t>178 Completed Experiments to-date</a:t>
                      </a:r>
                    </a:p>
                    <a:p>
                      <a:pPr marL="742950" marR="0" lvl="1" indent="-28575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tabLst/>
                        <a:defRPr/>
                      </a:pPr>
                      <a:r>
                        <a:rPr kumimoji="0" lang="en-US" sz="12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itchFamily="34" charset="0"/>
                          <a:cs typeface="Arial" pitchFamily="34" charset="0"/>
                        </a:rPr>
                        <a:t>Produces ~1/3 of US PhDs in Nuclear Physics (406 PhDs granted, 180 more in progress)</a:t>
                      </a: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  <a:defRPr/>
                      </a:pPr>
                      <a:endParaRPr kumimoji="0" lang="en-US" sz="700" b="1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  <a:defRPr/>
                      </a:pPr>
                      <a:r>
                        <a:rPr kumimoji="0" lang="en-US" sz="1400" b="1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Managed for DOE by Jefferson Science Associates, LLC (JSA)</a:t>
                      </a: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  <a:defRPr/>
                      </a:pPr>
                      <a:endParaRPr kumimoji="0" lang="en-US" sz="700" b="1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  <a:defRPr/>
                      </a:pPr>
                      <a:r>
                        <a:rPr kumimoji="0" lang="en-US" sz="1400" b="1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Human Capital: </a:t>
                      </a:r>
                    </a:p>
                    <a:p>
                      <a:pPr marL="744538" marR="0" lvl="1" indent="-287338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–"/>
                        <a:tabLst/>
                        <a:defRPr/>
                      </a:pPr>
                      <a:r>
                        <a:rPr kumimoji="0" lang="en-US" sz="12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769 FTEs </a:t>
                      </a:r>
                    </a:p>
                    <a:p>
                      <a:pPr marL="744538" marR="0" lvl="1" indent="-287338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–"/>
                        <a:tabLst/>
                        <a:defRPr/>
                      </a:pPr>
                      <a:r>
                        <a:rPr kumimoji="0" lang="en-US" sz="12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22 Joint faculty;  27 Post docs; 14 Undergraduate, 33 Graduate students</a:t>
                      </a: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  <a:defRPr/>
                      </a:pPr>
                      <a:endParaRPr kumimoji="0" lang="en-US" sz="700" b="1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  <a:defRPr/>
                      </a:pPr>
                      <a:r>
                        <a:rPr kumimoji="0" lang="en-US" sz="1400" b="1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K-12 Science Education program serves as national model</a:t>
                      </a: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  <a:defRPr/>
                      </a:pPr>
                      <a:endParaRPr kumimoji="0" lang="en-US" sz="1100" b="1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  <a:defRPr/>
                      </a:pPr>
                      <a:r>
                        <a:rPr kumimoji="0" lang="en-US" sz="1400" b="1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Site is 169 Acres, and includes:</a:t>
                      </a:r>
                    </a:p>
                    <a:p>
                      <a:pPr marL="742950" marR="0" lvl="1" indent="-28575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tabLst/>
                        <a:defRPr/>
                      </a:pPr>
                      <a:r>
                        <a:rPr kumimoji="0" lang="en-US" sz="12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itchFamily="34" charset="0"/>
                          <a:cs typeface="Arial" pitchFamily="34" charset="0"/>
                        </a:rPr>
                        <a:t>83 SC Buildings &amp; Trailers; 749K SF</a:t>
                      </a:r>
                    </a:p>
                    <a:p>
                      <a:pPr marL="742950" marR="0" lvl="1" indent="-28575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tabLst/>
                        <a:defRPr/>
                      </a:pPr>
                      <a:r>
                        <a:rPr kumimoji="0" lang="en-US" sz="12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itchFamily="34" charset="0"/>
                          <a:cs typeface="Arial" pitchFamily="34" charset="0"/>
                        </a:rPr>
                        <a:t>Replacement Plant Value: $331M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6" name="Title 1"/>
          <p:cNvSpPr txBox="1">
            <a:spLocks/>
          </p:cNvSpPr>
          <p:nvPr/>
        </p:nvSpPr>
        <p:spPr bwMode="auto">
          <a:xfrm>
            <a:off x="76200" y="76200"/>
            <a:ext cx="8991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eaLnBrk="1" hangingPunct="1">
              <a:defRPr/>
            </a:pPr>
            <a:r>
              <a:rPr lang="en-US" sz="3200" b="1" kern="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Jefferson Lab At-A-Glance  </a:t>
            </a:r>
            <a:endParaRPr lang="en-US" sz="3200" b="1" kern="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7" name="Object 19"/>
          <p:cNvGraphicFramePr/>
          <p:nvPr/>
        </p:nvGraphicFramePr>
        <p:xfrm>
          <a:off x="5715000" y="3200400"/>
          <a:ext cx="3581400" cy="32441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Rectangle 8"/>
          <p:cNvSpPr/>
          <p:nvPr/>
        </p:nvSpPr>
        <p:spPr bwMode="auto">
          <a:xfrm>
            <a:off x="5943600" y="3124200"/>
            <a:ext cx="3124200" cy="3249543"/>
          </a:xfrm>
          <a:prstGeom prst="rect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162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292100" dist="1397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Clr>
                <a:srgbClr val="C00000"/>
              </a:buClr>
            </a:pPr>
            <a:endParaRPr lang="en-US" sz="2400" dirty="0">
              <a:solidFill>
                <a:srgbClr val="002060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Font typeface="Arial" pitchFamily="34" charset="0"/>
              <a:buNone/>
            </a:pPr>
            <a:endParaRPr lang="en-US" sz="28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8" name="Object 13"/>
          <p:cNvGraphicFramePr/>
          <p:nvPr/>
        </p:nvGraphicFramePr>
        <p:xfrm>
          <a:off x="5638800" y="3124200"/>
          <a:ext cx="3810000" cy="32480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3" name="Rectangle 12"/>
          <p:cNvSpPr/>
          <p:nvPr/>
        </p:nvSpPr>
        <p:spPr>
          <a:xfrm>
            <a:off x="3352800" y="5540514"/>
            <a:ext cx="32004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 smtClean="0">
                <a:solidFill>
                  <a:srgbClr val="FF0000"/>
                </a:solidFill>
                <a:latin typeface="Arial"/>
              </a:rPr>
              <a:t>   </a:t>
            </a:r>
            <a:r>
              <a:rPr lang="en-US" sz="1400" b="1" dirty="0" smtClean="0">
                <a:solidFill>
                  <a:srgbClr val="000000"/>
                </a:solidFill>
                <a:latin typeface="Arial"/>
              </a:rPr>
              <a:t>FY 2011:</a:t>
            </a:r>
            <a:endParaRPr lang="en-US" sz="1400" b="1" dirty="0">
              <a:solidFill>
                <a:srgbClr val="000000"/>
              </a:solidFill>
              <a:latin typeface="Arial"/>
            </a:endParaRPr>
          </a:p>
          <a:p>
            <a:r>
              <a:rPr lang="en-US" sz="1400" b="1" dirty="0">
                <a:solidFill>
                  <a:srgbClr val="000000"/>
                </a:solidFill>
                <a:latin typeface="Arial"/>
              </a:rPr>
              <a:t>  </a:t>
            </a:r>
            <a:r>
              <a:rPr lang="en-US" sz="1200" b="1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1200" dirty="0" smtClean="0">
                <a:solidFill>
                  <a:srgbClr val="000000"/>
                </a:solidFill>
                <a:latin typeface="Arial"/>
              </a:rPr>
              <a:t>Total Lab Operating Costs: $185M</a:t>
            </a:r>
            <a:endParaRPr lang="en-US" sz="1200" dirty="0">
              <a:solidFill>
                <a:srgbClr val="000000"/>
              </a:solidFill>
              <a:latin typeface="Arial"/>
            </a:endParaRPr>
          </a:p>
          <a:p>
            <a:r>
              <a:rPr lang="en-US" sz="1200" dirty="0">
                <a:solidFill>
                  <a:srgbClr val="000000"/>
                </a:solidFill>
                <a:latin typeface="Arial"/>
              </a:rPr>
              <a:t>   </a:t>
            </a:r>
            <a:r>
              <a:rPr lang="en-US" sz="1200" dirty="0" smtClean="0">
                <a:solidFill>
                  <a:srgbClr val="000000"/>
                </a:solidFill>
                <a:latin typeface="Arial"/>
              </a:rPr>
              <a:t> Non-DOE Costs: $13M</a:t>
            </a:r>
            <a:endParaRPr lang="en-US" sz="1200" dirty="0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685800"/>
          </a:xfrm>
        </p:spPr>
        <p:txBody>
          <a:bodyPr/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ONP </a:t>
            </a:r>
            <a:r>
              <a:rPr lang="en-US" dirty="0"/>
              <a:t>Funding FY2009 to FY2013</a:t>
            </a:r>
            <a:br>
              <a:rPr lang="en-US" dirty="0"/>
            </a:b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66088807"/>
              </p:ext>
            </p:extLst>
          </p:nvPr>
        </p:nvGraphicFramePr>
        <p:xfrm>
          <a:off x="228600" y="914400"/>
          <a:ext cx="8763000" cy="5334003"/>
        </p:xfrm>
        <a:graphic>
          <a:graphicData uri="http://schemas.openxmlformats.org/drawingml/2006/table">
            <a:tbl>
              <a:tblPr firstRow="1" bandRow="1">
                <a:tableStyleId>{17292A2E-F333-43FB-9621-5CBBE7FDCDCB}</a:tableStyleId>
              </a:tblPr>
              <a:tblGrid>
                <a:gridCol w="1706071"/>
                <a:gridCol w="990236"/>
                <a:gridCol w="1059265"/>
                <a:gridCol w="1251857"/>
                <a:gridCol w="1251857"/>
                <a:gridCol w="1251857"/>
                <a:gridCol w="1251857"/>
              </a:tblGrid>
              <a:tr h="560088">
                <a:tc>
                  <a:txBody>
                    <a:bodyPr/>
                    <a:lstStyle/>
                    <a:p>
                      <a:r>
                        <a:rPr lang="en-US" sz="1100" dirty="0" smtClean="0">
                          <a:latin typeface="Arial" pitchFamily="34" charset="0"/>
                          <a:cs typeface="Arial" pitchFamily="34" charset="0"/>
                        </a:rPr>
                        <a:t>Funding</a:t>
                      </a:r>
                      <a:endParaRPr lang="en-US" sz="11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FY09 Appropriation</a:t>
                      </a:r>
                      <a:endParaRPr lang="en-US" sz="1100" b="1" i="0" u="none" strike="noStrike" dirty="0">
                        <a:solidFill>
                          <a:srgbClr val="595959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038" marR="7038" marT="7038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FY10 Appropriation</a:t>
                      </a:r>
                      <a:endParaRPr lang="en-US" sz="1100" b="1" i="0" u="none" strike="noStrike" dirty="0">
                        <a:solidFill>
                          <a:srgbClr val="595959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038" marR="7038" marT="7038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FY11 Appropriation</a:t>
                      </a:r>
                      <a:endParaRPr lang="en-US" sz="1100" b="1" i="0" u="none" strike="noStrike" dirty="0">
                        <a:solidFill>
                          <a:srgbClr val="595959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038" marR="7038" marT="7038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FY2012 Appropriation </a:t>
                      </a:r>
                      <a:r>
                        <a:rPr lang="en-US" sz="1100" u="none" strike="noStrike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Reallocated</a:t>
                      </a:r>
                      <a:endParaRPr lang="en-US" sz="1100" b="1" i="0" u="none" strike="noStrike" dirty="0">
                        <a:solidFill>
                          <a:srgbClr val="595959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038" marR="7038" marT="7038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FY2013 Guidance Reallocated</a:t>
                      </a:r>
                      <a:endParaRPr lang="en-US" sz="1100" b="1" i="0" u="none" strike="noStrike" dirty="0">
                        <a:solidFill>
                          <a:srgbClr val="595959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038" marR="7038" marT="7038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Summary Comments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038" marR="7038" marT="7038" marB="0" anchor="ctr"/>
                </a:tc>
              </a:tr>
              <a:tr h="375969">
                <a:tc>
                  <a:txBody>
                    <a:bodyPr/>
                    <a:lstStyle/>
                    <a:p>
                      <a:pPr marL="115888" indent="0" algn="l" rtl="0" fontAlgn="ctr"/>
                      <a:r>
                        <a:rPr lang="en-US" sz="1100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Accelerator Operations  </a:t>
                      </a:r>
                      <a:endParaRPr lang="en-US" sz="1100" b="0" i="0" u="none" strike="noStrike" dirty="0">
                        <a:solidFill>
                          <a:srgbClr val="595959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038" marR="7038" marT="7038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47,120</a:t>
                      </a:r>
                      <a:endParaRPr lang="en-US" sz="1100" b="0" i="0" u="none" strike="noStrike" dirty="0">
                        <a:solidFill>
                          <a:srgbClr val="595959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038" marR="7038" marT="7038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46,080</a:t>
                      </a:r>
                      <a:endParaRPr lang="en-US" sz="1100" b="0" i="0" u="none" strike="noStrike" dirty="0">
                        <a:solidFill>
                          <a:srgbClr val="595959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038" marR="7038" marT="7038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43,976</a:t>
                      </a:r>
                      <a:endParaRPr lang="en-US" sz="1100" b="0" i="0" u="none" strike="noStrike" dirty="0">
                        <a:solidFill>
                          <a:srgbClr val="595959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038" marR="7038" marT="7038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44,130</a:t>
                      </a:r>
                      <a:endParaRPr lang="en-US" sz="1100" b="0" i="0" u="none" strike="noStrike" dirty="0">
                        <a:solidFill>
                          <a:srgbClr val="595959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038" marR="7038" marT="7038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41,896</a:t>
                      </a:r>
                      <a:endParaRPr lang="en-US" sz="1100" b="0" i="0" u="none" strike="noStrike" dirty="0">
                        <a:solidFill>
                          <a:srgbClr val="595959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038" marR="7038" marT="7038" marB="0" anchor="ctr"/>
                </a:tc>
                <a:tc rowSpan="13"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357022">
                <a:tc>
                  <a:txBody>
                    <a:bodyPr/>
                    <a:lstStyle/>
                    <a:p>
                      <a:pPr marL="115888" indent="0" algn="l" rtl="0" fontAlgn="ctr"/>
                      <a:r>
                        <a:rPr lang="en-US" sz="1100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SRF R&amp;D </a:t>
                      </a:r>
                      <a:endParaRPr lang="en-US" sz="1100" b="0" i="0" u="none" strike="noStrike" dirty="0">
                        <a:solidFill>
                          <a:srgbClr val="595959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038" marR="7038" marT="7038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1,935</a:t>
                      </a:r>
                      <a:endParaRPr lang="en-US" sz="1100" b="0" i="0" u="none" strike="noStrike" dirty="0">
                        <a:solidFill>
                          <a:srgbClr val="595959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038" marR="7038" marT="7038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u="none" strike="noStrike">
                          <a:effectLst/>
                          <a:latin typeface="Arial" pitchFamily="34" charset="0"/>
                          <a:cs typeface="Arial" pitchFamily="34" charset="0"/>
                        </a:rPr>
                        <a:t>1,365</a:t>
                      </a:r>
                      <a:endParaRPr lang="en-US" sz="1100" b="0" i="0" u="none" strike="noStrike">
                        <a:solidFill>
                          <a:srgbClr val="595959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038" marR="7038" marT="7038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u="none" strike="noStrike">
                          <a:effectLst/>
                          <a:latin typeface="Arial" pitchFamily="34" charset="0"/>
                          <a:cs typeface="Arial" pitchFamily="34" charset="0"/>
                        </a:rPr>
                        <a:t>2,421</a:t>
                      </a:r>
                      <a:endParaRPr lang="en-US" sz="1100" b="0" i="0" u="none" strike="noStrike">
                        <a:solidFill>
                          <a:srgbClr val="595959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038" marR="7038" marT="7038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u="none" strike="noStrike">
                          <a:effectLst/>
                          <a:latin typeface="Arial" pitchFamily="34" charset="0"/>
                          <a:cs typeface="Arial" pitchFamily="34" charset="0"/>
                        </a:rPr>
                        <a:t>2,100</a:t>
                      </a:r>
                      <a:endParaRPr lang="en-US" sz="1100" b="0" i="0" u="none" strike="noStrike">
                        <a:solidFill>
                          <a:srgbClr val="595959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038" marR="7038" marT="7038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2,100</a:t>
                      </a:r>
                      <a:endParaRPr lang="en-US" sz="1100" b="0" i="0" u="none" strike="noStrike" dirty="0">
                        <a:solidFill>
                          <a:srgbClr val="595959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038" marR="7038" marT="7038" marB="0" anchor="ctr"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5969">
                <a:tc>
                  <a:txBody>
                    <a:bodyPr/>
                    <a:lstStyle/>
                    <a:p>
                      <a:pPr marL="115888" indent="0" algn="l" rtl="0" fontAlgn="ctr"/>
                      <a:r>
                        <a:rPr lang="en-US" sz="1100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Accelerator Facility Capital </a:t>
                      </a:r>
                      <a:endParaRPr lang="en-US" sz="1100" b="0" i="0" u="none" strike="noStrike" dirty="0">
                        <a:solidFill>
                          <a:srgbClr val="595959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038" marR="7038" marT="7038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130</a:t>
                      </a:r>
                      <a:endParaRPr lang="en-US" sz="1100" b="0" i="0" u="none" strike="noStrike" dirty="0">
                        <a:solidFill>
                          <a:srgbClr val="595959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038" marR="7038" marT="7038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200</a:t>
                      </a:r>
                      <a:endParaRPr lang="en-US" sz="1100" b="0" i="0" u="none" strike="noStrike" dirty="0">
                        <a:solidFill>
                          <a:srgbClr val="595959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038" marR="7038" marT="7038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u="none" strike="noStrike">
                          <a:effectLst/>
                          <a:latin typeface="Arial" pitchFamily="34" charset="0"/>
                          <a:cs typeface="Arial" pitchFamily="34" charset="0"/>
                        </a:rPr>
                        <a:t>200</a:t>
                      </a:r>
                      <a:endParaRPr lang="en-US" sz="1100" b="0" i="0" u="none" strike="noStrike">
                        <a:solidFill>
                          <a:srgbClr val="595959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038" marR="7038" marT="7038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u="none" strike="noStrike">
                          <a:effectLst/>
                          <a:latin typeface="Arial" pitchFamily="34" charset="0"/>
                          <a:cs typeface="Arial" pitchFamily="34" charset="0"/>
                        </a:rPr>
                        <a:t>0</a:t>
                      </a:r>
                      <a:endParaRPr lang="en-US" sz="1100" b="0" i="0" u="none" strike="noStrike">
                        <a:solidFill>
                          <a:srgbClr val="595959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038" marR="7038" marT="7038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u="none" strike="noStrike">
                          <a:effectLst/>
                          <a:latin typeface="Arial" pitchFamily="34" charset="0"/>
                          <a:cs typeface="Arial" pitchFamily="34" charset="0"/>
                        </a:rPr>
                        <a:t>0</a:t>
                      </a:r>
                      <a:endParaRPr lang="en-US" sz="1100" b="0" i="0" u="none" strike="noStrike">
                        <a:solidFill>
                          <a:srgbClr val="595959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038" marR="7038" marT="7038" marB="0" anchor="ctr"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5969">
                <a:tc>
                  <a:txBody>
                    <a:bodyPr/>
                    <a:lstStyle/>
                    <a:p>
                      <a:pPr marL="115888" indent="0" algn="l" rtl="0" fontAlgn="ctr"/>
                      <a:r>
                        <a:rPr lang="en-US" sz="1100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Accelerator Improvement Projects </a:t>
                      </a:r>
                      <a:endParaRPr lang="en-US" sz="1100" b="0" i="0" u="none" strike="noStrike" dirty="0">
                        <a:solidFill>
                          <a:srgbClr val="595959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038" marR="7038" marT="7038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650</a:t>
                      </a:r>
                      <a:endParaRPr lang="en-US" sz="1100" b="0" i="0" u="none" strike="noStrike" dirty="0">
                        <a:solidFill>
                          <a:srgbClr val="595959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038" marR="7038" marT="7038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1,050</a:t>
                      </a:r>
                      <a:endParaRPr lang="en-US" sz="1100" b="0" i="0" u="none" strike="noStrike" dirty="0">
                        <a:solidFill>
                          <a:srgbClr val="595959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038" marR="7038" marT="7038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1,050</a:t>
                      </a:r>
                      <a:endParaRPr lang="en-US" sz="1100" b="0" i="0" u="none" strike="noStrike" dirty="0">
                        <a:solidFill>
                          <a:srgbClr val="595959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038" marR="7038" marT="7038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u="none" strike="noStrike">
                          <a:effectLst/>
                          <a:latin typeface="Arial" pitchFamily="34" charset="0"/>
                          <a:cs typeface="Arial" pitchFamily="34" charset="0"/>
                        </a:rPr>
                        <a:t>622</a:t>
                      </a:r>
                      <a:endParaRPr lang="en-US" sz="1100" b="0" i="0" u="none" strike="noStrike">
                        <a:solidFill>
                          <a:srgbClr val="595959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038" marR="7038" marT="7038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2,600</a:t>
                      </a:r>
                      <a:endParaRPr lang="en-US" sz="1100" b="0" i="0" u="none" strike="noStrike" dirty="0">
                        <a:solidFill>
                          <a:srgbClr val="595959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038" marR="7038" marT="7038" marB="0" anchor="ctr"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5969">
                <a:tc>
                  <a:txBody>
                    <a:bodyPr/>
                    <a:lstStyle/>
                    <a:p>
                      <a:pPr marL="115888" indent="0" algn="l" rtl="0" fontAlgn="ctr"/>
                      <a:r>
                        <a:rPr lang="en-US" sz="1100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Experimental Facility Operations  </a:t>
                      </a:r>
                      <a:endParaRPr lang="en-US" sz="1100" b="0" i="0" u="none" strike="noStrike" dirty="0">
                        <a:solidFill>
                          <a:srgbClr val="595959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038" marR="7038" marT="7038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24,559</a:t>
                      </a:r>
                      <a:endParaRPr lang="en-US" sz="1100" b="0" i="0" u="none" strike="noStrike" dirty="0">
                        <a:solidFill>
                          <a:srgbClr val="595959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038" marR="7038" marT="7038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25,967</a:t>
                      </a:r>
                      <a:endParaRPr lang="en-US" sz="1100" b="0" i="0" u="none" strike="noStrike" dirty="0">
                        <a:solidFill>
                          <a:srgbClr val="595959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038" marR="7038" marT="7038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27,150</a:t>
                      </a:r>
                      <a:endParaRPr lang="en-US" sz="1100" b="0" i="0" u="none" strike="noStrike" dirty="0">
                        <a:solidFill>
                          <a:srgbClr val="595959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038" marR="7038" marT="7038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u="none" strike="noStrike">
                          <a:effectLst/>
                          <a:latin typeface="Arial" pitchFamily="34" charset="0"/>
                          <a:cs typeface="Arial" pitchFamily="34" charset="0"/>
                        </a:rPr>
                        <a:t>27,720</a:t>
                      </a:r>
                      <a:endParaRPr lang="en-US" sz="1100" b="0" i="0" u="none" strike="noStrike">
                        <a:solidFill>
                          <a:srgbClr val="595959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038" marR="7038" marT="7038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u="none" strike="noStrike">
                          <a:effectLst/>
                          <a:latin typeface="Arial" pitchFamily="34" charset="0"/>
                          <a:cs typeface="Arial" pitchFamily="34" charset="0"/>
                        </a:rPr>
                        <a:t>25,000</a:t>
                      </a:r>
                      <a:endParaRPr lang="en-US" sz="1100" b="0" i="0" u="none" strike="noStrike">
                        <a:solidFill>
                          <a:srgbClr val="595959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038" marR="7038" marT="7038" marB="0" anchor="ctr"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5969">
                <a:tc>
                  <a:txBody>
                    <a:bodyPr/>
                    <a:lstStyle/>
                    <a:p>
                      <a:pPr marL="115888" indent="0" algn="l" rtl="0" fontAlgn="ctr"/>
                      <a:r>
                        <a:rPr lang="en-US" sz="1100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Experimental Facility Capital </a:t>
                      </a:r>
                      <a:endParaRPr lang="en-US" sz="1100" b="0" i="0" u="none" strike="noStrike" dirty="0">
                        <a:solidFill>
                          <a:srgbClr val="595959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038" marR="7038" marT="7038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4,500</a:t>
                      </a:r>
                      <a:endParaRPr lang="en-US" sz="1100" b="0" i="0" u="none" strike="noStrike" dirty="0">
                        <a:solidFill>
                          <a:srgbClr val="595959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038" marR="7038" marT="7038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6,605</a:t>
                      </a:r>
                      <a:endParaRPr lang="en-US" sz="1100" b="0" i="0" u="none" strike="noStrike" dirty="0">
                        <a:solidFill>
                          <a:srgbClr val="595959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038" marR="7038" marT="7038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5,250</a:t>
                      </a:r>
                      <a:endParaRPr lang="en-US" sz="1100" b="0" i="0" u="none" strike="noStrike" dirty="0">
                        <a:solidFill>
                          <a:srgbClr val="595959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038" marR="7038" marT="7038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100</a:t>
                      </a:r>
                      <a:endParaRPr lang="en-US" sz="1100" b="0" i="0" u="none" strike="noStrike" dirty="0">
                        <a:solidFill>
                          <a:srgbClr val="595959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038" marR="7038" marT="7038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u="none" strike="noStrike">
                          <a:effectLst/>
                          <a:latin typeface="Arial" pitchFamily="34" charset="0"/>
                          <a:cs typeface="Arial" pitchFamily="34" charset="0"/>
                        </a:rPr>
                        <a:t>3,300</a:t>
                      </a:r>
                      <a:endParaRPr lang="en-US" sz="1100" b="0" i="0" u="none" strike="noStrike">
                        <a:solidFill>
                          <a:srgbClr val="595959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038" marR="7038" marT="7038" marB="0" anchor="ctr"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57022">
                <a:tc>
                  <a:txBody>
                    <a:bodyPr/>
                    <a:lstStyle/>
                    <a:p>
                      <a:pPr marL="115888" indent="0" algn="l" rtl="0" fontAlgn="ctr"/>
                      <a:r>
                        <a:rPr lang="en-US" sz="1100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GPP </a:t>
                      </a:r>
                      <a:endParaRPr lang="en-US" sz="1100" b="0" i="0" u="none" strike="noStrike" dirty="0">
                        <a:solidFill>
                          <a:srgbClr val="595959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038" marR="7038" marT="7038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1,800</a:t>
                      </a:r>
                      <a:endParaRPr lang="en-US" sz="1100" b="0" i="0" u="none" strike="noStrike" dirty="0">
                        <a:solidFill>
                          <a:srgbClr val="595959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038" marR="7038" marT="7038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2,000</a:t>
                      </a:r>
                      <a:endParaRPr lang="en-US" sz="1100" b="0" i="0" u="none" strike="noStrike" dirty="0">
                        <a:solidFill>
                          <a:srgbClr val="595959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038" marR="7038" marT="7038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2,516</a:t>
                      </a:r>
                      <a:endParaRPr lang="en-US" sz="1100" b="0" i="0" u="none" strike="noStrike" dirty="0">
                        <a:solidFill>
                          <a:srgbClr val="595959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038" marR="7038" marT="7038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2,000</a:t>
                      </a:r>
                      <a:endParaRPr lang="en-US" sz="1100" b="0" i="0" u="none" strike="noStrike" dirty="0">
                        <a:solidFill>
                          <a:srgbClr val="595959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038" marR="7038" marT="7038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u="none" strike="noStrike">
                          <a:effectLst/>
                          <a:latin typeface="Arial" pitchFamily="34" charset="0"/>
                          <a:cs typeface="Arial" pitchFamily="34" charset="0"/>
                        </a:rPr>
                        <a:t>2,500</a:t>
                      </a:r>
                      <a:endParaRPr lang="en-US" sz="1100" b="0" i="0" u="none" strike="noStrike">
                        <a:solidFill>
                          <a:srgbClr val="595959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038" marR="7038" marT="7038" marB="0" anchor="ctr"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5969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Subtotal NP Facility Ops </a:t>
                      </a:r>
                      <a:endParaRPr lang="en-US" sz="1100" b="1" i="0" u="none" strike="noStrike" dirty="0">
                        <a:solidFill>
                          <a:srgbClr val="595959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038" marR="7038" marT="7038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u="none" strike="noStrike">
                          <a:effectLst/>
                          <a:latin typeface="Arial" pitchFamily="34" charset="0"/>
                          <a:cs typeface="Arial" pitchFamily="34" charset="0"/>
                        </a:rPr>
                        <a:t>80,694</a:t>
                      </a:r>
                      <a:endParaRPr lang="en-US" sz="1100" b="1" i="0" u="none" strike="noStrike">
                        <a:solidFill>
                          <a:srgbClr val="595959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038" marR="7038" marT="7038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83,267</a:t>
                      </a:r>
                      <a:endParaRPr lang="en-US" sz="1100" b="1" i="0" u="none" strike="noStrike" dirty="0">
                        <a:solidFill>
                          <a:srgbClr val="595959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038" marR="7038" marT="7038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82,563</a:t>
                      </a:r>
                      <a:endParaRPr lang="en-US" sz="1100" b="1" i="0" u="none" strike="noStrike" dirty="0">
                        <a:solidFill>
                          <a:srgbClr val="595959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038" marR="7038" marT="7038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76,672</a:t>
                      </a:r>
                      <a:endParaRPr lang="en-US" sz="1100" b="1" i="0" u="none" strike="noStrike" dirty="0">
                        <a:solidFill>
                          <a:srgbClr val="595959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038" marR="7038" marT="7038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77,396</a:t>
                      </a:r>
                      <a:endParaRPr lang="en-US" sz="1100" b="1" i="0" u="none" strike="noStrike" dirty="0">
                        <a:solidFill>
                          <a:srgbClr val="595959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038" marR="7038" marT="7038" marB="0" anchor="ctr"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57022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  ME Research</a:t>
                      </a:r>
                      <a:endParaRPr lang="en-US" sz="1100" b="0" i="0" u="none" strike="noStrike" dirty="0">
                        <a:solidFill>
                          <a:srgbClr val="595959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038" marR="7038" marT="7038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u="none" strike="noStrike">
                          <a:effectLst/>
                          <a:latin typeface="Arial" pitchFamily="34" charset="0"/>
                          <a:cs typeface="Arial" pitchFamily="34" charset="0"/>
                        </a:rPr>
                        <a:t>6,150</a:t>
                      </a:r>
                      <a:endParaRPr lang="en-US" sz="1100" b="0" i="0" u="none" strike="noStrike">
                        <a:solidFill>
                          <a:srgbClr val="595959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038" marR="7038" marT="7038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6,200</a:t>
                      </a:r>
                      <a:endParaRPr lang="en-US" sz="1100" b="0" i="0" u="none" strike="noStrike" dirty="0">
                        <a:solidFill>
                          <a:srgbClr val="595959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038" marR="7038" marT="7038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6,495</a:t>
                      </a:r>
                      <a:endParaRPr lang="en-US" sz="1100" b="0" i="0" u="none" strike="noStrike" dirty="0">
                        <a:solidFill>
                          <a:srgbClr val="595959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038" marR="7038" marT="7038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6,550</a:t>
                      </a:r>
                      <a:endParaRPr lang="en-US" sz="1100" b="0" i="0" u="none" strike="noStrike" dirty="0">
                        <a:solidFill>
                          <a:srgbClr val="595959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038" marR="7038" marT="7038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6,600</a:t>
                      </a:r>
                      <a:endParaRPr lang="en-US" sz="1100" b="0" i="0" u="none" strike="noStrike" dirty="0">
                        <a:solidFill>
                          <a:srgbClr val="595959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038" marR="7038" marT="7038" marB="0" anchor="ctr"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57022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  Theory Research</a:t>
                      </a:r>
                      <a:endParaRPr lang="en-US" sz="1100" b="0" i="0" u="none" strike="noStrike" dirty="0">
                        <a:solidFill>
                          <a:srgbClr val="595959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038" marR="7038" marT="7038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u="none" strike="noStrike">
                          <a:effectLst/>
                          <a:latin typeface="Arial" pitchFamily="34" charset="0"/>
                          <a:cs typeface="Arial" pitchFamily="34" charset="0"/>
                        </a:rPr>
                        <a:t>3,400</a:t>
                      </a:r>
                      <a:endParaRPr lang="en-US" sz="1100" b="0" i="0" u="none" strike="noStrike">
                        <a:solidFill>
                          <a:srgbClr val="595959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038" marR="7038" marT="7038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u="none" strike="noStrike">
                          <a:effectLst/>
                          <a:latin typeface="Arial" pitchFamily="34" charset="0"/>
                          <a:cs typeface="Arial" pitchFamily="34" charset="0"/>
                        </a:rPr>
                        <a:t>3,699</a:t>
                      </a:r>
                      <a:endParaRPr lang="en-US" sz="1100" b="0" i="0" u="none" strike="noStrike">
                        <a:solidFill>
                          <a:srgbClr val="595959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038" marR="7038" marT="7038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4,000</a:t>
                      </a:r>
                      <a:endParaRPr lang="en-US" sz="1100" b="0" i="0" u="none" strike="noStrike" dirty="0">
                        <a:solidFill>
                          <a:srgbClr val="595959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038" marR="7038" marT="7038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3,900</a:t>
                      </a:r>
                      <a:endParaRPr lang="en-US" sz="1100" b="0" i="0" u="none" strike="noStrike" dirty="0">
                        <a:solidFill>
                          <a:srgbClr val="595959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038" marR="7038" marT="7038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4,000</a:t>
                      </a:r>
                      <a:endParaRPr lang="en-US" sz="1100" b="0" i="0" u="none" strike="noStrike" dirty="0">
                        <a:solidFill>
                          <a:srgbClr val="595959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038" marR="7038" marT="7038" marB="0" anchor="ctr"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57022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Subtotal NP Base</a:t>
                      </a:r>
                      <a:endParaRPr lang="en-US" sz="1100" b="1" i="0" u="none" strike="noStrike" dirty="0">
                        <a:solidFill>
                          <a:srgbClr val="595959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038" marR="7038" marT="7038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u="none" strike="noStrike">
                          <a:effectLst/>
                          <a:latin typeface="Arial" pitchFamily="34" charset="0"/>
                          <a:cs typeface="Arial" pitchFamily="34" charset="0"/>
                        </a:rPr>
                        <a:t>90,244</a:t>
                      </a:r>
                      <a:endParaRPr lang="en-US" sz="1100" b="1" i="0" u="none" strike="noStrike">
                        <a:solidFill>
                          <a:srgbClr val="595959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038" marR="7038" marT="7038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u="none" strike="noStrike">
                          <a:effectLst/>
                          <a:latin typeface="Arial" pitchFamily="34" charset="0"/>
                          <a:cs typeface="Arial" pitchFamily="34" charset="0"/>
                        </a:rPr>
                        <a:t>93,166</a:t>
                      </a:r>
                      <a:endParaRPr lang="en-US" sz="1100" b="1" i="0" u="none" strike="noStrike">
                        <a:solidFill>
                          <a:srgbClr val="595959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038" marR="7038" marT="7038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93,058</a:t>
                      </a:r>
                      <a:endParaRPr lang="en-US" sz="1100" b="1" i="0" u="none" strike="noStrike" dirty="0">
                        <a:solidFill>
                          <a:srgbClr val="595959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038" marR="7038" marT="7038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87,122</a:t>
                      </a:r>
                      <a:endParaRPr lang="en-US" sz="1100" b="1" i="0" u="none" strike="noStrike" dirty="0">
                        <a:solidFill>
                          <a:srgbClr val="595959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038" marR="7038" marT="7038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87,996</a:t>
                      </a:r>
                      <a:endParaRPr lang="en-US" sz="1100" b="1" i="0" u="none" strike="noStrike" dirty="0">
                        <a:solidFill>
                          <a:srgbClr val="595959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038" marR="7038" marT="7038" marB="0" anchor="ctr"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57022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  12 </a:t>
                      </a:r>
                      <a:r>
                        <a:rPr lang="en-US" sz="1100" u="none" strike="noStrike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GeV</a:t>
                      </a:r>
                      <a:r>
                        <a:rPr lang="en-US" sz="1100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endParaRPr lang="en-US" sz="1100" b="0" i="0" u="none" strike="noStrike" dirty="0">
                        <a:solidFill>
                          <a:srgbClr val="595959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038" marR="7038" marT="7038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u="none" strike="noStrike">
                          <a:effectLst/>
                          <a:latin typeface="Arial" pitchFamily="34" charset="0"/>
                          <a:cs typeface="Arial" pitchFamily="34" charset="0"/>
                        </a:rPr>
                        <a:t>28,623</a:t>
                      </a:r>
                      <a:endParaRPr lang="en-US" sz="1100" b="0" i="0" u="none" strike="noStrike">
                        <a:solidFill>
                          <a:srgbClr val="595959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038" marR="7038" marT="7038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u="none" strike="noStrike">
                          <a:effectLst/>
                          <a:latin typeface="Arial" pitchFamily="34" charset="0"/>
                          <a:cs typeface="Arial" pitchFamily="34" charset="0"/>
                        </a:rPr>
                        <a:t>20,000</a:t>
                      </a:r>
                      <a:endParaRPr lang="en-US" sz="1100" b="0" i="0" u="none" strike="noStrike">
                        <a:solidFill>
                          <a:srgbClr val="595959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038" marR="7038" marT="7038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35,928</a:t>
                      </a:r>
                      <a:endParaRPr lang="en-US" sz="1100" b="0" i="0" u="none" strike="noStrike" dirty="0">
                        <a:solidFill>
                          <a:srgbClr val="595959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038" marR="7038" marT="7038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50,000</a:t>
                      </a:r>
                      <a:endParaRPr lang="en-US" sz="1100" b="0" i="0" u="none" strike="noStrike" dirty="0">
                        <a:solidFill>
                          <a:srgbClr val="595959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038" marR="7038" marT="7038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43,072</a:t>
                      </a:r>
                      <a:endParaRPr lang="en-US" sz="1100" b="0" i="0" u="none" strike="noStrike" dirty="0">
                        <a:solidFill>
                          <a:srgbClr val="595959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038" marR="7038" marT="7038" marB="0" anchor="ctr"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5969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Total NP Base and </a:t>
                      </a:r>
                      <a:r>
                        <a:rPr lang="en-US" sz="1100" u="none" strike="noStrike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12 </a:t>
                      </a:r>
                      <a:r>
                        <a:rPr lang="en-US" sz="1100" u="none" strike="noStrike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GeV</a:t>
                      </a:r>
                      <a:r>
                        <a:rPr lang="en-US" sz="1100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endParaRPr lang="en-US" sz="1100" b="1" i="0" u="none" strike="noStrike" dirty="0">
                        <a:solidFill>
                          <a:srgbClr val="595959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038" marR="7038" marT="7038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118,867</a:t>
                      </a:r>
                      <a:endParaRPr lang="en-US" sz="1100" b="1" i="0" u="none" strike="noStrike" dirty="0">
                        <a:solidFill>
                          <a:srgbClr val="595959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038" marR="7038" marT="7038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113,166</a:t>
                      </a:r>
                      <a:endParaRPr lang="en-US" sz="1100" b="1" i="0" u="none" strike="noStrike" dirty="0">
                        <a:solidFill>
                          <a:srgbClr val="595959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038" marR="7038" marT="7038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128,986</a:t>
                      </a:r>
                      <a:endParaRPr lang="en-US" sz="1100" b="1" i="0" u="none" strike="noStrike" dirty="0">
                        <a:solidFill>
                          <a:srgbClr val="595959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038" marR="7038" marT="7038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137,122</a:t>
                      </a:r>
                      <a:endParaRPr lang="en-US" sz="1100" b="1" i="0" u="none" strike="noStrike" dirty="0">
                        <a:solidFill>
                          <a:srgbClr val="595959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038" marR="7038" marT="7038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131,068</a:t>
                      </a:r>
                      <a:endParaRPr lang="en-US" sz="1100" b="1" i="0" u="none" strike="noStrike" dirty="0">
                        <a:solidFill>
                          <a:srgbClr val="595959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038" marR="7038" marT="7038" marB="0" anchor="ctr"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71430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90600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latin typeface="Arial" pitchFamily="34" charset="0"/>
                <a:cs typeface="Arial" pitchFamily="34" charset="0"/>
              </a:rPr>
              <a:t>Strategic Plan Status</a:t>
            </a:r>
            <a:endParaRPr lang="en-US" sz="3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219200"/>
            <a:ext cx="8991600" cy="4800600"/>
          </a:xfrm>
        </p:spPr>
        <p:txBody>
          <a:bodyPr>
            <a:noAutofit/>
          </a:bodyPr>
          <a:lstStyle/>
          <a:p>
            <a:pPr marL="463550" indent="-463550"/>
            <a:r>
              <a:rPr lang="en-US" sz="2200" dirty="0" smtClean="0">
                <a:latin typeface="Arial" pitchFamily="34" charset="0"/>
                <a:cs typeface="Arial" pitchFamily="34" charset="0"/>
              </a:rPr>
              <a:t>Held town meetings with Physics, Theory, Accelerator, FEL divisions </a:t>
            </a:r>
          </a:p>
          <a:p>
            <a:pPr marL="463550" indent="-463550"/>
            <a:endParaRPr lang="en-US" sz="2200" dirty="0" smtClean="0">
              <a:latin typeface="Arial" pitchFamily="34" charset="0"/>
              <a:cs typeface="Arial" pitchFamily="34" charset="0"/>
            </a:endParaRPr>
          </a:p>
          <a:p>
            <a:pPr marL="463550" indent="-463550"/>
            <a:r>
              <a:rPr lang="en-US" sz="2200" dirty="0" smtClean="0">
                <a:latin typeface="Arial" pitchFamily="34" charset="0"/>
                <a:cs typeface="Arial" pitchFamily="34" charset="0"/>
              </a:rPr>
              <a:t>Also held one for “Technology Development and Technical Infrastructure” – </a:t>
            </a:r>
            <a:r>
              <a:rPr lang="en-US" sz="2200" dirty="0" err="1" smtClean="0">
                <a:latin typeface="Arial" pitchFamily="34" charset="0"/>
                <a:cs typeface="Arial" pitchFamily="34" charset="0"/>
              </a:rPr>
              <a:t>cryo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, accelerator R&amp;D, detector development, etc.</a:t>
            </a:r>
          </a:p>
          <a:p>
            <a:pPr marL="463550" indent="-463550">
              <a:buNone/>
            </a:pPr>
            <a:endParaRPr lang="en-US" sz="2200" dirty="0" smtClean="0">
              <a:latin typeface="Arial" pitchFamily="34" charset="0"/>
              <a:cs typeface="Arial" pitchFamily="34" charset="0"/>
            </a:endParaRPr>
          </a:p>
          <a:p>
            <a:pPr marL="463550" indent="-463550"/>
            <a:r>
              <a:rPr lang="en-US" sz="2200" dirty="0" smtClean="0">
                <a:latin typeface="Arial" pitchFamily="34" charset="0"/>
                <a:cs typeface="Arial" pitchFamily="34" charset="0"/>
              </a:rPr>
              <a:t>Open town meeting with users March 16</a:t>
            </a:r>
          </a:p>
          <a:p>
            <a:pPr marL="463550" indent="-463550">
              <a:buNone/>
            </a:pPr>
            <a:endParaRPr lang="en-US" sz="2200" dirty="0" smtClean="0">
              <a:latin typeface="Arial" pitchFamily="34" charset="0"/>
              <a:cs typeface="Arial" pitchFamily="34" charset="0"/>
            </a:endParaRPr>
          </a:p>
          <a:p>
            <a:pPr marL="463550" indent="-463550"/>
            <a:r>
              <a:rPr lang="en-US" sz="2200" dirty="0" smtClean="0">
                <a:latin typeface="Arial" pitchFamily="34" charset="0"/>
                <a:cs typeface="Arial" pitchFamily="34" charset="0"/>
              </a:rPr>
              <a:t>Lab leadership retreat in Summer 2012</a:t>
            </a:r>
          </a:p>
          <a:p>
            <a:pPr marL="463550" indent="-463550"/>
            <a:endParaRPr lang="en-US" sz="2200" dirty="0" smtClean="0">
              <a:latin typeface="Arial" pitchFamily="34" charset="0"/>
              <a:cs typeface="Arial" pitchFamily="34" charset="0"/>
            </a:endParaRPr>
          </a:p>
          <a:p>
            <a:pPr marL="463550" indent="-463550"/>
            <a:r>
              <a:rPr lang="en-US" sz="2200" dirty="0" smtClean="0">
                <a:latin typeface="Arial" pitchFamily="34" charset="0"/>
                <a:cs typeface="Arial" pitchFamily="34" charset="0"/>
              </a:rPr>
              <a:t>JSA Science Council: Recommend broader scope</a:t>
            </a:r>
          </a:p>
          <a:p>
            <a:pPr marL="463550" indent="-463550">
              <a:buNone/>
            </a:pPr>
            <a:endParaRPr lang="en-US" sz="22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3311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6"/>
          <p:cNvSpPr>
            <a:spLocks noChangeArrowheads="1"/>
          </p:cNvSpPr>
          <p:nvPr/>
        </p:nvSpPr>
        <p:spPr bwMode="auto">
          <a:xfrm>
            <a:off x="0" y="101600"/>
            <a:ext cx="9144000" cy="5889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/>
            <a:r>
              <a:rPr lang="en-US" sz="3600" b="1" dirty="0" smtClean="0">
                <a:latin typeface="Arial" pitchFamily="34" charset="0"/>
                <a:cs typeface="Arial" pitchFamily="34" charset="0"/>
              </a:rPr>
              <a:t>People</a:t>
            </a:r>
            <a:endParaRPr lang="en-US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3081" y="3503557"/>
            <a:ext cx="39438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>
                <a:latin typeface="Arial" pitchFamily="34" charset="0"/>
                <a:cs typeface="Arial" pitchFamily="34" charset="0"/>
              </a:rPr>
              <a:t>Deputy Associate Director for Accelerators Elected Vice-Chair for APS Division of Physics Beams</a:t>
            </a:r>
            <a:endParaRPr lang="en-US" sz="18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2" name="Picture 2" descr="\\jlabem\em\Photo Library\Newsletter\Newsletter_2012\January_2012\Prepped\F_Pilat_portrai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64513" y="4433823"/>
            <a:ext cx="1280620" cy="192093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17" name="TextBox 16"/>
          <p:cNvSpPr txBox="1"/>
          <p:nvPr/>
        </p:nvSpPr>
        <p:spPr>
          <a:xfrm>
            <a:off x="4288597" y="957098"/>
            <a:ext cx="42417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>
                <a:latin typeface="Arial" pitchFamily="34" charset="0"/>
                <a:cs typeface="Arial" pitchFamily="34" charset="0"/>
              </a:rPr>
              <a:t>JLab Researchers Elected APS Fellows </a:t>
            </a:r>
            <a:endParaRPr lang="en-US" sz="18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8" name="Picture 2" descr="\\jlabem\em\Photo Library\Newsletter\Newsletter_2012\January_2012\EntR_2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22897" y="1371600"/>
            <a:ext cx="1694485" cy="2541728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9" name="Picture 3" descr="\\jlabem\em\Photo Library\Newsletter\Newsletter_2012\January_2012\EdwardsR_010.jpg"/>
          <p:cNvPicPr>
            <a:picLocks noChangeAspect="1" noChangeArrowheads="1"/>
          </p:cNvPicPr>
          <p:nvPr/>
        </p:nvPicPr>
        <p:blipFill>
          <a:blip r:embed="rId5" cstate="print"/>
          <a:srcRect l="15445" t="6002" r="34281"/>
          <a:stretch>
            <a:fillRect/>
          </a:stretch>
        </p:blipFill>
        <p:spPr bwMode="auto">
          <a:xfrm>
            <a:off x="5649654" y="1891586"/>
            <a:ext cx="1722475" cy="2147014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20" name="Picture 4" descr="\\jlabem\em\Photo Library\Newsletter\Newsletter_2012\January_2012\Prepped\AvagyanH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115797" y="1453065"/>
            <a:ext cx="1585865" cy="2378798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11" name="TextBox 10"/>
          <p:cNvSpPr txBox="1"/>
          <p:nvPr/>
        </p:nvSpPr>
        <p:spPr>
          <a:xfrm>
            <a:off x="63081" y="5055734"/>
            <a:ext cx="21366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Arial "/>
              </a:rPr>
              <a:t>Fulvia Pilat </a:t>
            </a:r>
            <a:endParaRPr lang="en-US" sz="1600" dirty="0">
              <a:latin typeface="Arial 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414788" y="3928646"/>
            <a:ext cx="14938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Arial "/>
              </a:rPr>
              <a:t>Rolf Ent</a:t>
            </a:r>
            <a:endParaRPr lang="en-US" sz="1600" dirty="0">
              <a:latin typeface="Arial 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733617" y="4038600"/>
            <a:ext cx="16929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Arial "/>
              </a:rPr>
              <a:t>Robert Edwards</a:t>
            </a:r>
            <a:endParaRPr lang="en-US" sz="1600" dirty="0">
              <a:latin typeface="Arial 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083113" y="3852446"/>
            <a:ext cx="16009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Arial "/>
              </a:rPr>
              <a:t>Harut Avagyan</a:t>
            </a:r>
            <a:endParaRPr lang="en-US" sz="1600" dirty="0">
              <a:latin typeface="Arial "/>
            </a:endParaRPr>
          </a:p>
        </p:txBody>
      </p:sp>
      <p:pic>
        <p:nvPicPr>
          <p:cNvPr id="16" name="Picture 2" descr="\\jlabem\em\Photo Library\Newsletter\Newsletter_2012\March_2012\PRossi_4JLAB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975760" y="1374829"/>
            <a:ext cx="1443279" cy="2110107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21" name="TextBox 20"/>
          <p:cNvSpPr txBox="1"/>
          <p:nvPr/>
        </p:nvSpPr>
        <p:spPr>
          <a:xfrm>
            <a:off x="198586" y="725204"/>
            <a:ext cx="36728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>
                <a:latin typeface="Arial" pitchFamily="34" charset="0"/>
                <a:cs typeface="Arial" pitchFamily="34" charset="0"/>
              </a:rPr>
              <a:t>New Deputy Associate Director for Nuclear Physics </a:t>
            </a:r>
            <a:endParaRPr lang="en-US" sz="1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3081" y="2171966"/>
            <a:ext cx="21366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Arial "/>
              </a:rPr>
              <a:t>Patrizia Rossi</a:t>
            </a:r>
            <a:endParaRPr lang="en-US" sz="1600" dirty="0">
              <a:latin typeface="Arial "/>
            </a:endParaRPr>
          </a:p>
        </p:txBody>
      </p:sp>
      <p:pic>
        <p:nvPicPr>
          <p:cNvPr id="23" name="Picture 22" descr="\\jlabem\em\Photo Library\Newsletter\Newsletter_2011\JANUARY_2011\Prepped\Cynthia_Keppel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724400" y="4575899"/>
            <a:ext cx="1514309" cy="14676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24" name="TextBox 23"/>
          <p:cNvSpPr txBox="1"/>
          <p:nvPr/>
        </p:nvSpPr>
        <p:spPr>
          <a:xfrm>
            <a:off x="4635055" y="6084492"/>
            <a:ext cx="16929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Arial "/>
              </a:rPr>
              <a:t>Cynthia Keppel</a:t>
            </a:r>
            <a:endParaRPr lang="en-US" sz="1600" dirty="0">
              <a:latin typeface="Arial 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409472" y="4921974"/>
            <a:ext cx="22011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>
                <a:latin typeface="Arial" pitchFamily="34" charset="0"/>
                <a:cs typeface="Arial" pitchFamily="34" charset="0"/>
              </a:rPr>
              <a:t>New Hall A Leader July 1, 2012</a:t>
            </a:r>
            <a:endParaRPr lang="en-US" sz="18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3415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Rectangle 116"/>
          <p:cNvSpPr/>
          <p:nvPr/>
        </p:nvSpPr>
        <p:spPr bwMode="auto">
          <a:xfrm>
            <a:off x="4705983" y="5213130"/>
            <a:ext cx="798833" cy="365760"/>
          </a:xfrm>
          <a:prstGeom prst="rect">
            <a:avLst/>
          </a:prstGeom>
          <a:gradFill flip="none" rotWithShape="1">
            <a:gsLst>
              <a:gs pos="0">
                <a:srgbClr val="FFC000">
                  <a:tint val="66000"/>
                  <a:satMod val="160000"/>
                </a:srgbClr>
              </a:gs>
              <a:gs pos="50000">
                <a:srgbClr val="FFC000">
                  <a:tint val="44500"/>
                  <a:satMod val="160000"/>
                </a:srgbClr>
              </a:gs>
              <a:gs pos="100000">
                <a:srgbClr val="FFC000">
                  <a:tint val="23500"/>
                  <a:satMod val="160000"/>
                </a:srgbClr>
              </a:gs>
            </a:gsLst>
            <a:lin ang="1620000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168" name="Rectangle 167"/>
          <p:cNvSpPr/>
          <p:nvPr/>
        </p:nvSpPr>
        <p:spPr bwMode="auto">
          <a:xfrm>
            <a:off x="609600" y="2209799"/>
            <a:ext cx="1219200" cy="381001"/>
          </a:xfrm>
          <a:prstGeom prst="rect">
            <a:avLst/>
          </a:prstGeom>
          <a:gradFill flip="none" rotWithShape="1">
            <a:gsLst>
              <a:gs pos="0">
                <a:srgbClr val="FFC000">
                  <a:tint val="66000"/>
                  <a:satMod val="160000"/>
                </a:srgbClr>
              </a:gs>
              <a:gs pos="50000">
                <a:srgbClr val="FFC000">
                  <a:tint val="44500"/>
                  <a:satMod val="160000"/>
                </a:srgbClr>
              </a:gs>
              <a:gs pos="100000">
                <a:srgbClr val="FFC000">
                  <a:tint val="23500"/>
                  <a:satMod val="160000"/>
                </a:srgbClr>
              </a:gs>
            </a:gsLst>
            <a:lin ang="1620000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171" name="Rectangle 170"/>
          <p:cNvSpPr/>
          <p:nvPr/>
        </p:nvSpPr>
        <p:spPr bwMode="auto">
          <a:xfrm>
            <a:off x="6370776" y="1207416"/>
            <a:ext cx="1630224" cy="744393"/>
          </a:xfrm>
          <a:prstGeom prst="rect">
            <a:avLst/>
          </a:prstGeom>
          <a:gradFill flip="none" rotWithShape="1">
            <a:gsLst>
              <a:gs pos="0">
                <a:srgbClr val="FFC000">
                  <a:tint val="66000"/>
                  <a:satMod val="160000"/>
                </a:srgbClr>
              </a:gs>
              <a:gs pos="50000">
                <a:srgbClr val="FFC000">
                  <a:tint val="44500"/>
                  <a:satMod val="160000"/>
                </a:srgbClr>
              </a:gs>
              <a:gs pos="100000">
                <a:srgbClr val="FFC000">
                  <a:tint val="23500"/>
                  <a:satMod val="160000"/>
                </a:srgbClr>
              </a:gs>
            </a:gsLst>
            <a:lin ang="1620000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74" name="Rectangle 73"/>
          <p:cNvSpPr/>
          <p:nvPr/>
        </p:nvSpPr>
        <p:spPr bwMode="auto">
          <a:xfrm>
            <a:off x="43054" y="5241121"/>
            <a:ext cx="914400" cy="1005976"/>
          </a:xfrm>
          <a:prstGeom prst="rect">
            <a:avLst/>
          </a:prstGeom>
          <a:gradFill>
            <a:gsLst>
              <a:gs pos="0">
                <a:srgbClr val="DDEBCF">
                  <a:alpha val="45000"/>
                </a:srgbClr>
              </a:gs>
              <a:gs pos="50000">
                <a:srgbClr val="9CB86E">
                  <a:alpha val="29000"/>
                </a:srgbClr>
              </a:gs>
              <a:gs pos="100000">
                <a:srgbClr val="156B13">
                  <a:alpha val="20000"/>
                </a:srgbClr>
              </a:gs>
            </a:gsLst>
            <a:lin ang="5400000" scaled="0"/>
          </a:gradFill>
          <a:ln w="9525" cap="flat" cmpd="sng" algn="ctr">
            <a:solidFill>
              <a:schemeClr val="bg2">
                <a:lumMod val="20000"/>
                <a:lumOff val="8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170" name="Rectangle 169"/>
          <p:cNvSpPr/>
          <p:nvPr/>
        </p:nvSpPr>
        <p:spPr bwMode="auto">
          <a:xfrm>
            <a:off x="28091" y="5224419"/>
            <a:ext cx="935420" cy="365760"/>
          </a:xfrm>
          <a:prstGeom prst="rect">
            <a:avLst/>
          </a:prstGeom>
          <a:gradFill flip="none" rotWithShape="1">
            <a:gsLst>
              <a:gs pos="0">
                <a:srgbClr val="FFC000">
                  <a:tint val="66000"/>
                  <a:satMod val="160000"/>
                </a:srgbClr>
              </a:gs>
              <a:gs pos="50000">
                <a:srgbClr val="FFC000">
                  <a:tint val="44500"/>
                  <a:satMod val="160000"/>
                </a:srgbClr>
              </a:gs>
              <a:gs pos="100000">
                <a:srgbClr val="FFC000">
                  <a:tint val="23500"/>
                  <a:satMod val="160000"/>
                </a:srgbClr>
              </a:gs>
            </a:gsLst>
            <a:lin ang="1620000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159" name="Rectangle 158"/>
          <p:cNvSpPr/>
          <p:nvPr/>
        </p:nvSpPr>
        <p:spPr bwMode="auto">
          <a:xfrm>
            <a:off x="4419600" y="3114532"/>
            <a:ext cx="1153669" cy="466868"/>
          </a:xfrm>
          <a:prstGeom prst="rect">
            <a:avLst/>
          </a:prstGeom>
          <a:gradFill flip="none" rotWithShape="1">
            <a:gsLst>
              <a:gs pos="0">
                <a:srgbClr val="FFC000">
                  <a:tint val="66000"/>
                  <a:satMod val="160000"/>
                </a:srgbClr>
              </a:gs>
              <a:gs pos="50000">
                <a:srgbClr val="FFC000">
                  <a:tint val="44500"/>
                  <a:satMod val="160000"/>
                </a:srgbClr>
              </a:gs>
              <a:gs pos="100000">
                <a:srgbClr val="FFC000">
                  <a:tint val="23500"/>
                  <a:satMod val="160000"/>
                </a:srgbClr>
              </a:gs>
            </a:gsLst>
            <a:lin ang="1620000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158" name="Rectangle 157"/>
          <p:cNvSpPr/>
          <p:nvPr/>
        </p:nvSpPr>
        <p:spPr bwMode="auto">
          <a:xfrm>
            <a:off x="4424590" y="2879863"/>
            <a:ext cx="1153669" cy="171450"/>
          </a:xfrm>
          <a:prstGeom prst="rect">
            <a:avLst/>
          </a:prstGeom>
          <a:gradFill flip="none" rotWithShape="1">
            <a:gsLst>
              <a:gs pos="0">
                <a:srgbClr val="FFC000">
                  <a:tint val="66000"/>
                  <a:satMod val="160000"/>
                </a:srgbClr>
              </a:gs>
              <a:gs pos="50000">
                <a:srgbClr val="FFC000">
                  <a:tint val="44500"/>
                  <a:satMod val="160000"/>
                </a:srgbClr>
              </a:gs>
              <a:gs pos="100000">
                <a:srgbClr val="FFC000">
                  <a:tint val="23500"/>
                  <a:satMod val="160000"/>
                </a:srgbClr>
              </a:gs>
            </a:gsLst>
            <a:lin ang="1620000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157" name="Rectangle 156"/>
          <p:cNvSpPr/>
          <p:nvPr/>
        </p:nvSpPr>
        <p:spPr bwMode="auto">
          <a:xfrm>
            <a:off x="3255263" y="3127569"/>
            <a:ext cx="1011937" cy="171450"/>
          </a:xfrm>
          <a:prstGeom prst="rect">
            <a:avLst/>
          </a:prstGeom>
          <a:gradFill flip="none" rotWithShape="1">
            <a:gsLst>
              <a:gs pos="0">
                <a:srgbClr val="FFC000">
                  <a:tint val="66000"/>
                  <a:satMod val="160000"/>
                </a:srgbClr>
              </a:gs>
              <a:gs pos="50000">
                <a:srgbClr val="FFC000">
                  <a:tint val="44500"/>
                  <a:satMod val="160000"/>
                </a:srgbClr>
              </a:gs>
              <a:gs pos="100000">
                <a:srgbClr val="FFC000">
                  <a:tint val="23500"/>
                  <a:satMod val="160000"/>
                </a:srgbClr>
              </a:gs>
            </a:gsLst>
            <a:lin ang="1620000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49" name="Rectangle 48"/>
          <p:cNvSpPr/>
          <p:nvPr/>
        </p:nvSpPr>
        <p:spPr bwMode="auto">
          <a:xfrm>
            <a:off x="3255263" y="2877941"/>
            <a:ext cx="1011937" cy="171450"/>
          </a:xfrm>
          <a:prstGeom prst="rect">
            <a:avLst/>
          </a:prstGeom>
          <a:gradFill flip="none" rotWithShape="1">
            <a:gsLst>
              <a:gs pos="0">
                <a:srgbClr val="FFC000">
                  <a:tint val="66000"/>
                  <a:satMod val="160000"/>
                </a:srgbClr>
              </a:gs>
              <a:gs pos="50000">
                <a:srgbClr val="FFC000">
                  <a:tint val="44500"/>
                  <a:satMod val="160000"/>
                </a:srgbClr>
              </a:gs>
              <a:gs pos="100000">
                <a:srgbClr val="FFC000">
                  <a:tint val="23500"/>
                  <a:satMod val="160000"/>
                </a:srgbClr>
              </a:gs>
            </a:gsLst>
            <a:lin ang="1620000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cxnSp>
        <p:nvCxnSpPr>
          <p:cNvPr id="119" name="Straight Connector 118"/>
          <p:cNvCxnSpPr/>
          <p:nvPr/>
        </p:nvCxnSpPr>
        <p:spPr bwMode="auto">
          <a:xfrm>
            <a:off x="565944" y="5029200"/>
            <a:ext cx="0" cy="180975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3" name="Straight Connector 142"/>
          <p:cNvCxnSpPr/>
          <p:nvPr/>
        </p:nvCxnSpPr>
        <p:spPr bwMode="auto">
          <a:xfrm flipH="1">
            <a:off x="1828800" y="2438400"/>
            <a:ext cx="1438274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9" name="Straight Connector 58"/>
          <p:cNvCxnSpPr/>
          <p:nvPr/>
        </p:nvCxnSpPr>
        <p:spPr bwMode="auto">
          <a:xfrm flipH="1">
            <a:off x="5562599" y="2514600"/>
            <a:ext cx="1295401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90" name="Rectangle 89"/>
          <p:cNvSpPr/>
          <p:nvPr/>
        </p:nvSpPr>
        <p:spPr bwMode="auto">
          <a:xfrm>
            <a:off x="3219450" y="914400"/>
            <a:ext cx="2343150" cy="381000"/>
          </a:xfrm>
          <a:prstGeom prst="rect">
            <a:avLst/>
          </a:prstGeom>
          <a:gradFill>
            <a:gsLst>
              <a:gs pos="0">
                <a:srgbClr val="DDEBCF">
                  <a:alpha val="45000"/>
                </a:srgbClr>
              </a:gs>
              <a:gs pos="50000">
                <a:srgbClr val="9CB86E">
                  <a:alpha val="29000"/>
                </a:srgbClr>
              </a:gs>
              <a:gs pos="100000">
                <a:srgbClr val="156B13">
                  <a:alpha val="20000"/>
                </a:srgbClr>
              </a:gs>
            </a:gsLst>
            <a:lin ang="5400000" scaled="0"/>
          </a:gradFill>
          <a:ln w="9525" cap="flat" cmpd="sng" algn="ctr">
            <a:solidFill>
              <a:schemeClr val="bg2">
                <a:lumMod val="20000"/>
                <a:lumOff val="8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000000"/>
              </a:solidFill>
            </a:endParaRPr>
          </a:p>
        </p:txBody>
      </p:sp>
      <p:cxnSp>
        <p:nvCxnSpPr>
          <p:cNvPr id="93" name="Straight Connector 92"/>
          <p:cNvCxnSpPr/>
          <p:nvPr/>
        </p:nvCxnSpPr>
        <p:spPr bwMode="auto">
          <a:xfrm rot="16200000" flipH="1">
            <a:off x="5001611" y="4114800"/>
            <a:ext cx="304800" cy="2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4" name="Straight Connector 93"/>
          <p:cNvCxnSpPr/>
          <p:nvPr/>
        </p:nvCxnSpPr>
        <p:spPr bwMode="auto">
          <a:xfrm rot="16200000" flipH="1">
            <a:off x="5843955" y="4114800"/>
            <a:ext cx="304800" cy="2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5" name="Straight Connector 94"/>
          <p:cNvCxnSpPr/>
          <p:nvPr/>
        </p:nvCxnSpPr>
        <p:spPr bwMode="auto">
          <a:xfrm rot="16200000" flipH="1">
            <a:off x="6705601" y="4114800"/>
            <a:ext cx="304800" cy="2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6" name="Straight Connector 95"/>
          <p:cNvCxnSpPr/>
          <p:nvPr/>
        </p:nvCxnSpPr>
        <p:spPr bwMode="auto">
          <a:xfrm rot="16200000" flipH="1">
            <a:off x="7619999" y="4114800"/>
            <a:ext cx="304800" cy="2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7" name="Straight Connector 96"/>
          <p:cNvCxnSpPr/>
          <p:nvPr/>
        </p:nvCxnSpPr>
        <p:spPr bwMode="auto">
          <a:xfrm rot="16200000" flipH="1">
            <a:off x="8458201" y="4114800"/>
            <a:ext cx="304800" cy="2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2" name="Straight Connector 81"/>
          <p:cNvCxnSpPr/>
          <p:nvPr/>
        </p:nvCxnSpPr>
        <p:spPr bwMode="auto">
          <a:xfrm rot="16200000" flipH="1">
            <a:off x="424055" y="4114800"/>
            <a:ext cx="304800" cy="2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6" name="Straight Connector 85"/>
          <p:cNvCxnSpPr/>
          <p:nvPr/>
        </p:nvCxnSpPr>
        <p:spPr bwMode="auto">
          <a:xfrm rot="16200000" flipH="1">
            <a:off x="1269024" y="4114800"/>
            <a:ext cx="304800" cy="2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7" name="Straight Connector 86"/>
          <p:cNvCxnSpPr/>
          <p:nvPr/>
        </p:nvCxnSpPr>
        <p:spPr bwMode="auto">
          <a:xfrm rot="16200000" flipH="1">
            <a:off x="2130670" y="4114800"/>
            <a:ext cx="304800" cy="2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8" name="Straight Connector 87"/>
          <p:cNvCxnSpPr/>
          <p:nvPr/>
        </p:nvCxnSpPr>
        <p:spPr bwMode="auto">
          <a:xfrm rot="16200000" flipH="1">
            <a:off x="3200399" y="4114800"/>
            <a:ext cx="304800" cy="2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9" name="Straight Connector 88"/>
          <p:cNvCxnSpPr/>
          <p:nvPr/>
        </p:nvCxnSpPr>
        <p:spPr bwMode="auto">
          <a:xfrm rot="16200000" flipH="1">
            <a:off x="4006362" y="4114800"/>
            <a:ext cx="304800" cy="2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0" y="152400"/>
            <a:ext cx="9144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kern="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Jefferson Lab Organization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33400" y="2246615"/>
            <a:ext cx="12954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5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Program Advisory Committee (PAC)</a:t>
            </a:r>
            <a:endParaRPr lang="en-US" sz="75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78" name="Straight Connector 77"/>
          <p:cNvCxnSpPr/>
          <p:nvPr/>
        </p:nvCxnSpPr>
        <p:spPr bwMode="auto">
          <a:xfrm>
            <a:off x="4343400" y="2743200"/>
            <a:ext cx="0" cy="12192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0" name="Straight Connector 79"/>
          <p:cNvCxnSpPr/>
          <p:nvPr/>
        </p:nvCxnSpPr>
        <p:spPr bwMode="auto">
          <a:xfrm>
            <a:off x="576453" y="3962400"/>
            <a:ext cx="3749867" cy="1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2" name="Straight Connector 91"/>
          <p:cNvCxnSpPr/>
          <p:nvPr/>
        </p:nvCxnSpPr>
        <p:spPr bwMode="auto">
          <a:xfrm>
            <a:off x="5163312" y="3962401"/>
            <a:ext cx="3447288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9" name="Straight Connector 98"/>
          <p:cNvCxnSpPr/>
          <p:nvPr/>
        </p:nvCxnSpPr>
        <p:spPr bwMode="auto">
          <a:xfrm>
            <a:off x="6858000" y="2514600"/>
            <a:ext cx="0" cy="1447801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32" name="TextBox 131"/>
          <p:cNvSpPr txBox="1"/>
          <p:nvPr/>
        </p:nvSpPr>
        <p:spPr>
          <a:xfrm>
            <a:off x="4295250" y="2859860"/>
            <a:ext cx="1295400" cy="7001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4300" indent="-114300"/>
            <a:r>
              <a:rPr lang="en-US" sz="75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	Legal </a:t>
            </a:r>
            <a:r>
              <a:rPr lang="en-US" sz="75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Counsel</a:t>
            </a:r>
          </a:p>
          <a:p>
            <a:pPr marL="114300" indent="-114300"/>
            <a:endParaRPr lang="en-US" sz="75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pPr marL="114300" indent="-114300">
              <a:buFont typeface="Arial" pitchFamily="34" charset="0"/>
              <a:buChar char="–"/>
            </a:pPr>
            <a:endParaRPr lang="en-US" sz="2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pPr marL="114300" indent="-114300"/>
            <a:r>
              <a:rPr lang="en-US" sz="75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en-US" sz="75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Community </a:t>
            </a:r>
            <a:r>
              <a:rPr lang="en-US" sz="75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Outreach, Science Education and Public </a:t>
            </a:r>
            <a:r>
              <a:rPr lang="en-US" sz="75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Affairs</a:t>
            </a:r>
            <a:endParaRPr lang="en-US" sz="75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4" name="TextBox 133"/>
          <p:cNvSpPr txBox="1"/>
          <p:nvPr/>
        </p:nvSpPr>
        <p:spPr>
          <a:xfrm>
            <a:off x="2819400" y="2854693"/>
            <a:ext cx="1447800" cy="5886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4300" indent="-114300" algn="r"/>
            <a:r>
              <a:rPr lang="en-US" sz="75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Human Resources</a:t>
            </a:r>
          </a:p>
          <a:p>
            <a:pPr marL="114300" indent="-114300" algn="r"/>
            <a:endParaRPr lang="en-US" sz="975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pPr marL="114300" indent="-114300" algn="r"/>
            <a:r>
              <a:rPr lang="en-US" sz="75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Internal Audit</a:t>
            </a:r>
          </a:p>
          <a:p>
            <a:pPr marL="114300" indent="-114300" algn="r">
              <a:buFont typeface="Arial" pitchFamily="34" charset="0"/>
              <a:buChar char="–"/>
            </a:pPr>
            <a:endParaRPr lang="en-US" sz="75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36" name="Straight Connector 135"/>
          <p:cNvCxnSpPr/>
          <p:nvPr/>
        </p:nvCxnSpPr>
        <p:spPr bwMode="auto">
          <a:xfrm rot="10800000">
            <a:off x="4267200" y="3241356"/>
            <a:ext cx="1524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0" name="Straight Connector 139"/>
          <p:cNvCxnSpPr/>
          <p:nvPr/>
        </p:nvCxnSpPr>
        <p:spPr bwMode="auto">
          <a:xfrm rot="10800000">
            <a:off x="4267200" y="2983448"/>
            <a:ext cx="1524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91" name="TextBox 90"/>
          <p:cNvSpPr txBox="1"/>
          <p:nvPr/>
        </p:nvSpPr>
        <p:spPr>
          <a:xfrm>
            <a:off x="3219450" y="914400"/>
            <a:ext cx="2343149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5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JSA Board of </a:t>
            </a:r>
            <a:r>
              <a:rPr lang="en-US" sz="85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Directors</a:t>
            </a:r>
          </a:p>
          <a:p>
            <a:pPr algn="ctr"/>
            <a:r>
              <a:rPr lang="en-US" sz="85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Chair</a:t>
            </a:r>
            <a:endParaRPr lang="en-US" sz="85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98234" y="4302444"/>
            <a:ext cx="873369" cy="733425"/>
            <a:chOff x="76200" y="4302444"/>
            <a:chExt cx="873369" cy="733425"/>
          </a:xfrm>
        </p:grpSpPr>
        <p:sp>
          <p:nvSpPr>
            <p:cNvPr id="135" name="Rectangle 134"/>
            <p:cNvSpPr/>
            <p:nvPr/>
          </p:nvSpPr>
          <p:spPr bwMode="auto">
            <a:xfrm>
              <a:off x="114300" y="4302444"/>
              <a:ext cx="800100" cy="733425"/>
            </a:xfrm>
            <a:prstGeom prst="rect">
              <a:avLst/>
            </a:prstGeom>
            <a:gradFill>
              <a:gsLst>
                <a:gs pos="0">
                  <a:srgbClr val="DDEBCF">
                    <a:alpha val="45000"/>
                  </a:srgbClr>
                </a:gs>
                <a:gs pos="50000">
                  <a:srgbClr val="9CB86E">
                    <a:alpha val="29000"/>
                  </a:srgbClr>
                </a:gs>
                <a:gs pos="100000">
                  <a:srgbClr val="156B13">
                    <a:alpha val="20000"/>
                  </a:srgbClr>
                </a:gs>
              </a:gsLst>
              <a:lin ang="5400000" scaled="0"/>
            </a:gradFill>
            <a:ln w="9525" cap="flat" cmpd="sng" algn="ctr">
              <a:solidFill>
                <a:schemeClr val="bg2">
                  <a:lumMod val="20000"/>
                  <a:lumOff val="8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dirty="0">
                <a:solidFill>
                  <a:srgbClr val="000000"/>
                </a:solidFill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76200" y="4366536"/>
              <a:ext cx="873369" cy="6078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50" dirty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Experimental Physics</a:t>
              </a:r>
            </a:p>
            <a:p>
              <a:pPr algn="ctr"/>
              <a:endParaRPr lang="en-US" sz="5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  <a:p>
              <a:pPr algn="ctr"/>
              <a:endParaRPr lang="en-US" sz="3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  <a:p>
              <a:pPr algn="ctr"/>
              <a:r>
                <a:rPr lang="en-US" sz="850" dirty="0" smtClean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R. </a:t>
              </a:r>
              <a:r>
                <a:rPr lang="en-US" sz="850" dirty="0" err="1" smtClean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Ent</a:t>
              </a:r>
              <a:endParaRPr lang="en-US" sz="85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98" name="Straight Connector 97"/>
            <p:cNvCxnSpPr/>
            <p:nvPr/>
          </p:nvCxnSpPr>
          <p:spPr bwMode="auto">
            <a:xfrm rot="10800000">
              <a:off x="118872" y="4761984"/>
              <a:ext cx="795528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10" name="Group 9"/>
          <p:cNvGrpSpPr/>
          <p:nvPr/>
        </p:nvGrpSpPr>
        <p:grpSpPr>
          <a:xfrm>
            <a:off x="1023771" y="4312080"/>
            <a:ext cx="807984" cy="733425"/>
            <a:chOff x="1023771" y="4312080"/>
            <a:chExt cx="807984" cy="733425"/>
          </a:xfrm>
        </p:grpSpPr>
        <p:sp>
          <p:nvSpPr>
            <p:cNvPr id="137" name="Rectangle 136"/>
            <p:cNvSpPr/>
            <p:nvPr/>
          </p:nvSpPr>
          <p:spPr bwMode="auto">
            <a:xfrm>
              <a:off x="1031655" y="4312080"/>
              <a:ext cx="800100" cy="733425"/>
            </a:xfrm>
            <a:prstGeom prst="rect">
              <a:avLst/>
            </a:prstGeom>
            <a:gradFill>
              <a:gsLst>
                <a:gs pos="0">
                  <a:srgbClr val="DDEBCF">
                    <a:alpha val="45000"/>
                  </a:srgbClr>
                </a:gs>
                <a:gs pos="50000">
                  <a:srgbClr val="9CB86E">
                    <a:alpha val="29000"/>
                  </a:srgbClr>
                </a:gs>
                <a:gs pos="100000">
                  <a:srgbClr val="156B13">
                    <a:alpha val="20000"/>
                  </a:srgbClr>
                </a:gs>
              </a:gsLst>
              <a:lin ang="5400000" scaled="0"/>
            </a:gradFill>
            <a:ln w="9525" cap="flat" cmpd="sng" algn="ctr">
              <a:solidFill>
                <a:schemeClr val="bg2">
                  <a:lumMod val="20000"/>
                  <a:lumOff val="8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dirty="0">
                <a:solidFill>
                  <a:srgbClr val="000000"/>
                </a:solidFill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1030923" y="4487808"/>
              <a:ext cx="797170" cy="4847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50" dirty="0" smtClean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Accelerator </a:t>
              </a:r>
            </a:p>
            <a:p>
              <a:pPr algn="ctr"/>
              <a:endParaRPr lang="en-US" sz="85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  <a:p>
              <a:pPr algn="ctr"/>
              <a:r>
                <a:rPr lang="en-US" sz="850" dirty="0" smtClean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A</a:t>
              </a:r>
              <a:r>
                <a:rPr lang="en-US" sz="850" dirty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. Hutton</a:t>
              </a:r>
            </a:p>
          </p:txBody>
        </p:sp>
        <p:cxnSp>
          <p:nvCxnSpPr>
            <p:cNvPr id="107" name="Straight Connector 106"/>
            <p:cNvCxnSpPr/>
            <p:nvPr/>
          </p:nvCxnSpPr>
          <p:spPr bwMode="auto">
            <a:xfrm rot="10800000">
              <a:off x="1023771" y="4761330"/>
              <a:ext cx="795528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9" name="Group 8"/>
          <p:cNvGrpSpPr/>
          <p:nvPr/>
        </p:nvGrpSpPr>
        <p:grpSpPr>
          <a:xfrm>
            <a:off x="1870840" y="4302444"/>
            <a:ext cx="914401" cy="733425"/>
            <a:chOff x="1828800" y="4302444"/>
            <a:chExt cx="914401" cy="733425"/>
          </a:xfrm>
        </p:grpSpPr>
        <p:sp>
          <p:nvSpPr>
            <p:cNvPr id="152" name="Rectangle 151"/>
            <p:cNvSpPr/>
            <p:nvPr/>
          </p:nvSpPr>
          <p:spPr bwMode="auto">
            <a:xfrm>
              <a:off x="1905001" y="4302444"/>
              <a:ext cx="838200" cy="733425"/>
            </a:xfrm>
            <a:prstGeom prst="rect">
              <a:avLst/>
            </a:prstGeom>
            <a:gradFill>
              <a:gsLst>
                <a:gs pos="0">
                  <a:srgbClr val="DDEBCF">
                    <a:alpha val="45000"/>
                  </a:srgbClr>
                </a:gs>
                <a:gs pos="50000">
                  <a:srgbClr val="9CB86E">
                    <a:alpha val="29000"/>
                  </a:srgbClr>
                </a:gs>
                <a:gs pos="100000">
                  <a:srgbClr val="156B13">
                    <a:alpha val="20000"/>
                  </a:srgbClr>
                </a:gs>
              </a:gsLst>
              <a:lin ang="5400000" scaled="0"/>
            </a:gradFill>
            <a:ln w="9525" cap="flat" cmpd="sng" algn="ctr">
              <a:solidFill>
                <a:schemeClr val="bg2">
                  <a:lumMod val="20000"/>
                  <a:lumOff val="8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dirty="0">
                <a:solidFill>
                  <a:srgbClr val="000000"/>
                </a:solidFill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1828800" y="4317342"/>
              <a:ext cx="914400" cy="6694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 dirty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Theoretical &amp; Computational </a:t>
              </a:r>
              <a:r>
                <a:rPr lang="en-US" sz="800" dirty="0" smtClean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Physics</a:t>
              </a:r>
            </a:p>
            <a:p>
              <a:pPr algn="ctr"/>
              <a:endParaRPr lang="en-US" sz="2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  <a:p>
              <a:pPr algn="ctr"/>
              <a:endParaRPr lang="en-US" sz="3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  <a:p>
              <a:pPr algn="ctr"/>
              <a:r>
                <a:rPr lang="en-US" sz="850" dirty="0" smtClean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M. Pennington</a:t>
              </a:r>
              <a:endParaRPr lang="en-US" sz="85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108" name="Straight Connector 107"/>
            <p:cNvCxnSpPr/>
            <p:nvPr/>
          </p:nvCxnSpPr>
          <p:spPr bwMode="auto">
            <a:xfrm rot="10800000">
              <a:off x="1905001" y="4759644"/>
              <a:ext cx="838200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15" name="Group 14"/>
          <p:cNvGrpSpPr/>
          <p:nvPr/>
        </p:nvGrpSpPr>
        <p:grpSpPr>
          <a:xfrm>
            <a:off x="2819400" y="4302444"/>
            <a:ext cx="914400" cy="733425"/>
            <a:chOff x="2819400" y="4302444"/>
            <a:chExt cx="914400" cy="733425"/>
          </a:xfrm>
        </p:grpSpPr>
        <p:sp>
          <p:nvSpPr>
            <p:cNvPr id="153" name="Rectangle 152"/>
            <p:cNvSpPr/>
            <p:nvPr/>
          </p:nvSpPr>
          <p:spPr bwMode="auto">
            <a:xfrm>
              <a:off x="2895600" y="4302444"/>
              <a:ext cx="771525" cy="733425"/>
            </a:xfrm>
            <a:prstGeom prst="rect">
              <a:avLst/>
            </a:prstGeom>
            <a:gradFill>
              <a:gsLst>
                <a:gs pos="0">
                  <a:srgbClr val="DDEBCF">
                    <a:alpha val="45000"/>
                  </a:srgbClr>
                </a:gs>
                <a:gs pos="50000">
                  <a:srgbClr val="9CB86E">
                    <a:alpha val="29000"/>
                  </a:srgbClr>
                </a:gs>
                <a:gs pos="100000">
                  <a:srgbClr val="156B13">
                    <a:alpha val="20000"/>
                  </a:srgbClr>
                </a:gs>
              </a:gsLst>
              <a:lin ang="5400000" scaled="0"/>
            </a:gradFill>
            <a:ln w="9525" cap="flat" cmpd="sng" algn="ctr">
              <a:solidFill>
                <a:schemeClr val="bg2">
                  <a:lumMod val="20000"/>
                  <a:lumOff val="8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dirty="0">
                <a:solidFill>
                  <a:srgbClr val="000000"/>
                </a:solidFill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2819400" y="4426552"/>
              <a:ext cx="914400" cy="5616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50" dirty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Free Electron</a:t>
              </a:r>
            </a:p>
            <a:p>
              <a:pPr algn="ctr"/>
              <a:r>
                <a:rPr lang="en-US" sz="850" dirty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Laser</a:t>
              </a:r>
            </a:p>
            <a:p>
              <a:pPr algn="ctr"/>
              <a:endParaRPr lang="en-US" sz="5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  <a:p>
              <a:pPr algn="ctr"/>
              <a:r>
                <a:rPr lang="en-US" sz="850" dirty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G. Neil</a:t>
              </a:r>
            </a:p>
          </p:txBody>
        </p:sp>
        <p:cxnSp>
          <p:nvCxnSpPr>
            <p:cNvPr id="111" name="Straight Connector 110"/>
            <p:cNvCxnSpPr/>
            <p:nvPr/>
          </p:nvCxnSpPr>
          <p:spPr bwMode="auto">
            <a:xfrm rot="10800000">
              <a:off x="2895600" y="4759644"/>
              <a:ext cx="719328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18" name="Group 17"/>
          <p:cNvGrpSpPr/>
          <p:nvPr/>
        </p:nvGrpSpPr>
        <p:grpSpPr>
          <a:xfrm>
            <a:off x="3777762" y="4295747"/>
            <a:ext cx="832338" cy="740122"/>
            <a:chOff x="3777762" y="4295747"/>
            <a:chExt cx="832338" cy="740122"/>
          </a:xfrm>
        </p:grpSpPr>
        <p:sp>
          <p:nvSpPr>
            <p:cNvPr id="139" name="Rectangle 138"/>
            <p:cNvSpPr/>
            <p:nvPr/>
          </p:nvSpPr>
          <p:spPr bwMode="auto">
            <a:xfrm>
              <a:off x="3810000" y="4302444"/>
              <a:ext cx="800100" cy="733425"/>
            </a:xfrm>
            <a:prstGeom prst="rect">
              <a:avLst/>
            </a:prstGeom>
            <a:gradFill>
              <a:gsLst>
                <a:gs pos="0">
                  <a:srgbClr val="DDEBCF">
                    <a:alpha val="45000"/>
                  </a:srgbClr>
                </a:gs>
                <a:gs pos="50000">
                  <a:srgbClr val="9CB86E">
                    <a:alpha val="29000"/>
                  </a:srgbClr>
                </a:gs>
                <a:gs pos="100000">
                  <a:srgbClr val="156B13">
                    <a:alpha val="20000"/>
                  </a:srgbClr>
                </a:gs>
              </a:gsLst>
              <a:lin ang="5400000" scaled="0"/>
            </a:gradFill>
            <a:ln w="9525" cap="flat" cmpd="sng" algn="ctr">
              <a:solidFill>
                <a:schemeClr val="bg2">
                  <a:lumMod val="20000"/>
                  <a:lumOff val="8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dirty="0">
                <a:solidFill>
                  <a:srgbClr val="000000"/>
                </a:solidFill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3777762" y="4295747"/>
              <a:ext cx="797170" cy="6924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50" dirty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12 </a:t>
              </a:r>
              <a:r>
                <a:rPr lang="en-US" sz="850" dirty="0" err="1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GeV</a:t>
              </a:r>
              <a:r>
                <a:rPr lang="en-US" sz="850" dirty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 Project Office</a:t>
              </a:r>
            </a:p>
            <a:p>
              <a:pPr algn="ctr"/>
              <a:endParaRPr lang="en-US" sz="5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  <a:p>
              <a:pPr algn="ctr"/>
              <a:r>
                <a:rPr lang="en-US" sz="850" dirty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C. Rode</a:t>
              </a:r>
            </a:p>
          </p:txBody>
        </p:sp>
        <p:cxnSp>
          <p:nvCxnSpPr>
            <p:cNvPr id="112" name="Straight Connector 111"/>
            <p:cNvCxnSpPr/>
            <p:nvPr/>
          </p:nvCxnSpPr>
          <p:spPr bwMode="auto">
            <a:xfrm rot="10800000">
              <a:off x="3810001" y="4759643"/>
              <a:ext cx="795528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19" name="Group 18"/>
          <p:cNvGrpSpPr/>
          <p:nvPr/>
        </p:nvGrpSpPr>
        <p:grpSpPr>
          <a:xfrm>
            <a:off x="4572000" y="4295747"/>
            <a:ext cx="1066800" cy="740122"/>
            <a:chOff x="4572000" y="4295747"/>
            <a:chExt cx="1066800" cy="740122"/>
          </a:xfrm>
        </p:grpSpPr>
        <p:sp>
          <p:nvSpPr>
            <p:cNvPr id="144" name="Rectangle 143"/>
            <p:cNvSpPr/>
            <p:nvPr/>
          </p:nvSpPr>
          <p:spPr bwMode="auto">
            <a:xfrm>
              <a:off x="4714875" y="4302444"/>
              <a:ext cx="800100" cy="733425"/>
            </a:xfrm>
            <a:prstGeom prst="rect">
              <a:avLst/>
            </a:prstGeom>
            <a:gradFill>
              <a:gsLst>
                <a:gs pos="0">
                  <a:srgbClr val="DDEBCF">
                    <a:alpha val="45000"/>
                  </a:srgbClr>
                </a:gs>
                <a:gs pos="50000">
                  <a:srgbClr val="9CB86E">
                    <a:alpha val="29000"/>
                  </a:srgbClr>
                </a:gs>
                <a:gs pos="100000">
                  <a:srgbClr val="156B13">
                    <a:alpha val="20000"/>
                  </a:srgbClr>
                </a:gs>
              </a:gsLst>
              <a:lin ang="5400000" scaled="0"/>
            </a:gradFill>
            <a:ln w="9525" cap="flat" cmpd="sng" algn="ctr">
              <a:solidFill>
                <a:schemeClr val="bg2">
                  <a:lumMod val="20000"/>
                  <a:lumOff val="8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dirty="0">
                <a:solidFill>
                  <a:srgbClr val="000000"/>
                </a:solidFill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4572000" y="4295747"/>
              <a:ext cx="1066800" cy="6924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50" dirty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Chief Financial </a:t>
              </a:r>
              <a:r>
                <a:rPr lang="en-US" sz="850" dirty="0" smtClean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Officer &amp; </a:t>
              </a:r>
              <a:r>
                <a:rPr lang="en-US" sz="850" dirty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Business </a:t>
              </a:r>
              <a:r>
                <a:rPr lang="en-US" sz="850" dirty="0" err="1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Srvs</a:t>
              </a:r>
              <a:r>
                <a:rPr lang="en-US" sz="850" dirty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.</a:t>
              </a:r>
            </a:p>
            <a:p>
              <a:pPr algn="ctr"/>
              <a:endParaRPr lang="en-US" sz="5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  <a:p>
              <a:pPr algn="ctr"/>
              <a:r>
                <a:rPr lang="en-US" sz="850" dirty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J. </a:t>
              </a:r>
              <a:r>
                <a:rPr lang="en-US" sz="850" dirty="0" err="1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Scarcello</a:t>
              </a:r>
              <a:endParaRPr lang="en-US" sz="85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113" name="Straight Connector 112"/>
            <p:cNvCxnSpPr/>
            <p:nvPr/>
          </p:nvCxnSpPr>
          <p:spPr bwMode="auto">
            <a:xfrm rot="10800000">
              <a:off x="4726041" y="4752947"/>
              <a:ext cx="795528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22" name="Group 21"/>
          <p:cNvGrpSpPr/>
          <p:nvPr/>
        </p:nvGrpSpPr>
        <p:grpSpPr>
          <a:xfrm>
            <a:off x="6389906" y="4302444"/>
            <a:ext cx="1025770" cy="733425"/>
            <a:chOff x="6365630" y="4302444"/>
            <a:chExt cx="1025770" cy="733425"/>
          </a:xfrm>
        </p:grpSpPr>
        <p:sp>
          <p:nvSpPr>
            <p:cNvPr id="149" name="Rectangle 148"/>
            <p:cNvSpPr/>
            <p:nvPr/>
          </p:nvSpPr>
          <p:spPr bwMode="auto">
            <a:xfrm>
              <a:off x="6467475" y="4302444"/>
              <a:ext cx="800100" cy="733425"/>
            </a:xfrm>
            <a:prstGeom prst="rect">
              <a:avLst/>
            </a:prstGeom>
            <a:gradFill>
              <a:gsLst>
                <a:gs pos="0">
                  <a:srgbClr val="DDEBCF">
                    <a:alpha val="45000"/>
                  </a:srgbClr>
                </a:gs>
                <a:gs pos="50000">
                  <a:srgbClr val="9CB86E">
                    <a:alpha val="29000"/>
                  </a:srgbClr>
                </a:gs>
                <a:gs pos="100000">
                  <a:srgbClr val="156B13">
                    <a:alpha val="20000"/>
                  </a:srgbClr>
                </a:gs>
              </a:gsLst>
              <a:lin ang="5400000" scaled="0"/>
            </a:gradFill>
            <a:ln w="9525" cap="flat" cmpd="sng" algn="ctr">
              <a:solidFill>
                <a:schemeClr val="bg2">
                  <a:lumMod val="20000"/>
                  <a:lumOff val="8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dirty="0">
                <a:solidFill>
                  <a:srgbClr val="000000"/>
                </a:solidFill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6365630" y="4336105"/>
              <a:ext cx="1025770" cy="6386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50" dirty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Chief Information Officer/Chief </a:t>
              </a:r>
            </a:p>
            <a:p>
              <a:pPr algn="ctr"/>
              <a:r>
                <a:rPr lang="en-US" sz="750" dirty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Technical Officer</a:t>
              </a:r>
            </a:p>
            <a:p>
              <a:pPr algn="ctr"/>
              <a:endParaRPr lang="en-US" sz="5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  <a:p>
              <a:pPr algn="ctr"/>
              <a:r>
                <a:rPr lang="en-US" sz="800" dirty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R. Whitney</a:t>
              </a:r>
            </a:p>
          </p:txBody>
        </p:sp>
        <p:cxnSp>
          <p:nvCxnSpPr>
            <p:cNvPr id="115" name="Straight Connector 114"/>
            <p:cNvCxnSpPr/>
            <p:nvPr/>
          </p:nvCxnSpPr>
          <p:spPr bwMode="auto">
            <a:xfrm rot="10800000">
              <a:off x="6477001" y="4766595"/>
              <a:ext cx="795528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24" name="Group 23"/>
          <p:cNvGrpSpPr/>
          <p:nvPr/>
        </p:nvGrpSpPr>
        <p:grpSpPr>
          <a:xfrm>
            <a:off x="7356230" y="4302444"/>
            <a:ext cx="835270" cy="733425"/>
            <a:chOff x="7356230" y="4302444"/>
            <a:chExt cx="835270" cy="733425"/>
          </a:xfrm>
        </p:grpSpPr>
        <p:sp>
          <p:nvSpPr>
            <p:cNvPr id="150" name="Rectangle 149"/>
            <p:cNvSpPr/>
            <p:nvPr/>
          </p:nvSpPr>
          <p:spPr bwMode="auto">
            <a:xfrm>
              <a:off x="7391400" y="4302444"/>
              <a:ext cx="800100" cy="733425"/>
            </a:xfrm>
            <a:prstGeom prst="rect">
              <a:avLst/>
            </a:prstGeom>
            <a:gradFill>
              <a:gsLst>
                <a:gs pos="0">
                  <a:srgbClr val="DDEBCF">
                    <a:alpha val="45000"/>
                  </a:srgbClr>
                </a:gs>
                <a:gs pos="50000">
                  <a:srgbClr val="9CB86E">
                    <a:alpha val="29000"/>
                  </a:srgbClr>
                </a:gs>
                <a:gs pos="100000">
                  <a:srgbClr val="156B13">
                    <a:alpha val="20000"/>
                  </a:srgbClr>
                </a:gs>
              </a:gsLst>
              <a:lin ang="5400000" scaled="0"/>
            </a:gradFill>
            <a:ln w="9525" cap="flat" cmpd="sng" algn="ctr">
              <a:solidFill>
                <a:schemeClr val="bg2">
                  <a:lumMod val="20000"/>
                  <a:lumOff val="8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dirty="0">
                <a:solidFill>
                  <a:srgbClr val="000000"/>
                </a:solidFill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7356230" y="4503496"/>
              <a:ext cx="797170" cy="4847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50" dirty="0" smtClean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Engineering</a:t>
              </a:r>
              <a:endParaRPr lang="en-US" sz="5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  <a:p>
              <a:pPr algn="ctr"/>
              <a:endParaRPr lang="en-US" sz="85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  <a:p>
              <a:pPr algn="ctr"/>
              <a:r>
                <a:rPr lang="en-US" sz="850" dirty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W. Oren</a:t>
              </a:r>
            </a:p>
          </p:txBody>
        </p:sp>
        <p:cxnSp>
          <p:nvCxnSpPr>
            <p:cNvPr id="118" name="Straight Connector 117"/>
            <p:cNvCxnSpPr/>
            <p:nvPr/>
          </p:nvCxnSpPr>
          <p:spPr bwMode="auto">
            <a:xfrm rot="10800000">
              <a:off x="7391401" y="4766595"/>
              <a:ext cx="795528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30" name="Group 29"/>
          <p:cNvGrpSpPr/>
          <p:nvPr/>
        </p:nvGrpSpPr>
        <p:grpSpPr>
          <a:xfrm>
            <a:off x="8258175" y="4302444"/>
            <a:ext cx="809626" cy="733425"/>
            <a:chOff x="8258175" y="4302444"/>
            <a:chExt cx="809626" cy="733425"/>
          </a:xfrm>
        </p:grpSpPr>
        <p:sp>
          <p:nvSpPr>
            <p:cNvPr id="151" name="Rectangle 150"/>
            <p:cNvSpPr/>
            <p:nvPr/>
          </p:nvSpPr>
          <p:spPr bwMode="auto">
            <a:xfrm>
              <a:off x="8258175" y="4302444"/>
              <a:ext cx="800100" cy="733425"/>
            </a:xfrm>
            <a:prstGeom prst="rect">
              <a:avLst/>
            </a:prstGeom>
            <a:gradFill>
              <a:gsLst>
                <a:gs pos="0">
                  <a:srgbClr val="DDEBCF">
                    <a:alpha val="45000"/>
                  </a:srgbClr>
                </a:gs>
                <a:gs pos="50000">
                  <a:srgbClr val="9CB86E">
                    <a:alpha val="29000"/>
                  </a:srgbClr>
                </a:gs>
                <a:gs pos="100000">
                  <a:srgbClr val="156B13">
                    <a:alpha val="20000"/>
                  </a:srgbClr>
                </a:gs>
              </a:gsLst>
              <a:lin ang="5400000" scaled="0"/>
            </a:gradFill>
            <a:ln w="9525" cap="flat" cmpd="sng" algn="ctr">
              <a:solidFill>
                <a:schemeClr val="bg2">
                  <a:lumMod val="20000"/>
                  <a:lumOff val="8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dirty="0">
                <a:solidFill>
                  <a:srgbClr val="000000"/>
                </a:solidFill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8270631" y="4426552"/>
              <a:ext cx="797170" cy="5616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50" dirty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Facilities &amp;</a:t>
              </a:r>
            </a:p>
            <a:p>
              <a:pPr algn="ctr"/>
              <a:r>
                <a:rPr lang="en-US" sz="850" dirty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Logistics</a:t>
              </a:r>
            </a:p>
            <a:p>
              <a:pPr algn="ctr"/>
              <a:endParaRPr lang="en-US" sz="5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  <a:p>
              <a:pPr algn="ctr"/>
              <a:r>
                <a:rPr lang="en-US" sz="850" dirty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J. </a:t>
              </a:r>
              <a:r>
                <a:rPr lang="en-US" sz="850" dirty="0" err="1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Sprouse</a:t>
              </a:r>
              <a:endParaRPr lang="en-US" sz="85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120" name="Straight Connector 119"/>
            <p:cNvCxnSpPr/>
            <p:nvPr/>
          </p:nvCxnSpPr>
          <p:spPr bwMode="auto">
            <a:xfrm rot="10800000">
              <a:off x="8272272" y="4766595"/>
              <a:ext cx="795528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cxnSp>
        <p:nvCxnSpPr>
          <p:cNvPr id="122" name="Straight Connector 121"/>
          <p:cNvCxnSpPr/>
          <p:nvPr/>
        </p:nvCxnSpPr>
        <p:spPr bwMode="auto">
          <a:xfrm rot="5400000">
            <a:off x="4238244" y="1400556"/>
            <a:ext cx="210312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14" name="Group 13"/>
          <p:cNvGrpSpPr/>
          <p:nvPr/>
        </p:nvGrpSpPr>
        <p:grpSpPr>
          <a:xfrm>
            <a:off x="1961924" y="5210175"/>
            <a:ext cx="800832" cy="365760"/>
            <a:chOff x="1968518" y="5210175"/>
            <a:chExt cx="800832" cy="365760"/>
          </a:xfrm>
        </p:grpSpPr>
        <p:sp>
          <p:nvSpPr>
            <p:cNvPr id="81" name="Rectangle 80"/>
            <p:cNvSpPr/>
            <p:nvPr/>
          </p:nvSpPr>
          <p:spPr bwMode="auto">
            <a:xfrm>
              <a:off x="1969250" y="5210175"/>
              <a:ext cx="800100" cy="365760"/>
            </a:xfrm>
            <a:prstGeom prst="rect">
              <a:avLst/>
            </a:prstGeom>
            <a:gradFill>
              <a:gsLst>
                <a:gs pos="0">
                  <a:srgbClr val="DDEBCF">
                    <a:alpha val="45000"/>
                  </a:srgbClr>
                </a:gs>
                <a:gs pos="50000">
                  <a:srgbClr val="9CB86E">
                    <a:alpha val="29000"/>
                  </a:srgbClr>
                </a:gs>
                <a:gs pos="100000">
                  <a:srgbClr val="156B13">
                    <a:alpha val="20000"/>
                  </a:srgbClr>
                </a:gs>
              </a:gsLst>
              <a:lin ang="5400000" scaled="0"/>
            </a:gradFill>
            <a:ln w="9525" cap="flat" cmpd="sng" algn="ctr">
              <a:solidFill>
                <a:schemeClr val="bg2">
                  <a:lumMod val="20000"/>
                  <a:lumOff val="8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dirty="0">
                <a:solidFill>
                  <a:srgbClr val="000000"/>
                </a:solidFill>
              </a:endParaRP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1968518" y="5216919"/>
              <a:ext cx="797170" cy="3539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50" dirty="0" smtClean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Deputy:</a:t>
              </a:r>
            </a:p>
            <a:p>
              <a:pPr algn="ctr"/>
              <a:r>
                <a:rPr lang="en-US" sz="850" dirty="0" smtClean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D. Richards</a:t>
              </a:r>
              <a:endParaRPr lang="en-US" sz="85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84" name="Rectangle 83"/>
          <p:cNvSpPr/>
          <p:nvPr/>
        </p:nvSpPr>
        <p:spPr bwMode="auto">
          <a:xfrm>
            <a:off x="2888903" y="5210175"/>
            <a:ext cx="800100" cy="365760"/>
          </a:xfrm>
          <a:prstGeom prst="rect">
            <a:avLst/>
          </a:prstGeom>
          <a:gradFill>
            <a:gsLst>
              <a:gs pos="0">
                <a:srgbClr val="DDEBCF">
                  <a:alpha val="45000"/>
                </a:srgbClr>
              </a:gs>
              <a:gs pos="50000">
                <a:srgbClr val="9CB86E">
                  <a:alpha val="29000"/>
                </a:srgbClr>
              </a:gs>
              <a:gs pos="100000">
                <a:srgbClr val="156B13">
                  <a:alpha val="20000"/>
                </a:srgbClr>
              </a:gs>
            </a:gsLst>
            <a:lin ang="5400000" scaled="0"/>
          </a:gradFill>
          <a:ln w="9525" cap="flat" cmpd="sng" algn="ctr">
            <a:solidFill>
              <a:schemeClr val="bg2">
                <a:lumMod val="20000"/>
                <a:lumOff val="8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85" name="TextBox 84"/>
          <p:cNvSpPr txBox="1"/>
          <p:nvPr/>
        </p:nvSpPr>
        <p:spPr>
          <a:xfrm>
            <a:off x="2888171" y="5216919"/>
            <a:ext cx="797170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5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Deputy:</a:t>
            </a:r>
          </a:p>
          <a:p>
            <a:pPr algn="ctr"/>
            <a:r>
              <a:rPr lang="en-US" sz="85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G. Williams</a:t>
            </a:r>
            <a:endParaRPr lang="en-US" sz="85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0" name="Rectangle 99"/>
          <p:cNvSpPr/>
          <p:nvPr/>
        </p:nvSpPr>
        <p:spPr bwMode="auto">
          <a:xfrm>
            <a:off x="3816780" y="5219871"/>
            <a:ext cx="800100" cy="1002950"/>
          </a:xfrm>
          <a:prstGeom prst="rect">
            <a:avLst/>
          </a:prstGeom>
          <a:gradFill>
            <a:gsLst>
              <a:gs pos="0">
                <a:srgbClr val="DDEBCF">
                  <a:alpha val="45000"/>
                </a:srgbClr>
              </a:gs>
              <a:gs pos="40000">
                <a:srgbClr val="9CB86E">
                  <a:alpha val="29000"/>
                </a:srgbClr>
              </a:gs>
              <a:gs pos="100000">
                <a:srgbClr val="156B13">
                  <a:alpha val="20000"/>
                </a:srgbClr>
              </a:gs>
            </a:gsLst>
            <a:lin ang="5400000" scaled="0"/>
          </a:gradFill>
          <a:ln w="9525" cap="flat" cmpd="sng" algn="ctr">
            <a:solidFill>
              <a:schemeClr val="bg2">
                <a:lumMod val="20000"/>
                <a:lumOff val="8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104" name="Rectangle 103"/>
          <p:cNvSpPr/>
          <p:nvPr/>
        </p:nvSpPr>
        <p:spPr bwMode="auto">
          <a:xfrm>
            <a:off x="5607666" y="5219871"/>
            <a:ext cx="800100" cy="365760"/>
          </a:xfrm>
          <a:prstGeom prst="rect">
            <a:avLst/>
          </a:prstGeom>
          <a:gradFill>
            <a:gsLst>
              <a:gs pos="0">
                <a:srgbClr val="DDEBCF">
                  <a:alpha val="45000"/>
                </a:srgbClr>
              </a:gs>
              <a:gs pos="50000">
                <a:srgbClr val="9CB86E">
                  <a:alpha val="29000"/>
                </a:srgbClr>
              </a:gs>
              <a:gs pos="100000">
                <a:srgbClr val="156B13">
                  <a:alpha val="20000"/>
                </a:srgbClr>
              </a:gs>
            </a:gsLst>
            <a:lin ang="5400000" scaled="0"/>
          </a:gradFill>
          <a:ln w="9525" cap="flat" cmpd="sng" algn="ctr">
            <a:solidFill>
              <a:schemeClr val="bg2">
                <a:lumMod val="20000"/>
                <a:lumOff val="8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105" name="TextBox 104"/>
          <p:cNvSpPr txBox="1"/>
          <p:nvPr/>
        </p:nvSpPr>
        <p:spPr>
          <a:xfrm>
            <a:off x="5606934" y="5254428"/>
            <a:ext cx="797170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5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Deputy:</a:t>
            </a:r>
          </a:p>
          <a:p>
            <a:pPr algn="ctr"/>
            <a:r>
              <a:rPr lang="en-US" sz="85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R</a:t>
            </a:r>
            <a:r>
              <a:rPr lang="en-US" sz="85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. May</a:t>
            </a:r>
            <a:endParaRPr lang="en-US" sz="85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41" name="Group 40"/>
          <p:cNvGrpSpPr/>
          <p:nvPr/>
        </p:nvGrpSpPr>
        <p:grpSpPr>
          <a:xfrm>
            <a:off x="7391400" y="5219871"/>
            <a:ext cx="800832" cy="376871"/>
            <a:chOff x="7427421" y="5219871"/>
            <a:chExt cx="800832" cy="376871"/>
          </a:xfrm>
        </p:grpSpPr>
        <p:sp>
          <p:nvSpPr>
            <p:cNvPr id="106" name="Rectangle 105"/>
            <p:cNvSpPr/>
            <p:nvPr/>
          </p:nvSpPr>
          <p:spPr bwMode="auto">
            <a:xfrm>
              <a:off x="7428153" y="5219871"/>
              <a:ext cx="800100" cy="376871"/>
            </a:xfrm>
            <a:prstGeom prst="rect">
              <a:avLst/>
            </a:prstGeom>
            <a:gradFill>
              <a:gsLst>
                <a:gs pos="0">
                  <a:srgbClr val="DDEBCF">
                    <a:alpha val="45000"/>
                  </a:srgbClr>
                </a:gs>
                <a:gs pos="50000">
                  <a:srgbClr val="9CB86E">
                    <a:alpha val="29000"/>
                  </a:srgbClr>
                </a:gs>
                <a:gs pos="100000">
                  <a:srgbClr val="156B13">
                    <a:alpha val="20000"/>
                  </a:srgbClr>
                </a:gs>
              </a:gsLst>
              <a:lin ang="5400000" scaled="0"/>
            </a:gradFill>
            <a:ln w="9525" cap="flat" cmpd="sng" algn="ctr">
              <a:solidFill>
                <a:schemeClr val="bg2">
                  <a:lumMod val="20000"/>
                  <a:lumOff val="8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dirty="0">
                <a:solidFill>
                  <a:srgbClr val="000000"/>
                </a:solidFill>
              </a:endParaRPr>
            </a:p>
          </p:txBody>
        </p:sp>
        <p:sp>
          <p:nvSpPr>
            <p:cNvPr id="109" name="TextBox 108"/>
            <p:cNvSpPr txBox="1"/>
            <p:nvPr/>
          </p:nvSpPr>
          <p:spPr>
            <a:xfrm>
              <a:off x="7427421" y="5242799"/>
              <a:ext cx="797170" cy="3539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50" dirty="0" smtClean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Deputy:</a:t>
              </a:r>
            </a:p>
            <a:p>
              <a:pPr algn="ctr"/>
              <a:r>
                <a:rPr lang="en-US" sz="850" dirty="0" smtClean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T. </a:t>
              </a:r>
              <a:r>
                <a:rPr lang="en-US" sz="850" dirty="0" err="1" smtClean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Michalski</a:t>
              </a:r>
              <a:endParaRPr lang="en-US" sz="85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3267074" y="1524000"/>
            <a:ext cx="2295526" cy="1228725"/>
            <a:chOff x="3267074" y="1524000"/>
            <a:chExt cx="2295526" cy="1228725"/>
          </a:xfrm>
        </p:grpSpPr>
        <p:sp>
          <p:nvSpPr>
            <p:cNvPr id="131" name="Rectangle 130"/>
            <p:cNvSpPr/>
            <p:nvPr/>
          </p:nvSpPr>
          <p:spPr bwMode="auto">
            <a:xfrm>
              <a:off x="3267074" y="1524000"/>
              <a:ext cx="2295526" cy="1228725"/>
            </a:xfrm>
            <a:prstGeom prst="rect">
              <a:avLst/>
            </a:prstGeom>
            <a:gradFill>
              <a:gsLst>
                <a:gs pos="0">
                  <a:srgbClr val="DDEBCF">
                    <a:alpha val="45000"/>
                  </a:srgbClr>
                </a:gs>
                <a:gs pos="50000">
                  <a:srgbClr val="9CB86E">
                    <a:alpha val="29000"/>
                  </a:srgbClr>
                </a:gs>
                <a:gs pos="100000">
                  <a:srgbClr val="156B13">
                    <a:alpha val="20000"/>
                  </a:srgbClr>
                </a:gs>
              </a:gsLst>
              <a:lin ang="5400000" scaled="0"/>
            </a:gradFill>
            <a:ln w="9525" cap="flat" cmpd="sng" algn="ctr">
              <a:solidFill>
                <a:schemeClr val="bg2">
                  <a:lumMod val="20000"/>
                  <a:lumOff val="8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dirty="0">
                <a:solidFill>
                  <a:srgbClr val="000000"/>
                </a:solidFill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3810000" y="1597570"/>
              <a:ext cx="1143000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50" dirty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Director</a:t>
              </a:r>
            </a:p>
            <a:p>
              <a:pPr algn="ctr"/>
              <a:endParaRPr lang="en-US" sz="2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  <a:p>
              <a:pPr algn="ctr"/>
              <a:r>
                <a:rPr lang="en-US" sz="850" dirty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H. Montgomery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3276600" y="2036380"/>
              <a:ext cx="1008185" cy="5309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50" dirty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Deputy Director</a:t>
              </a:r>
            </a:p>
            <a:p>
              <a:pPr algn="ctr"/>
              <a:r>
                <a:rPr lang="en-US" sz="850" dirty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Science &amp; Tech</a:t>
              </a:r>
            </a:p>
            <a:p>
              <a:pPr algn="ctr"/>
              <a:endParaRPr lang="en-US" sz="3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  <a:p>
              <a:pPr algn="ctr"/>
              <a:r>
                <a:rPr lang="en-US" sz="850" dirty="0" smtClean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R. </a:t>
              </a:r>
              <a:r>
                <a:rPr lang="en-US" sz="850" dirty="0" err="1" smtClean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McKeown</a:t>
              </a:r>
              <a:endParaRPr lang="en-US" sz="85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4267200" y="2036380"/>
              <a:ext cx="1295400" cy="6617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50" dirty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Deputy Director</a:t>
              </a:r>
            </a:p>
            <a:p>
              <a:pPr algn="ctr"/>
              <a:r>
                <a:rPr lang="en-US" sz="850" dirty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Operations and Chief Operating Officer</a:t>
              </a:r>
            </a:p>
            <a:p>
              <a:pPr algn="ctr"/>
              <a:endParaRPr lang="en-US" sz="3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  <a:p>
              <a:pPr algn="ctr"/>
              <a:r>
                <a:rPr lang="en-US" sz="850" dirty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M. Dallas</a:t>
              </a:r>
            </a:p>
          </p:txBody>
        </p:sp>
      </p:grpSp>
      <p:cxnSp>
        <p:nvCxnSpPr>
          <p:cNvPr id="121" name="Straight Connector 120"/>
          <p:cNvCxnSpPr/>
          <p:nvPr/>
        </p:nvCxnSpPr>
        <p:spPr bwMode="auto">
          <a:xfrm>
            <a:off x="1426779" y="5029200"/>
            <a:ext cx="0" cy="180975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3" name="Straight Connector 122"/>
          <p:cNvCxnSpPr/>
          <p:nvPr/>
        </p:nvCxnSpPr>
        <p:spPr bwMode="auto">
          <a:xfrm>
            <a:off x="2309648" y="5029200"/>
            <a:ext cx="0" cy="180975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4" name="Straight Connector 123"/>
          <p:cNvCxnSpPr/>
          <p:nvPr/>
        </p:nvCxnSpPr>
        <p:spPr bwMode="auto">
          <a:xfrm>
            <a:off x="3329152" y="5029200"/>
            <a:ext cx="0" cy="180975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5" name="Straight Connector 124"/>
          <p:cNvCxnSpPr/>
          <p:nvPr/>
        </p:nvCxnSpPr>
        <p:spPr bwMode="auto">
          <a:xfrm>
            <a:off x="4169979" y="5029200"/>
            <a:ext cx="0" cy="180975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6" name="Straight Connector 125"/>
          <p:cNvCxnSpPr/>
          <p:nvPr/>
        </p:nvCxnSpPr>
        <p:spPr bwMode="auto">
          <a:xfrm>
            <a:off x="5147441" y="5029200"/>
            <a:ext cx="0" cy="180975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3" name="Straight Connector 132"/>
          <p:cNvCxnSpPr/>
          <p:nvPr/>
        </p:nvCxnSpPr>
        <p:spPr bwMode="auto">
          <a:xfrm>
            <a:off x="5998778" y="5029200"/>
            <a:ext cx="0" cy="180975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1" name="Straight Connector 140"/>
          <p:cNvCxnSpPr/>
          <p:nvPr/>
        </p:nvCxnSpPr>
        <p:spPr bwMode="auto">
          <a:xfrm>
            <a:off x="7775026" y="5029200"/>
            <a:ext cx="0" cy="180975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54" name="Rectangle 153"/>
          <p:cNvSpPr/>
          <p:nvPr/>
        </p:nvSpPr>
        <p:spPr bwMode="auto">
          <a:xfrm>
            <a:off x="6497789" y="5219871"/>
            <a:ext cx="800100" cy="365760"/>
          </a:xfrm>
          <a:prstGeom prst="rect">
            <a:avLst/>
          </a:prstGeom>
          <a:gradFill>
            <a:gsLst>
              <a:gs pos="0">
                <a:srgbClr val="DDEBCF">
                  <a:alpha val="45000"/>
                </a:srgbClr>
              </a:gs>
              <a:gs pos="50000">
                <a:srgbClr val="9CB86E">
                  <a:alpha val="29000"/>
                </a:srgbClr>
              </a:gs>
              <a:gs pos="100000">
                <a:srgbClr val="156B13">
                  <a:alpha val="20000"/>
                </a:srgbClr>
              </a:gs>
            </a:gsLst>
            <a:lin ang="5400000" scaled="0"/>
          </a:gradFill>
          <a:ln w="9525" cap="flat" cmpd="sng" algn="ctr">
            <a:solidFill>
              <a:schemeClr val="bg2">
                <a:lumMod val="20000"/>
                <a:lumOff val="8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155" name="TextBox 154"/>
          <p:cNvSpPr txBox="1"/>
          <p:nvPr/>
        </p:nvSpPr>
        <p:spPr>
          <a:xfrm>
            <a:off x="6497057" y="5250891"/>
            <a:ext cx="797170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5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Deputy:</a:t>
            </a:r>
          </a:p>
          <a:p>
            <a:pPr algn="ctr"/>
            <a:r>
              <a:rPr lang="en-US" sz="85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C. Watson</a:t>
            </a:r>
            <a:endParaRPr lang="en-US" sz="85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56" name="Straight Connector 155"/>
          <p:cNvCxnSpPr/>
          <p:nvPr/>
        </p:nvCxnSpPr>
        <p:spPr bwMode="auto">
          <a:xfrm>
            <a:off x="6864626" y="5029200"/>
            <a:ext cx="0" cy="180975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61" name="Rectangle 160"/>
          <p:cNvSpPr/>
          <p:nvPr/>
        </p:nvSpPr>
        <p:spPr bwMode="auto">
          <a:xfrm>
            <a:off x="3815610" y="5869782"/>
            <a:ext cx="796579" cy="137160"/>
          </a:xfrm>
          <a:prstGeom prst="rect">
            <a:avLst/>
          </a:prstGeom>
          <a:gradFill flip="none" rotWithShape="1">
            <a:gsLst>
              <a:gs pos="0">
                <a:srgbClr val="FFC000">
                  <a:tint val="66000"/>
                  <a:satMod val="160000"/>
                </a:srgbClr>
              </a:gs>
              <a:gs pos="50000">
                <a:srgbClr val="FFC000">
                  <a:tint val="44500"/>
                  <a:satMod val="160000"/>
                </a:srgbClr>
              </a:gs>
              <a:gs pos="100000">
                <a:srgbClr val="FFC000">
                  <a:tint val="23500"/>
                  <a:satMod val="160000"/>
                </a:srgbClr>
              </a:gs>
            </a:gsLst>
            <a:lin ang="1620000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465536" y="1233223"/>
            <a:ext cx="145424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i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Diversity in</a:t>
            </a:r>
          </a:p>
          <a:p>
            <a:pPr algn="ctr"/>
            <a:r>
              <a:rPr lang="en-US" sz="2000" i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Leadership</a:t>
            </a:r>
            <a:endParaRPr lang="en-US" sz="2000" i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3" name="Rectangle 162"/>
          <p:cNvSpPr/>
          <p:nvPr/>
        </p:nvSpPr>
        <p:spPr bwMode="auto">
          <a:xfrm>
            <a:off x="3818092" y="5429038"/>
            <a:ext cx="777240" cy="137160"/>
          </a:xfrm>
          <a:prstGeom prst="rect">
            <a:avLst/>
          </a:prstGeom>
          <a:gradFill flip="none" rotWithShape="1">
            <a:gsLst>
              <a:gs pos="0">
                <a:srgbClr val="FFC000">
                  <a:tint val="66000"/>
                  <a:satMod val="160000"/>
                </a:srgbClr>
              </a:gs>
              <a:gs pos="50000">
                <a:srgbClr val="FFC000">
                  <a:tint val="44500"/>
                  <a:satMod val="160000"/>
                </a:srgbClr>
              </a:gs>
              <a:gs pos="100000">
                <a:srgbClr val="FFC000">
                  <a:tint val="23500"/>
                  <a:satMod val="160000"/>
                </a:srgbClr>
              </a:gs>
            </a:gsLst>
            <a:lin ang="1620000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165" name="Rectangle 164"/>
          <p:cNvSpPr/>
          <p:nvPr/>
        </p:nvSpPr>
        <p:spPr bwMode="auto">
          <a:xfrm>
            <a:off x="5593807" y="4291476"/>
            <a:ext cx="798833" cy="744393"/>
          </a:xfrm>
          <a:prstGeom prst="rect">
            <a:avLst/>
          </a:prstGeom>
          <a:gradFill flip="none" rotWithShape="1">
            <a:gsLst>
              <a:gs pos="0">
                <a:srgbClr val="FFC000">
                  <a:tint val="66000"/>
                  <a:satMod val="160000"/>
                </a:srgbClr>
              </a:gs>
              <a:gs pos="50000">
                <a:srgbClr val="FFC000">
                  <a:tint val="44500"/>
                  <a:satMod val="160000"/>
                </a:srgbClr>
              </a:gs>
              <a:gs pos="100000">
                <a:srgbClr val="FFC000">
                  <a:tint val="23500"/>
                  <a:satMod val="160000"/>
                </a:srgbClr>
              </a:gs>
            </a:gsLst>
            <a:lin ang="1620000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166" name="Rectangle 165"/>
          <p:cNvSpPr/>
          <p:nvPr/>
        </p:nvSpPr>
        <p:spPr bwMode="auto">
          <a:xfrm>
            <a:off x="41148" y="5709792"/>
            <a:ext cx="911469" cy="137160"/>
          </a:xfrm>
          <a:prstGeom prst="rect">
            <a:avLst/>
          </a:prstGeom>
          <a:gradFill flip="none" rotWithShape="1">
            <a:gsLst>
              <a:gs pos="0">
                <a:srgbClr val="FFC000">
                  <a:tint val="66000"/>
                  <a:satMod val="160000"/>
                </a:srgbClr>
              </a:gs>
              <a:gs pos="50000">
                <a:srgbClr val="FFC000">
                  <a:tint val="44500"/>
                  <a:satMod val="160000"/>
                </a:srgbClr>
              </a:gs>
              <a:gs pos="100000">
                <a:srgbClr val="FFC000">
                  <a:tint val="23500"/>
                  <a:satMod val="160000"/>
                </a:srgbClr>
              </a:gs>
            </a:gsLst>
            <a:lin ang="1620000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5556738" y="4335308"/>
            <a:ext cx="844062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Environmental Safety, Health &amp; Quality </a:t>
            </a:r>
          </a:p>
          <a:p>
            <a:pPr algn="ctr"/>
            <a:endParaRPr lang="en-US" sz="5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8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M. Logue</a:t>
            </a:r>
          </a:p>
        </p:txBody>
      </p:sp>
      <p:cxnSp>
        <p:nvCxnSpPr>
          <p:cNvPr id="114" name="Straight Connector 113"/>
          <p:cNvCxnSpPr/>
          <p:nvPr/>
        </p:nvCxnSpPr>
        <p:spPr bwMode="auto">
          <a:xfrm rot="10800000">
            <a:off x="5593808" y="4760267"/>
            <a:ext cx="795528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03" name="TextBox 102"/>
          <p:cNvSpPr txBox="1"/>
          <p:nvPr/>
        </p:nvSpPr>
        <p:spPr>
          <a:xfrm>
            <a:off x="4729889" y="5218164"/>
            <a:ext cx="797170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5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Deputy:</a:t>
            </a:r>
          </a:p>
          <a:p>
            <a:pPr algn="ctr"/>
            <a:r>
              <a:rPr lang="en-US" sz="85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L. Wells</a:t>
            </a:r>
            <a:endParaRPr lang="en-US" sz="85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9" name="Rectangle 168"/>
          <p:cNvSpPr/>
          <p:nvPr/>
        </p:nvSpPr>
        <p:spPr bwMode="auto">
          <a:xfrm>
            <a:off x="1031060" y="5213547"/>
            <a:ext cx="798833" cy="365760"/>
          </a:xfrm>
          <a:prstGeom prst="rect">
            <a:avLst/>
          </a:prstGeom>
          <a:gradFill flip="none" rotWithShape="1">
            <a:gsLst>
              <a:gs pos="0">
                <a:srgbClr val="FFC000">
                  <a:tint val="66000"/>
                  <a:satMod val="160000"/>
                </a:srgbClr>
              </a:gs>
              <a:gs pos="50000">
                <a:srgbClr val="FFC000">
                  <a:tint val="44500"/>
                  <a:satMod val="160000"/>
                </a:srgbClr>
              </a:gs>
              <a:gs pos="100000">
                <a:srgbClr val="FFC000">
                  <a:tint val="23500"/>
                  <a:satMod val="160000"/>
                </a:srgbClr>
              </a:gs>
            </a:gsLst>
            <a:lin ang="1620000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79" name="TextBox 78"/>
          <p:cNvSpPr txBox="1"/>
          <p:nvPr/>
        </p:nvSpPr>
        <p:spPr>
          <a:xfrm>
            <a:off x="1023771" y="5208657"/>
            <a:ext cx="797170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5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Deputy:</a:t>
            </a:r>
          </a:p>
          <a:p>
            <a:pPr algn="ctr"/>
            <a:r>
              <a:rPr lang="en-US" sz="85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F. </a:t>
            </a:r>
            <a:r>
              <a:rPr lang="en-US" sz="850" b="1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Pilat</a:t>
            </a:r>
            <a:endParaRPr lang="en-US" sz="85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41148" y="5197535"/>
            <a:ext cx="987669" cy="10849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5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Deputy:</a:t>
            </a:r>
            <a:endParaRPr lang="en-US" sz="85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85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P. Rossi</a:t>
            </a:r>
          </a:p>
          <a:p>
            <a:endParaRPr lang="en-US" sz="5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85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HALLS:</a:t>
            </a:r>
          </a:p>
          <a:p>
            <a:r>
              <a:rPr lang="en-US" sz="850" dirty="0" smtClean="0">
                <a:latin typeface="Arial" pitchFamily="34" charset="0"/>
                <a:cs typeface="Arial" pitchFamily="34" charset="0"/>
              </a:rPr>
              <a:t>A:  </a:t>
            </a:r>
            <a:r>
              <a:rPr lang="en-US" sz="85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C. Keppel</a:t>
            </a:r>
          </a:p>
          <a:p>
            <a:r>
              <a:rPr lang="en-US" sz="85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B:  V. </a:t>
            </a:r>
            <a:r>
              <a:rPr lang="en-US" sz="85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Burkert</a:t>
            </a:r>
            <a:endParaRPr lang="en-US" sz="850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85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C:  S. Wood</a:t>
            </a:r>
          </a:p>
          <a:p>
            <a:r>
              <a:rPr lang="en-US" sz="85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D:  E. </a:t>
            </a:r>
            <a:r>
              <a:rPr lang="en-US" sz="85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Chudakov</a:t>
            </a:r>
            <a:endParaRPr lang="en-US" sz="85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2" name="Rectangle 171"/>
          <p:cNvSpPr/>
          <p:nvPr/>
        </p:nvSpPr>
        <p:spPr bwMode="auto">
          <a:xfrm>
            <a:off x="3810001" y="5220870"/>
            <a:ext cx="804470" cy="365760"/>
          </a:xfrm>
          <a:prstGeom prst="rect">
            <a:avLst/>
          </a:prstGeom>
          <a:gradFill flip="none" rotWithShape="1">
            <a:gsLst>
              <a:gs pos="0">
                <a:srgbClr val="FFC000">
                  <a:tint val="66000"/>
                  <a:satMod val="160000"/>
                </a:srgbClr>
              </a:gs>
              <a:gs pos="50000">
                <a:srgbClr val="FFC000">
                  <a:tint val="44500"/>
                  <a:satMod val="160000"/>
                </a:srgbClr>
              </a:gs>
              <a:gs pos="100000">
                <a:srgbClr val="FFC000">
                  <a:tint val="23500"/>
                  <a:satMod val="160000"/>
                </a:srgbClr>
              </a:gs>
            </a:gsLst>
            <a:lin ang="1620000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101" name="TextBox 100"/>
          <p:cNvSpPr txBox="1"/>
          <p:nvPr/>
        </p:nvSpPr>
        <p:spPr>
          <a:xfrm>
            <a:off x="3810000" y="5222060"/>
            <a:ext cx="79717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5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Deputy:</a:t>
            </a:r>
          </a:p>
          <a:p>
            <a:pPr algn="ctr"/>
            <a:r>
              <a:rPr lang="en-US" sz="85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A. Lung</a:t>
            </a:r>
          </a:p>
          <a:p>
            <a:pPr algn="ctr"/>
            <a:endParaRPr lang="en-US" sz="500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85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APMs:</a:t>
            </a:r>
          </a:p>
          <a:p>
            <a:r>
              <a:rPr lang="en-US" sz="85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L. Harwood</a:t>
            </a:r>
          </a:p>
          <a:p>
            <a:r>
              <a:rPr lang="en-US" sz="85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R. </a:t>
            </a:r>
            <a:r>
              <a:rPr lang="en-US" sz="850" b="1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Yasky</a:t>
            </a:r>
            <a:endParaRPr lang="en-US" sz="850" b="1" dirty="0" smtClean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85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G. Young</a:t>
            </a:r>
            <a:endParaRPr lang="en-US" sz="85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5798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152400"/>
            <a:ext cx="9144000" cy="639762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ＭＳ Ｐゴシック" pitchFamily="63" charset="-128"/>
                <a:cs typeface="Arial" pitchFamily="34" charset="0"/>
              </a:rPr>
              <a:t>6 </a:t>
            </a:r>
            <a:r>
              <a:rPr kumimoji="0" lang="en-US" sz="25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ＭＳ Ｐゴシック" pitchFamily="63" charset="-128"/>
                <a:cs typeface="Arial" pitchFamily="34" charset="0"/>
              </a:rPr>
              <a:t>GeV</a:t>
            </a:r>
            <a:r>
              <a:rPr kumimoji="0" lang="en-US" sz="25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ＭＳ Ｐゴシック" pitchFamily="63" charset="-128"/>
                <a:cs typeface="Arial" pitchFamily="34" charset="0"/>
              </a:rPr>
              <a:t> Experimental Nuclear Physics Program (2009-12)</a:t>
            </a:r>
            <a:endParaRPr kumimoji="0" lang="en-US" sz="25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ＭＳ Ｐゴシック" pitchFamily="63" charset="-128"/>
              <a:cs typeface="Arial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53" r="5621" b="4449"/>
          <a:stretch/>
        </p:blipFill>
        <p:spPr>
          <a:xfrm>
            <a:off x="914400" y="1066800"/>
            <a:ext cx="7324725" cy="5105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 rot="21204283">
            <a:off x="4431756" y="1467677"/>
            <a:ext cx="3270169" cy="40011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Successfully Completed!</a:t>
            </a:r>
          </a:p>
        </p:txBody>
      </p:sp>
    </p:spTree>
    <p:extLst>
      <p:ext uri="{BB962C8B-B14F-4D97-AF65-F5344CB8AC3E}">
        <p14:creationId xmlns:p14="http://schemas.microsoft.com/office/powerpoint/2010/main" val="3511689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2_JLab_PowerPoint1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 Theme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lnDef>
    <a:txDef>
      <a:spPr>
        <a:noFill/>
      </a:spPr>
      <a:bodyPr wrap="none" rtlCol="0">
        <a:spAutoFit/>
      </a:bodyPr>
      <a:lstStyle>
        <a:defPPr>
          <a:defRPr sz="2000" b="1" dirty="0" smtClean="0">
            <a:solidFill>
              <a:srgbClr val="002060"/>
            </a:solidFill>
            <a:latin typeface="Arial" pitchFamily="34" charset="0"/>
            <a:cs typeface="Arial" pitchFamily="34" charset="0"/>
          </a:defRPr>
        </a:defPPr>
      </a:lstStyle>
    </a:tx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69959</TotalTime>
  <Words>2155</Words>
  <Application>Microsoft Office PowerPoint</Application>
  <PresentationFormat>On-screen Show (4:3)</PresentationFormat>
  <Paragraphs>816</Paragraphs>
  <Slides>35</Slides>
  <Notes>14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37" baseType="lpstr">
      <vt:lpstr>2_JLab_PowerPoint1</vt:lpstr>
      <vt:lpstr>Microsoft Equation 3.0</vt:lpstr>
      <vt:lpstr>PowerPoint Presentation</vt:lpstr>
      <vt:lpstr>A Laboratory for Nuclear Science</vt:lpstr>
      <vt:lpstr>Jefferson Lab Safety History</vt:lpstr>
      <vt:lpstr>PowerPoint Presentation</vt:lpstr>
      <vt:lpstr> ONP Funding FY2009 to FY2013 </vt:lpstr>
      <vt:lpstr>Strategic Plan Status</vt:lpstr>
      <vt:lpstr>PowerPoint Presentation</vt:lpstr>
      <vt:lpstr>PowerPoint Presentation</vt:lpstr>
      <vt:lpstr>PowerPoint Presentation</vt:lpstr>
      <vt:lpstr>PowerPoint Presentation</vt:lpstr>
      <vt:lpstr>HDIce (g14, Hall B) Highlights</vt:lpstr>
      <vt:lpstr>PowerPoint Presentation</vt:lpstr>
      <vt:lpstr>12 GeV Upgrade Project</vt:lpstr>
      <vt:lpstr>12 GeV - $310M TPC</vt:lpstr>
      <vt:lpstr>12 GeV Upgrade Project Schedule</vt:lpstr>
      <vt:lpstr>12 GeV Upgrade – Recent Progress  </vt:lpstr>
      <vt:lpstr>21st Century Science Questions</vt:lpstr>
      <vt:lpstr>Hall D</vt:lpstr>
      <vt:lpstr>Hall C SHMS = “Super High Momentum Spectrometer”</vt:lpstr>
      <vt:lpstr>Hall A – New Instrumentation</vt:lpstr>
      <vt:lpstr>PowerPoint Presentation</vt:lpstr>
      <vt:lpstr>PowerPoint Presentation</vt:lpstr>
      <vt:lpstr>Jefferson Lab Electron Ion Collider</vt:lpstr>
      <vt:lpstr>Polarized Electron Source</vt:lpstr>
      <vt:lpstr>Superconducting RF Technology</vt:lpstr>
      <vt:lpstr>Cryogenics Projects</vt:lpstr>
      <vt:lpstr>Free Electron Laser</vt:lpstr>
      <vt:lpstr>NSAC 2007 LRP Implementation</vt:lpstr>
      <vt:lpstr>NSAC-2007-LRP Implementation Subcom</vt:lpstr>
      <vt:lpstr>PowerPoint Presentation</vt:lpstr>
      <vt:lpstr>“White Paper”</vt:lpstr>
      <vt:lpstr>A Laboratory for Nuclear Science </vt:lpstr>
      <vt:lpstr>PowerPoint Presentation</vt:lpstr>
      <vt:lpstr>Back-ups</vt:lpstr>
      <vt:lpstr>PowerPoint Presentation</vt:lpstr>
    </vt:vector>
  </TitlesOfParts>
  <Company>Sony Electronics, Inc.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bmck</dc:creator>
  <cp:lastModifiedBy>stewartm</cp:lastModifiedBy>
  <cp:revision>422</cp:revision>
  <cp:lastPrinted>2012-06-01T17:11:01Z</cp:lastPrinted>
  <dcterms:created xsi:type="dcterms:W3CDTF">2010-06-22T16:39:58Z</dcterms:created>
  <dcterms:modified xsi:type="dcterms:W3CDTF">2012-06-01T18:14:12Z</dcterms:modified>
</cp:coreProperties>
</file>